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</p:sldMasterIdLst>
  <p:notesMasterIdLst>
    <p:notesMasterId r:id="rId26"/>
  </p:notesMasterIdLst>
  <p:sldIdLst>
    <p:sldId id="261" r:id="rId7"/>
    <p:sldId id="262" r:id="rId8"/>
    <p:sldId id="265" r:id="rId9"/>
    <p:sldId id="267" r:id="rId10"/>
    <p:sldId id="266" r:id="rId11"/>
    <p:sldId id="268" r:id="rId12"/>
    <p:sldId id="269" r:id="rId13"/>
    <p:sldId id="270" r:id="rId14"/>
    <p:sldId id="277" r:id="rId15"/>
    <p:sldId id="272" r:id="rId16"/>
    <p:sldId id="278" r:id="rId17"/>
    <p:sldId id="275" r:id="rId18"/>
    <p:sldId id="279" r:id="rId19"/>
    <p:sldId id="274" r:id="rId20"/>
    <p:sldId id="280" r:id="rId21"/>
    <p:sldId id="281" r:id="rId22"/>
    <p:sldId id="284" r:id="rId23"/>
    <p:sldId id="273" r:id="rId24"/>
    <p:sldId id="276" r:id="rId25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92832F5-EA01-48E5-B403-87E193F50680}">
          <p14:sldIdLst>
            <p14:sldId id="261"/>
            <p14:sldId id="262"/>
            <p14:sldId id="265"/>
            <p14:sldId id="267"/>
            <p14:sldId id="266"/>
            <p14:sldId id="268"/>
            <p14:sldId id="269"/>
            <p14:sldId id="270"/>
            <p14:sldId id="277"/>
            <p14:sldId id="272"/>
            <p14:sldId id="278"/>
            <p14:sldId id="275"/>
            <p14:sldId id="279"/>
            <p14:sldId id="274"/>
            <p14:sldId id="280"/>
            <p14:sldId id="281"/>
            <p14:sldId id="284"/>
            <p14:sldId id="273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CC3300"/>
    <a:srgbClr val="FF3399"/>
    <a:srgbClr val="FF0066"/>
    <a:srgbClr val="05285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265" autoAdjust="0"/>
  </p:normalViewPr>
  <p:slideViewPr>
    <p:cSldViewPr>
      <p:cViewPr>
        <p:scale>
          <a:sx n="90" d="100"/>
          <a:sy n="90" d="100"/>
        </p:scale>
        <p:origin x="-780" y="-138"/>
      </p:cViewPr>
      <p:guideLst>
        <p:guide orient="horz" pos="1620"/>
        <p:guide orient="horz" pos="432"/>
        <p:guide pos="2880"/>
        <p:guide pos="288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724506C0-3FFE-45A5-803D-9F4FC5464A70}" type="datetimeFigureOut">
              <a:rPr lang="es-ES"/>
              <a:pPr/>
              <a:t>06/06/2019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F8646707-6BBD-41A9-B4DF-0C76A73A2D2A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9902"/>
            <a:ext cx="9144000" cy="4593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2" y="971550"/>
            <a:ext cx="901373" cy="67603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23" y="1428750"/>
            <a:ext cx="1240461" cy="930346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1657350"/>
            <a:ext cx="1828800" cy="13716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0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034254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5"/>
            <a:ext cx="1971675" cy="4358879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3" y="273865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77656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9902"/>
            <a:ext cx="9144000" cy="4593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2" y="971550"/>
            <a:ext cx="901373" cy="67603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23" y="1428750"/>
            <a:ext cx="1240461" cy="930346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1657350"/>
            <a:ext cx="1828800" cy="13716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0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86163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7" y="0"/>
            <a:ext cx="9157648" cy="4186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800112"/>
            <a:ext cx="1979920" cy="151035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7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319815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12836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848120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504866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375917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86163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9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946536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034254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4"/>
            <a:ext cx="1971675" cy="4358879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1" y="27386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77656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9902"/>
            <a:ext cx="9144000" cy="4593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2" y="971550"/>
            <a:ext cx="901373" cy="67603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23" y="1428750"/>
            <a:ext cx="1240461" cy="930346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1657350"/>
            <a:ext cx="1828800" cy="13716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0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86163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3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7" y="0"/>
            <a:ext cx="9157648" cy="4186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800112"/>
            <a:ext cx="1979920" cy="151035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7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319815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12836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848120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504866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7" y="0"/>
            <a:ext cx="9157648" cy="4186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800112"/>
            <a:ext cx="1979920" cy="151035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7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375917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8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946536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034254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2"/>
            <a:ext cx="1971675" cy="4358879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7" y="273862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77656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9902"/>
            <a:ext cx="9144000" cy="4593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2" y="971550"/>
            <a:ext cx="901373" cy="67603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23" y="1428750"/>
            <a:ext cx="1240461" cy="930346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1657350"/>
            <a:ext cx="1828800" cy="13716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0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86163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0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7" y="0"/>
            <a:ext cx="9157648" cy="4186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800112"/>
            <a:ext cx="1979920" cy="151035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7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319815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12836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84812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319815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504866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5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375917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5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946536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034254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9"/>
            <a:ext cx="1971675" cy="4358879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1" y="273859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77656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9902"/>
            <a:ext cx="9144000" cy="4593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2" y="971550"/>
            <a:ext cx="901373" cy="67603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23" y="1428750"/>
            <a:ext cx="1240461" cy="930346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1657350"/>
            <a:ext cx="1828800" cy="13716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0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86163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7" y="0"/>
            <a:ext cx="9157648" cy="4186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800112"/>
            <a:ext cx="1979920" cy="151035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7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319815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12836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12836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8481200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504866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375917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946536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034254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3" y="273855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77656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9902"/>
            <a:ext cx="9144000" cy="4593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2" y="971550"/>
            <a:ext cx="901373" cy="67603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23" y="1428750"/>
            <a:ext cx="1240461" cy="930346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1657350"/>
            <a:ext cx="1828800" cy="13716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0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86163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7" y="0"/>
            <a:ext cx="9157648" cy="4186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800112"/>
            <a:ext cx="1979920" cy="151035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7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319815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84812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12836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8481200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504866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375917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946536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034254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3" y="273850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77656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504866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375917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9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946536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1051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1051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1051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1051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1051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kumimoji="0" lang="es-ES" smtClean="0"/>
              <a:pPr/>
              <a:t>06/06/2019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kumimoji="0" lang="tr-TR" smtClean="0"/>
              <a:pPr/>
              <a:t>‹Nº›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1051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6.gif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9050" y="133350"/>
            <a:ext cx="5181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  <a:t>2. Empatía</a:t>
            </a:r>
          </a:p>
          <a:p>
            <a:pPr marL="0" indent="0" algn="ctr"/>
            <a:endParaRPr lang="es-ES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  <a:p>
            <a:pPr marL="0" indent="0" algn="ctr"/>
            <a:endParaRPr lang="es-ES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  <a:p>
            <a:pPr marL="0" indent="0" algn="ctr"/>
            <a:endParaRPr lang="es-E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</p:txBody>
      </p:sp>
      <p:pic>
        <p:nvPicPr>
          <p:cNvPr id="2054" name="Picture 6" descr="C:\Users\DIANA\AppData\Local\Microsoft\Windows\Temporary Internet Files\Content.IE5\MSTV66KN\Empat_a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047756"/>
            <a:ext cx="7848600" cy="3231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90550"/>
            <a:ext cx="8534400" cy="3581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  <a:t>La empatía se construye sobre la conciencia de uno mismo. Cuanto más abiertos estamos a reconocer y manifestar nuestros propios sentimientos más fácilmente podemos aceptar y reconocer los sentimientos de los demás.</a:t>
            </a:r>
          </a:p>
          <a:p>
            <a:pPr marL="0" indent="0" algn="ctr"/>
            <a:endParaRPr lang="es-ES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  <a:p>
            <a:pPr marL="0" indent="0" algn="ctr"/>
            <a:endParaRPr lang="es-ES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  <a:p>
            <a:pPr marL="0" indent="0" algn="ctr"/>
            <a:endParaRPr lang="es-E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" y="438148"/>
            <a:ext cx="8763000" cy="373380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  <a:t>3. Compasión</a:t>
            </a:r>
          </a:p>
          <a:p>
            <a:pPr marL="0" indent="0" algn="ctr">
              <a:buNone/>
            </a:pPr>
            <a:endParaRPr lang="es-ES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CO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  <a:t>Es un sentimiento humano que se manifiesta a partir y comprendiendo el sufrimiento de otro ser. Más intensa que la empatía, la compasión es la percepción y comprensión del sufrimiento del otro, y el deseo de aliviar, reducir o eliminar por completo tal sufrimiento.</a:t>
            </a:r>
          </a:p>
          <a:p>
            <a:pPr marL="0" indent="0" algn="ctr"/>
            <a:endParaRPr lang="es-E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  <a:p>
            <a:pPr marL="0" indent="0" algn="ctr"/>
            <a:endParaRPr lang="es-E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  <a:p>
            <a:pPr marL="0" indent="0" algn="ctr"/>
            <a:endParaRPr lang="es-E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ANA\AppData\Local\Microsoft\Windows\Temporary Internet Files\Content.IE5\BHP6G13F\compasion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590549"/>
            <a:ext cx="6019800" cy="3735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285750"/>
            <a:ext cx="86106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4. Comunicación efectiva </a:t>
            </a:r>
          </a:p>
          <a:p>
            <a:pPr marL="0" indent="0" algn="ctr">
              <a:buNone/>
            </a:pPr>
            <a:r>
              <a:rPr lang="es-ES" sz="2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Ser escuchado y poder escuchar a los otros construye la relación y hace parte del sentirse bien tratado. </a:t>
            </a:r>
          </a:p>
          <a:p>
            <a:pPr marL="0" indent="0" algn="ctr">
              <a:buNone/>
            </a:pPr>
            <a:r>
              <a:rPr lang="es-ES" sz="2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Para escuchar auténticamente es necesario tomarse el tiempo para hacerlo y también querer oír lo que nos tienen que decir, practicar la escucha activa, dejando de lado nuestros intereses para escuchar realmente. Se debe notar interés y respeto por el otro</a:t>
            </a:r>
            <a:endParaRPr lang="es-ES" sz="24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  <a:p>
            <a:pPr marL="0" indent="0" algn="ctr"/>
            <a:endParaRPr lang="es-E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s-E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285750"/>
            <a:ext cx="86106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  <a:p>
            <a:pPr marL="0" indent="0" algn="ctr"/>
            <a:endParaRPr lang="es-E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28600" y="514350"/>
            <a:ext cx="84582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/>
                <a:ea typeface="+mn-ea"/>
                <a:cs typeface="Century Gothic"/>
              </a:rPr>
              <a:t>Actividad 1: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ES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Se organizan en </a:t>
            </a:r>
            <a:r>
              <a:rPr lang="es-ES" sz="32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pa</a:t>
            </a:r>
            <a:r>
              <a:rPr kumimoji="0" lang="es-ES" sz="3200" b="1" i="0" u="none" strike="noStrike" kern="1200" cap="none" spc="0" normalizeH="0" baseline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/>
                <a:ea typeface="+mn-ea"/>
                <a:cs typeface="Century Gothic"/>
              </a:rPr>
              <a:t>rejas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/>
                <a:ea typeface="+mn-ea"/>
                <a:cs typeface="Century Gothic"/>
              </a:rPr>
              <a:t>Se sientan espalda</a:t>
            </a:r>
            <a:r>
              <a:rPr kumimoji="0" lang="es-ES" sz="3200" b="1" i="0" u="none" strike="noStrike" kern="1200" cap="none" spc="0" normalizeH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/>
                <a:ea typeface="+mn-ea"/>
                <a:cs typeface="Century Gothic"/>
              </a:rPr>
              <a:t> con espalda y hablan acerca del día anterior.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ES" sz="3200" b="1" baseline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Se</a:t>
            </a:r>
            <a:r>
              <a:rPr lang="es-ES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 sientan cara a cara, mirándose a los ojos y se cuentan una alegría actual.</a:t>
            </a:r>
            <a:endParaRPr kumimoji="0" lang="es-ES" sz="5400" b="1" i="0" u="none" strike="noStrike" kern="1200" cap="none" spc="0" normalizeH="0" baseline="0" noProof="0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285750"/>
            <a:ext cx="86106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400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5. Negociación</a:t>
            </a:r>
          </a:p>
          <a:p>
            <a:pPr marL="0" indent="0" algn="ctr">
              <a:buNone/>
            </a:pPr>
            <a:endParaRPr lang="es-ES" sz="2800" b="1" dirty="0" smtClean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s-ES" sz="2400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Todos tenemos acuerdos y desacuerdos. Ser capaces de resolver los desacuerdos es fundamental para mantener un clima de buen trato.</a:t>
            </a:r>
          </a:p>
          <a:p>
            <a:pPr marL="0" indent="0" algn="ctr">
              <a:buNone/>
            </a:pPr>
            <a:r>
              <a:rPr lang="es-ES" sz="2400" b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Es necesario construir la tolerancia y el respeto por las diferencias para poder conceder a otros las razones en los desacuerdos.</a:t>
            </a:r>
            <a:endParaRPr lang="es-ES" sz="2000" b="1" dirty="0" smtClean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  <a:p>
            <a:pPr marL="0" indent="0" algn="ctr"/>
            <a:endParaRPr lang="es-E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  <a:p>
            <a:pPr marL="0" indent="0" algn="ctr"/>
            <a:endParaRPr lang="es-E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" y="438150"/>
            <a:ext cx="8839200" cy="3962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Para negociar los problemas o conflictos podemos:</a:t>
            </a:r>
          </a:p>
          <a:p>
            <a:pPr marL="0" indent="0" algn="ctr"/>
            <a:r>
              <a:rPr lang="es-ES" sz="1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Ser conscientes de cuáles son los verdaderos problemas que se tienen.</a:t>
            </a:r>
          </a:p>
          <a:p>
            <a:pPr marL="0" indent="0" algn="ctr"/>
            <a:r>
              <a:rPr lang="es-ES" sz="1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Atacar el problema y no a la persona.</a:t>
            </a:r>
          </a:p>
          <a:p>
            <a:pPr marL="0" indent="0" algn="ctr"/>
            <a:r>
              <a:rPr lang="es-ES" sz="1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Escuchar sin interrumpir, escuchar como base de la comunicación efectiva.</a:t>
            </a:r>
          </a:p>
          <a:p>
            <a:pPr marL="0" indent="0" algn="ctr"/>
            <a:r>
              <a:rPr lang="es-ES" sz="1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Estar en comunicación con los propios sentimientos y preocuparse de los sentimientos de los demás.</a:t>
            </a:r>
          </a:p>
          <a:p>
            <a:pPr marL="0" indent="0" algn="ctr"/>
            <a:r>
              <a:rPr lang="es-ES" sz="1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Expresarse de manera clara y sin acusaciones.</a:t>
            </a:r>
          </a:p>
          <a:p>
            <a:pPr marL="0" indent="0" algn="ctr"/>
            <a:r>
              <a:rPr lang="es-ES" sz="1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Mantener el corazón abierto mientras se dicen las verdades sin ofender ni humillar.</a:t>
            </a:r>
          </a:p>
          <a:p>
            <a:pPr marL="0" indent="0" algn="ctr"/>
            <a:r>
              <a:rPr lang="es-ES" sz="1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Ser responsables de lo que hacemos y decimos.</a:t>
            </a:r>
          </a:p>
          <a:p>
            <a:pPr marL="0" indent="0" algn="ctr"/>
            <a:r>
              <a:rPr lang="es-ES" sz="1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Emplear afirmaciones en primera persona, las cuales favorecen la sinceridad mutua.</a:t>
            </a:r>
            <a:endParaRPr lang="es-ES" sz="20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  <a:p>
            <a:pPr marL="0" indent="0" algn="ctr"/>
            <a:endParaRPr lang="es-E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  <a:p>
            <a:pPr marL="0" indent="0" algn="ctr"/>
            <a:endParaRPr lang="es-E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28600" y="1047750"/>
            <a:ext cx="8458200" cy="3733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Actividad 2:</a:t>
            </a:r>
          </a:p>
          <a:p>
            <a:pPr marL="0" indent="0" algn="ctr"/>
            <a:r>
              <a:rPr lang="es-ES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Grupos de 2 o 3 personas</a:t>
            </a:r>
          </a:p>
          <a:p>
            <a:pPr marL="0" indent="0" algn="ctr"/>
            <a:r>
              <a:rPr lang="es-ES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Lectura “comprometámonos y evaluemos”</a:t>
            </a:r>
          </a:p>
          <a:p>
            <a:pPr marL="0" indent="0" algn="ctr"/>
            <a:r>
              <a:rPr lang="es-ES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Cada grupo lee su compromiso frente al buen trato.</a:t>
            </a:r>
            <a:endParaRPr lang="es-ES" sz="4800" b="1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1121.photobucket.com/albums/l510/camina5/gracias-1_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150"/>
            <a:ext cx="86106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7200" y="112138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/>
                <a:cs typeface="Century Gothic"/>
              </a:rPr>
              <a:t>CONVIVENCIA</a:t>
            </a:r>
            <a:endParaRPr lang="es-E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1276350"/>
            <a:ext cx="8229600" cy="1752600"/>
          </a:xfrm>
        </p:spPr>
        <p:txBody>
          <a:bodyPr>
            <a:normAutofit/>
          </a:bodyPr>
          <a:lstStyle/>
          <a:p>
            <a:r>
              <a:rPr lang="es-CO" sz="5400" b="1" dirty="0" smtClean="0">
                <a:solidFill>
                  <a:srgbClr val="00B0F0"/>
                </a:solidFill>
                <a:latin typeface="Century Gothic" pitchFamily="34" charset="0"/>
              </a:rPr>
              <a:t>¿Qué es el Buen Trato?</a:t>
            </a:r>
            <a:endParaRPr lang="es-CO" sz="54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" y="895350"/>
            <a:ext cx="8763000" cy="3124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El buen trato es una forma de relacionarse con el otro, que se basa en profundos sentimientos de respeto, tolerancia y valoración de la dignidad.</a:t>
            </a:r>
            <a:endParaRPr lang="es-ES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IANA\AppData\Local\Microsoft\Windows\Temporary Internet Files\Content.IE5\1KM48QZ0\992_races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33350"/>
            <a:ext cx="8382000" cy="4324350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90646" y="1352550"/>
            <a:ext cx="6691255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¿Cómo podemos</a:t>
            </a:r>
          </a:p>
          <a:p>
            <a:pPr algn="ctr"/>
            <a:r>
              <a:rPr lang="es-CO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promoverlo?</a:t>
            </a:r>
            <a:endParaRPr lang="es-CO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590550"/>
            <a:ext cx="8305800" cy="33528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742950" indent="-742950" algn="ctr">
              <a:buAutoNum type="arabicPeriod"/>
            </a:pPr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  <a:t>Reconocimiento</a:t>
            </a:r>
          </a:p>
          <a:p>
            <a:pPr marL="742950" indent="-742950" algn="ctr">
              <a:buNone/>
            </a:pPr>
            <a:endParaRPr lang="es-ES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  <a:p>
            <a:pPr marL="742950" indent="-742950" algn="ctr">
              <a:buNone/>
            </a:pPr>
            <a:r>
              <a:rPr lang="es-E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/>
                <a:cs typeface="Century Gothic"/>
              </a:rPr>
              <a:t>Permite que a las personas se les otorgue el derecho a ser escuchadas y vistas, además de disfrutar de garantías para su vida, su integridad y su desarrollo.</a:t>
            </a:r>
          </a:p>
          <a:p>
            <a:pPr marL="742950" indent="-742950" algn="ctr">
              <a:buNone/>
            </a:pPr>
            <a:endParaRPr lang="es-ES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  <a:p>
            <a:pPr marL="742950" indent="-742950" algn="ctr">
              <a:buAutoNum type="arabicPeriod"/>
            </a:pPr>
            <a:endParaRPr lang="es-ES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  <a:p>
            <a:pPr marL="742950" indent="-742950" algn="ctr">
              <a:buNone/>
            </a:pPr>
            <a:endParaRPr lang="es-ES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s-ES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Gothic"/>
              <a:cs typeface="Century Gothic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y-HeArT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524000" y="438150"/>
            <a:ext cx="6514454" cy="3962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90600" y="895355"/>
            <a:ext cx="701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E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Apreciar y agradecer</a:t>
            </a:r>
          </a:p>
          <a:p>
            <a:pPr algn="ctr">
              <a:buFont typeface="Arial" pitchFamily="34" charset="0"/>
              <a:buChar char="•"/>
            </a:pPr>
            <a:r>
              <a:rPr lang="es-E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Valorar los progresos</a:t>
            </a:r>
          </a:p>
          <a:p>
            <a:pPr algn="ctr">
              <a:buFont typeface="Arial" pitchFamily="34" charset="0"/>
              <a:buChar char="•"/>
            </a:pPr>
            <a:r>
              <a:rPr lang="es-E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Dedicar tiempo de calidad</a:t>
            </a:r>
          </a:p>
          <a:p>
            <a:pPr algn="ctr">
              <a:buFont typeface="Arial" pitchFamily="34" charset="0"/>
              <a:buChar char="•"/>
            </a:pPr>
            <a:r>
              <a:rPr lang="es-E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Interesarse por el otro</a:t>
            </a:r>
            <a:endParaRPr lang="es-CO" sz="4000" dirty="0">
              <a:solidFill>
                <a:srgbClr val="FF0066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731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438</Words>
  <Application>Microsoft Office PowerPoint</Application>
  <PresentationFormat>Presentación en pantalla (16:9)</PresentationFormat>
  <Paragraphs>65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Presentación de PowerPoint</vt:lpstr>
      <vt:lpstr>Presentación de PowerPoint</vt:lpstr>
      <vt:lpstr>¿Qué es el Buen Trato?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2019-06-06T21:47:56Z</dcterms:modified>
</cp:coreProperties>
</file>