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3"/>
    <p:sldMasterId id="2147483668" r:id="rId4"/>
    <p:sldMasterId id="2147483680" r:id="rId5"/>
    <p:sldMasterId id="2147483692" r:id="rId6"/>
    <p:sldMasterId id="2147483704" r:id="rId7"/>
  </p:sldMasterIdLst>
  <p:notesMasterIdLst>
    <p:notesMasterId r:id="rId34"/>
  </p:notesMasterIdLst>
  <p:sldIdLst>
    <p:sldId id="256" r:id="rId8"/>
    <p:sldId id="262" r:id="rId9"/>
    <p:sldId id="397" r:id="rId10"/>
    <p:sldId id="361" r:id="rId11"/>
    <p:sldId id="327" r:id="rId12"/>
    <p:sldId id="328" r:id="rId13"/>
    <p:sldId id="420" r:id="rId14"/>
    <p:sldId id="324" r:id="rId15"/>
    <p:sldId id="336" r:id="rId16"/>
    <p:sldId id="337" r:id="rId17"/>
    <p:sldId id="342" r:id="rId18"/>
    <p:sldId id="339" r:id="rId19"/>
    <p:sldId id="335" r:id="rId20"/>
    <p:sldId id="338" r:id="rId21"/>
    <p:sldId id="343" r:id="rId22"/>
    <p:sldId id="340" r:id="rId23"/>
    <p:sldId id="341" r:id="rId24"/>
    <p:sldId id="345" r:id="rId25"/>
    <p:sldId id="344" r:id="rId26"/>
    <p:sldId id="346" r:id="rId27"/>
    <p:sldId id="366" r:id="rId28"/>
    <p:sldId id="394" r:id="rId29"/>
    <p:sldId id="395" r:id="rId30"/>
    <p:sldId id="311" r:id="rId31"/>
    <p:sldId id="421" r:id="rId32"/>
    <p:sldId id="287" r:id="rId33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8C4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7" autoAdjust="0"/>
    <p:restoredTop sz="96405"/>
  </p:normalViewPr>
  <p:slideViewPr>
    <p:cSldViewPr snapToGrid="0" snapToObjects="1">
      <p:cViewPr>
        <p:scale>
          <a:sx n="90" d="100"/>
          <a:sy n="90" d="100"/>
        </p:scale>
        <p:origin x="-672" y="426"/>
      </p:cViewPr>
      <p:guideLst>
        <p:guide orient="horz" pos="2160"/>
        <p:guide pos="27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313C5-07D0-4D11-B238-B71B9A5406D5}" type="slidenum">
              <a:rPr lang="es-ES" smtClean="0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BaseCarta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0C0D06F-771D-4C3F-82F6-E4A4CD249FC8}" type="slidenum">
              <a:rPr lang="es-CO">
                <a:solidFill>
                  <a:prstClr val="black"/>
                </a:solidFill>
              </a:rPr>
            </a:fld>
            <a:endParaRPr lang="es-CO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BaseCartaH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9F99554-6AA5-424C-868B-441612CE46FF}" type="slidenum">
              <a:rPr lang="es-CO">
                <a:solidFill>
                  <a:prstClr val="black"/>
                </a:solidFill>
              </a:rPr>
            </a:fld>
            <a:endParaRPr lang="es-CO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BBE649-410C-4971-B6E7-1B36E49EEE8E}" type="slidenum">
              <a:rPr lang="es-CO">
                <a:solidFill>
                  <a:prstClr val="black"/>
                </a:solidFill>
              </a:rPr>
            </a:fld>
            <a:endParaRPr lang="es-CO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  <a:endParaRPr lang="es-ES" dirty="0"/>
          </a:p>
          <a:p>
            <a:pPr lvl="1"/>
            <a:r>
              <a:rPr lang="es-ES" dirty="0"/>
              <a:t>Segundo nivel</a:t>
            </a:r>
            <a:endParaRPr lang="es-ES" dirty="0"/>
          </a:p>
          <a:p>
            <a:pPr lvl="2"/>
            <a:r>
              <a:rPr lang="es-ES" dirty="0"/>
              <a:t>Tercer nivel</a:t>
            </a:r>
            <a:endParaRPr lang="es-ES" dirty="0"/>
          </a:p>
          <a:p>
            <a:pPr lvl="3"/>
            <a:r>
              <a:rPr lang="es-ES" dirty="0"/>
              <a:t>Cuarto nivel</a:t>
            </a:r>
            <a:endParaRPr lang="es-ES" dirty="0"/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5DB2FA-1C06-4113-8EA9-A68297CE5041}" type="slidenum">
              <a:rPr lang="es-CO">
                <a:solidFill>
                  <a:prstClr val="black"/>
                </a:solidFill>
              </a:rPr>
            </a:fld>
            <a:endParaRPr lang="es-CO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2E4976-70ED-4DFF-B07C-F4CFBA753220}" type="slidenum">
              <a:rPr lang="es-CO">
                <a:solidFill>
                  <a:prstClr val="black"/>
                </a:solidFill>
              </a:rPr>
            </a:fld>
            <a:endParaRPr lang="es-CO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</a:fld>
            <a:endParaRPr lang="es-ES_trad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</a:fld>
            <a:endParaRPr lang="es-ES_trad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</a:fld>
            <a:endParaRPr lang="es-ES_tradn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</a:fld>
            <a:endParaRPr lang="es-ES_tradn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</a:fld>
            <a:endParaRPr lang="es-ES_tradn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/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9.xml"/><Relationship Id="rId8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0.xml"/><Relationship Id="rId8" Type="http://schemas.openxmlformats.org/officeDocument/2006/relationships/slideLayout" Target="../slideLayouts/slideLayout59.xml"/><Relationship Id="rId7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C36B-DF3B-8B40-9F61-45A5A3AE93E4}" type="slidenum">
              <a:rPr lang="es-ES_tradnl" smtClean="0"/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3" descr="BaseCartaH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altLang="es-CO"/>
              <a:t>Haga clic para modificar el estilo de título del patrón</a:t>
            </a:r>
            <a:endParaRPr lang="es-CO" altLang="es-CO"/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altLang="es-CO"/>
              <a:t>Haga clic para modificar el estilo de texto del patrón</a:t>
            </a:r>
            <a:endParaRPr lang="es-ES" altLang="es-CO"/>
          </a:p>
          <a:p>
            <a:pPr lvl="1"/>
            <a:r>
              <a:rPr lang="es-ES" altLang="es-CO"/>
              <a:t>Segundo nivel</a:t>
            </a:r>
            <a:endParaRPr lang="es-ES" altLang="es-CO"/>
          </a:p>
          <a:p>
            <a:pPr lvl="2"/>
            <a:r>
              <a:rPr lang="es-ES" altLang="es-CO"/>
              <a:t>Tercer nivel</a:t>
            </a:r>
            <a:endParaRPr lang="es-ES" altLang="es-CO"/>
          </a:p>
          <a:p>
            <a:pPr lvl="3"/>
            <a:r>
              <a:rPr lang="es-ES" altLang="es-CO"/>
              <a:t>Cuarto nivel</a:t>
            </a:r>
            <a:endParaRPr lang="es-ES" altLang="es-CO"/>
          </a:p>
          <a:p>
            <a:pPr lvl="4"/>
            <a:r>
              <a:rPr lang="es-ES" altLang="es-CO"/>
              <a:t>Quinto nivel</a:t>
            </a:r>
            <a:endParaRPr lang="es-CO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5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5.xml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5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image" Target="../media/image38.png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1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8710" y="1049020"/>
            <a:ext cx="7218045" cy="2502535"/>
          </a:xfrm>
        </p:spPr>
        <p:txBody>
          <a:bodyPr>
            <a:normAutofit fontScale="90000"/>
          </a:bodyPr>
          <a:p>
            <a:pPr>
              <a:lnSpc>
                <a:spcPct val="150000"/>
              </a:lnSpc>
            </a:pPr>
            <a:br>
              <a:rPr lang="es-CO" altLang="es-ES" sz="2400" dirty="0">
                <a:latin typeface="MV Boli" charset="0"/>
                <a:sym typeface="+mn-ea"/>
              </a:rPr>
            </a:br>
            <a:br>
              <a:rPr lang="es-CO" altLang="es-ES" sz="2400" dirty="0">
                <a:latin typeface="MV Boli" charset="0"/>
                <a:sym typeface="+mn-ea"/>
              </a:rPr>
            </a:br>
            <a:r>
              <a:rPr lang="es-CO" altLang="es-ES" sz="2400" dirty="0">
                <a:latin typeface="MV Boli" charset="0"/>
                <a:sym typeface="+mn-ea"/>
              </a:rPr>
              <a:t>6.</a:t>
            </a:r>
            <a:r>
              <a:rPr lang="es-CO" altLang="es-ES" sz="2800" dirty="0">
                <a:latin typeface="MV Boli" charset="0"/>
                <a:sym typeface="+mn-ea"/>
              </a:rPr>
              <a:t> </a:t>
            </a:r>
            <a:r>
              <a:rPr lang="es-ES" sz="2800" dirty="0">
                <a:latin typeface="MV Boli" charset="0"/>
                <a:sym typeface="+mn-ea"/>
              </a:rPr>
              <a:t>Quejarse continuamente de que no escucha</a:t>
            </a:r>
            <a:r>
              <a:rPr lang="es-CO" altLang="es-ES" sz="2800" dirty="0">
                <a:latin typeface="MV Boli" charset="0"/>
                <a:sym typeface="+mn-ea"/>
              </a:rPr>
              <a:t>.</a:t>
            </a:r>
            <a:endParaRPr lang="es-CO" altLang="es-ES" sz="2800" dirty="0">
              <a:latin typeface="MV Boli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s-ES" sz="2800" dirty="0">
                <a:latin typeface="MV Boli" charset="0"/>
                <a:sym typeface="+mn-ea"/>
              </a:rPr>
              <a:t>7. Parecer que no prestara atención</a:t>
            </a:r>
            <a:r>
              <a:rPr lang="es-CO" altLang="es-ES" sz="2800" dirty="0">
                <a:latin typeface="MV Boli" charset="0"/>
                <a:sym typeface="+mn-ea"/>
              </a:rPr>
              <a:t>.</a:t>
            </a:r>
            <a:endParaRPr lang="es-CO" altLang="es-ES" sz="2800" dirty="0">
              <a:latin typeface="MV Boli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s-ES" sz="2800" dirty="0">
                <a:latin typeface="MV Boli" charset="0"/>
                <a:sym typeface="+mn-ea"/>
              </a:rPr>
              <a:t>8. Hablar mas alto que de costumbre</a:t>
            </a:r>
            <a:r>
              <a:rPr lang="es-CO" altLang="es-ES" sz="2800" dirty="0">
                <a:latin typeface="MV Boli" charset="0"/>
                <a:sym typeface="+mn-ea"/>
              </a:rPr>
              <a:t>.</a:t>
            </a:r>
            <a:endParaRPr lang="es-CO" altLang="es-ES" sz="2800" dirty="0">
              <a:latin typeface="MV Boli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s-ES" sz="2800" dirty="0">
                <a:latin typeface="MV Boli" charset="0"/>
                <a:sym typeface="+mn-ea"/>
              </a:rPr>
              <a:t>9. Mirar con intensidad cuando le hablan como concentrado</a:t>
            </a:r>
            <a:endParaRPr lang="es-ES" sz="2800" dirty="0">
              <a:latin typeface="MV Boli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s-ES" sz="2800" dirty="0">
                <a:latin typeface="MV Boli" charset="0"/>
                <a:sym typeface="+mn-ea"/>
              </a:rPr>
              <a:t>10. Acudir al medico por molestias del oído.</a:t>
            </a:r>
            <a:endParaRPr lang="es-ES" altLang="en-US" sz="2800" dirty="0">
              <a:latin typeface="MV Boli" charset="0"/>
              <a:sym typeface="+mn-ea"/>
            </a:endParaRPr>
          </a:p>
        </p:txBody>
      </p:sp>
      <p:sp>
        <p:nvSpPr>
          <p:cNvPr id="5" name="Marcador de posición de contenido 4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0" indent="0">
              <a:buNone/>
            </a:pPr>
            <a:r>
              <a:rPr lang="es-CO" altLang="es-ES"/>
              <a:t> </a:t>
            </a:r>
            <a:endParaRPr lang="es-CO" alt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" y="4718050"/>
            <a:ext cx="2114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s-CO" altLang="es-ES_tradnl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V Boli" charset="0"/>
                <a:sym typeface="+mn-ea"/>
              </a:rPr>
              <a:t>PAUTAS DE HIGIENE </a:t>
            </a:r>
            <a:br>
              <a:rPr lang="es-CO" altLang="es-ES_tradnl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V Boli" charset="0"/>
                <a:sym typeface="+mn-ea"/>
              </a:rPr>
            </a:br>
            <a:r>
              <a:rPr lang="es-CO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V Boli" charset="0"/>
                <a:sym typeface="+mn-ea"/>
              </a:rPr>
              <a:t> OIDOS</a:t>
            </a:r>
            <a:endParaRPr lang="es-CO">
              <a:latin typeface="MV Boli" charset="0"/>
            </a:endParaRPr>
          </a:p>
        </p:txBody>
      </p:sp>
      <p:sp>
        <p:nvSpPr>
          <p:cNvPr id="5" name="Marcador de posición de contenido 4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0" indent="0">
              <a:buNone/>
            </a:pPr>
            <a:r>
              <a:rPr lang="es-CO" altLang="es-ES"/>
              <a:t> </a:t>
            </a:r>
            <a:endParaRPr lang="es-CO" altLang="es-ES"/>
          </a:p>
        </p:txBody>
      </p:sp>
      <p:pic>
        <p:nvPicPr>
          <p:cNvPr id="8195" name="Imagen 8"/>
          <p:cNvPicPr>
            <a:picLocks noChangeAspect="1"/>
          </p:cNvPicPr>
          <p:nvPr/>
        </p:nvPicPr>
        <p:blipFill>
          <a:blip r:embed="rId2"/>
          <a:srcRect l="9009" t="7526" r="14671"/>
          <a:stretch>
            <a:fillRect/>
          </a:stretch>
        </p:blipFill>
        <p:spPr>
          <a:xfrm>
            <a:off x="5532755" y="2154555"/>
            <a:ext cx="2188210" cy="198564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8196" name="Imagen 3"/>
          <p:cNvPicPr>
            <a:picLocks noChangeAspect="1"/>
          </p:cNvPicPr>
          <p:nvPr/>
        </p:nvPicPr>
        <p:blipFill>
          <a:blip r:embed="rId3"/>
          <a:srcRect l="17668" t="6201" r="15077"/>
          <a:stretch>
            <a:fillRect/>
          </a:stretch>
        </p:blipFill>
        <p:spPr>
          <a:xfrm>
            <a:off x="1608455" y="2154555"/>
            <a:ext cx="2196465" cy="197739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9219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120" y="4469130"/>
            <a:ext cx="2595563" cy="19431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contenido 4"/>
          <p:cNvSpPr>
            <a:spLocks noGrp="1"/>
          </p:cNvSpPr>
          <p:nvPr>
            <p:ph idx="1"/>
          </p:nvPr>
        </p:nvSpPr>
        <p:spPr>
          <a:xfrm>
            <a:off x="1005205" y="629285"/>
            <a:ext cx="7511415" cy="6092825"/>
          </a:xfrm>
        </p:spPr>
        <p:txBody>
          <a:bodyPr>
            <a:normAutofit fontScale="70000"/>
          </a:bodyPr>
          <a:p>
            <a:pPr marL="0" indent="0" fontAlgn="auto">
              <a:lnSpc>
                <a:spcPct val="100000"/>
              </a:lnSpc>
              <a:buNone/>
            </a:pPr>
            <a:r>
              <a:rPr lang="es-CO" altLang="es-ES" sz="4800"/>
              <a:t> </a:t>
            </a:r>
            <a:r>
              <a:rPr lang="es-ES" sz="4400" b="1" i="1" dirty="0" smtClean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V Boli" charset="0"/>
                <a:cs typeface="Segoe UI" pitchFamily="34" charset="0"/>
                <a:sym typeface="+mn-ea"/>
              </a:rPr>
              <a:t>NO SE DEBE ……</a:t>
            </a:r>
            <a:endParaRPr lang="es-ES" sz="4400" b="1" i="1" dirty="0" smtClean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MV Boli" charset="0"/>
              <a:cs typeface="Segoe UI" pitchFamily="34" charset="0"/>
              <a:sym typeface="+mn-ea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es-ES" sz="3200" b="1" i="1" dirty="0" smtClean="0">
                <a:latin typeface="MV Boli" charset="0"/>
                <a:cs typeface="Segoe UI" pitchFamily="34" charset="0"/>
                <a:sym typeface="+mn-ea"/>
              </a:rPr>
              <a:t>…</a:t>
            </a:r>
            <a:r>
              <a:rPr lang="es-ES" sz="3200" dirty="0" smtClean="0">
                <a:latin typeface="MV Boli" charset="0"/>
                <a:cs typeface="Segoe UI" pitchFamily="34" charset="0"/>
                <a:sym typeface="+mn-ea"/>
              </a:rPr>
              <a:t>Introducir objetos extraños</a:t>
            </a:r>
            <a:r>
              <a:rPr lang="es-CO" altLang="es-ES" sz="3200" dirty="0" smtClean="0">
                <a:latin typeface="MV Boli" charset="0"/>
                <a:cs typeface="Segoe UI" pitchFamily="34" charset="0"/>
                <a:sym typeface="+mn-ea"/>
              </a:rPr>
              <a:t>.</a:t>
            </a:r>
            <a:r>
              <a:rPr lang="es-ES" sz="3200" dirty="0" smtClean="0">
                <a:latin typeface="MV Boli" charset="0"/>
                <a:cs typeface="Segoe UI" pitchFamily="34" charset="0"/>
                <a:sym typeface="+mn-ea"/>
              </a:rPr>
              <a:t> </a:t>
            </a:r>
            <a:endParaRPr lang="es-ES" sz="3600" strike="noStrike" noProof="1" dirty="0" smtClean="0">
              <a:latin typeface="MV Boli" charset="0"/>
              <a:cs typeface="Segoe UI" pitchFamily="34" charset="0"/>
              <a:sym typeface="+mn-ea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es-ES" sz="3200" b="1" dirty="0" smtClean="0">
                <a:latin typeface="MV Boli" charset="0"/>
                <a:cs typeface="Segoe UI" pitchFamily="34" charset="0"/>
                <a:sym typeface="+mn-ea"/>
              </a:rPr>
              <a:t>…</a:t>
            </a:r>
            <a:r>
              <a:rPr lang="es-ES" sz="3200" dirty="0" smtClean="0">
                <a:latin typeface="MV Boli" charset="0"/>
                <a:cs typeface="Segoe UI" pitchFamily="34" charset="0"/>
                <a:sym typeface="+mn-ea"/>
              </a:rPr>
              <a:t>Intentar extraer los tapones de cera</a:t>
            </a:r>
            <a:r>
              <a:rPr lang="es-CO" altLang="es-ES" sz="3200" dirty="0" smtClean="0">
                <a:latin typeface="MV Boli" charset="0"/>
                <a:cs typeface="Segoe UI" pitchFamily="34" charset="0"/>
                <a:sym typeface="+mn-ea"/>
              </a:rPr>
              <a:t>.</a:t>
            </a:r>
            <a:endParaRPr lang="es-CO" altLang="es-ES" sz="3600" strike="noStrike" noProof="1" dirty="0" smtClean="0">
              <a:latin typeface="MV Boli" charset="0"/>
              <a:cs typeface="Segoe UI" pitchFamily="34" charset="0"/>
              <a:sym typeface="+mn-ea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es-ES" sz="3200" b="1" dirty="0" smtClean="0">
                <a:latin typeface="MV Boli" charset="0"/>
                <a:cs typeface="Segoe UI" pitchFamily="34" charset="0"/>
                <a:sym typeface="+mn-ea"/>
              </a:rPr>
              <a:t>…</a:t>
            </a:r>
            <a:r>
              <a:rPr lang="es-ES" sz="3200" dirty="0" smtClean="0">
                <a:latin typeface="MV Boli" charset="0"/>
                <a:cs typeface="Segoe UI" pitchFamily="34" charset="0"/>
                <a:sym typeface="+mn-ea"/>
              </a:rPr>
              <a:t>Sugerir o recomendar remedios caseros.</a:t>
            </a:r>
            <a:endParaRPr lang="es-ES" sz="3600" strike="noStrike" noProof="1" dirty="0" smtClean="0">
              <a:latin typeface="MV Boli" charset="0"/>
              <a:cs typeface="Segoe UI" pitchFamily="34" charset="0"/>
              <a:sym typeface="+mn-ea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es-ES" sz="3200" b="1" dirty="0" smtClean="0">
                <a:latin typeface="MV Boli" charset="0"/>
                <a:cs typeface="Segoe UI" pitchFamily="34" charset="0"/>
                <a:sym typeface="+mn-ea"/>
              </a:rPr>
              <a:t>…</a:t>
            </a:r>
            <a:r>
              <a:rPr lang="es-ES" sz="3200" dirty="0" smtClean="0">
                <a:latin typeface="MV Boli" charset="0"/>
                <a:cs typeface="Segoe UI" pitchFamily="34" charset="0"/>
                <a:sym typeface="+mn-ea"/>
              </a:rPr>
              <a:t>Hacer duchas o irrigaciones en el oído.</a:t>
            </a:r>
            <a:endParaRPr lang="es-ES" sz="3600" strike="noStrike" noProof="1" dirty="0" smtClean="0">
              <a:latin typeface="MV Boli" charset="0"/>
              <a:cs typeface="Segoe UI" pitchFamily="34" charset="0"/>
              <a:sym typeface="+mn-ea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es-ES" sz="3200" b="1" dirty="0" smtClean="0">
                <a:latin typeface="MV Boli" charset="0"/>
                <a:cs typeface="Segoe UI" pitchFamily="34" charset="0"/>
                <a:sym typeface="+mn-ea"/>
              </a:rPr>
              <a:t>…</a:t>
            </a:r>
            <a:r>
              <a:rPr lang="es-ES" sz="3200" dirty="0" smtClean="0">
                <a:latin typeface="MV Boli" charset="0"/>
                <a:cs typeface="Segoe UI" pitchFamily="34" charset="0"/>
                <a:sym typeface="+mn-ea"/>
              </a:rPr>
              <a:t>Aplicar sustancias en el oído sin prescripción médica.</a:t>
            </a:r>
            <a:endParaRPr lang="es-ES" sz="3600" strike="noStrike" noProof="1" dirty="0" smtClean="0">
              <a:latin typeface="MV Boli" charset="0"/>
              <a:cs typeface="Segoe UI" pitchFamily="34" charset="0"/>
              <a:sym typeface="+mn-ea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es-ES" sz="3200" b="1" dirty="0" smtClean="0">
                <a:latin typeface="MV Boli" charset="0"/>
                <a:cs typeface="Segoe UI" pitchFamily="34" charset="0"/>
                <a:sym typeface="+mn-ea"/>
              </a:rPr>
              <a:t>…</a:t>
            </a:r>
            <a:r>
              <a:rPr lang="es-ES" sz="3200" dirty="0" smtClean="0">
                <a:latin typeface="MV Boli" charset="0"/>
                <a:cs typeface="Segoe UI" pitchFamily="34" charset="0"/>
                <a:sym typeface="+mn-ea"/>
              </a:rPr>
              <a:t>Sumergirse o nadar en aguas contaminadas.</a:t>
            </a:r>
            <a:endParaRPr lang="es-ES" sz="3600" strike="noStrike" noProof="1" dirty="0" smtClean="0">
              <a:latin typeface="MV Boli" charset="0"/>
              <a:cs typeface="Segoe UI" pitchFamily="34" charset="0"/>
              <a:sym typeface="+mn-ea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es-ES" sz="3200" b="1" dirty="0" smtClean="0">
                <a:latin typeface="MV Boli" charset="0"/>
                <a:cs typeface="Segoe UI" pitchFamily="34" charset="0"/>
                <a:sym typeface="+mn-ea"/>
              </a:rPr>
              <a:t>…</a:t>
            </a:r>
            <a:r>
              <a:rPr lang="es-ES" sz="3200" dirty="0" smtClean="0">
                <a:latin typeface="MV Boli" charset="0"/>
                <a:cs typeface="Segoe UI" pitchFamily="34" charset="0"/>
                <a:sym typeface="+mn-ea"/>
              </a:rPr>
              <a:t>Destapar los oídos soplando o tapando las fosas nasales, porque se obstruye la trompa de Eustaquio.</a:t>
            </a:r>
            <a:endParaRPr lang="es-ES" sz="3600" strike="noStrike" noProof="1" dirty="0" smtClean="0">
              <a:latin typeface="MV Boli" charset="0"/>
              <a:cs typeface="Segoe UI" pitchFamily="34" charset="0"/>
              <a:sym typeface="+mn-ea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es-ES" sz="3200" b="1" dirty="0" smtClean="0">
                <a:latin typeface="MV Boli" charset="0"/>
                <a:cs typeface="Segoe UI" pitchFamily="34" charset="0"/>
                <a:sym typeface="+mn-ea"/>
              </a:rPr>
              <a:t>…</a:t>
            </a:r>
            <a:r>
              <a:rPr lang="es-CO" altLang="es-ES" sz="3200" b="1" dirty="0" smtClean="0">
                <a:latin typeface="MV Boli" charset="0"/>
                <a:cs typeface="Segoe UI" pitchFamily="34" charset="0"/>
                <a:sym typeface="+mn-ea"/>
              </a:rPr>
              <a:t>E</a:t>
            </a:r>
            <a:r>
              <a:rPr lang="es-ES" sz="3200" dirty="0" smtClean="0">
                <a:latin typeface="MV Boli" charset="0"/>
                <a:cs typeface="Segoe UI" pitchFamily="34" charset="0"/>
                <a:sym typeface="+mn-ea"/>
              </a:rPr>
              <a:t>xpon</a:t>
            </a:r>
            <a:r>
              <a:rPr lang="es-CO" altLang="es-ES" sz="3200" dirty="0" smtClean="0">
                <a:latin typeface="MV Boli" charset="0"/>
                <a:cs typeface="Segoe UI" pitchFamily="34" charset="0"/>
                <a:sym typeface="+mn-ea"/>
              </a:rPr>
              <a:t>er</a:t>
            </a:r>
            <a:r>
              <a:rPr lang="es-ES" sz="3200" dirty="0" smtClean="0">
                <a:latin typeface="MV Boli" charset="0"/>
                <a:cs typeface="Segoe UI" pitchFamily="34" charset="0"/>
                <a:sym typeface="+mn-ea"/>
              </a:rPr>
              <a:t> a ruidos de alta intensidad.</a:t>
            </a:r>
            <a:endParaRPr lang="es-ES" sz="3600" strike="noStrike" noProof="1" dirty="0" smtClean="0">
              <a:latin typeface="MV Boli" charset="0"/>
              <a:cs typeface="Segoe UI" pitchFamily="34" charset="0"/>
              <a:sym typeface="+mn-ea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es-ES" sz="3200" b="1" dirty="0" smtClean="0">
                <a:latin typeface="MV Boli" charset="0"/>
                <a:cs typeface="Segoe UI" pitchFamily="34" charset="0"/>
                <a:sym typeface="+mn-ea"/>
              </a:rPr>
              <a:t>…</a:t>
            </a:r>
            <a:r>
              <a:rPr lang="es-ES" sz="3200" dirty="0" smtClean="0">
                <a:latin typeface="MV Boli" charset="0"/>
                <a:cs typeface="Segoe UI" pitchFamily="34" charset="0"/>
                <a:sym typeface="+mn-ea"/>
              </a:rPr>
              <a:t>Ante la presencia de un cuerpo extraño en el oído no intente sacarlo, visit</a:t>
            </a:r>
            <a:r>
              <a:rPr lang="es-CO" altLang="es-ES" sz="3200" dirty="0" smtClean="0">
                <a:latin typeface="MV Boli" charset="0"/>
                <a:cs typeface="Segoe UI" pitchFamily="34" charset="0"/>
                <a:sym typeface="+mn-ea"/>
              </a:rPr>
              <a:t>e</a:t>
            </a:r>
            <a:r>
              <a:rPr lang="es-ES" sz="3200" dirty="0" smtClean="0">
                <a:latin typeface="MV Boli" charset="0"/>
                <a:cs typeface="Segoe UI" pitchFamily="34" charset="0"/>
                <a:sym typeface="+mn-ea"/>
              </a:rPr>
              <a:t> el centro médico.</a:t>
            </a:r>
            <a:endParaRPr lang="es-ES" altLang="en-US" sz="3200" strike="noStrike" noProof="1" dirty="0" smtClean="0">
              <a:latin typeface="MV Boli" charset="0"/>
              <a:cs typeface="Segoe UI" pitchFamily="34" charset="0"/>
              <a:sym typeface="+mn-ea"/>
            </a:endParaRPr>
          </a:p>
          <a:p>
            <a:pPr marL="0" indent="0">
              <a:buNone/>
            </a:pPr>
            <a:endParaRPr lang="es-CO" altLang="es-ES">
              <a:latin typeface="MV Boli" charset="0"/>
            </a:endParaRPr>
          </a:p>
        </p:txBody>
      </p:sp>
      <p:sp>
        <p:nvSpPr>
          <p:cNvPr id="4" name="1 Título"/>
          <p:cNvSpPr txBox="1"/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/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2" name="Imagen 1" descr="Cultura del silencio"/>
          <p:cNvPicPr>
            <a:picLocks noChangeAspect="1"/>
          </p:cNvPicPr>
          <p:nvPr/>
        </p:nvPicPr>
        <p:blipFill>
          <a:blip r:embed="rId2"/>
          <a:srcRect t="1061" b="46376"/>
          <a:stretch>
            <a:fillRect/>
          </a:stretch>
        </p:blipFill>
        <p:spPr>
          <a:xfrm>
            <a:off x="-13335" y="635"/>
            <a:ext cx="7671435" cy="6047105"/>
          </a:xfrm>
          <a:prstGeom prst="rect">
            <a:avLst/>
          </a:prstGeom>
        </p:spPr>
      </p:pic>
      <p:sp>
        <p:nvSpPr>
          <p:cNvPr id="3" name="Cuadro de texto 2"/>
          <p:cNvSpPr txBox="1"/>
          <p:nvPr/>
        </p:nvSpPr>
        <p:spPr>
          <a:xfrm>
            <a:off x="225425" y="6047740"/>
            <a:ext cx="7696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s-CO" altLang="es-ES">
                <a:sym typeface="+mn-ea"/>
              </a:rPr>
              <a:t>VIDEO</a:t>
            </a:r>
            <a:endParaRPr lang="es-E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5670" y="840740"/>
            <a:ext cx="7539355" cy="1478915"/>
          </a:xfrm>
        </p:spPr>
        <p:txBody>
          <a:bodyPr/>
          <a:p>
            <a:pPr algn="ctr"/>
            <a:r>
              <a:rPr lang="es-CO" altLang="es-ES" sz="49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V Boli" charset="0"/>
              </a:rPr>
              <a:t>NUESTROS OJOS</a:t>
            </a:r>
            <a:endParaRPr lang="es-CO" altLang="es-ES" sz="49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MV Boli" charset="0"/>
            </a:endParaRPr>
          </a:p>
        </p:txBody>
      </p:sp>
      <p:sp>
        <p:nvSpPr>
          <p:cNvPr id="4" name="1 Título"/>
          <p:cNvSpPr txBox="1"/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6" name="Marcador de posición de contenido 4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8405" y="2515235"/>
            <a:ext cx="6220460" cy="3265805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760"/>
            <a:ext cx="7886700" cy="2693670"/>
          </a:xfrm>
        </p:spPr>
        <p:txBody>
          <a:bodyPr/>
          <a:p>
            <a:pPr algn="ctr">
              <a:lnSpc>
                <a:spcPct val="100000"/>
              </a:lnSpc>
            </a:pPr>
            <a:r>
              <a:rPr sz="40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V Boli" charset="0"/>
                <a:ea typeface="Arial" charset="0"/>
                <a:cs typeface="+mn-cs"/>
                <a:sym typeface="+mn-ea"/>
              </a:rPr>
              <a:t>CAUSAS DE PÉRDIDA  </a:t>
            </a:r>
            <a:endParaRPr sz="3200" b="1" strike="noStrike" noProof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MV Boli" charset="0"/>
              <a:ea typeface="Arial" charset="0"/>
              <a:cs typeface="+mn-cs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es-CO" sz="40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V Boli" charset="0"/>
                <a:ea typeface="Arial" charset="0"/>
                <a:cs typeface="+mn-cs"/>
                <a:sym typeface="+mn-ea"/>
              </a:rPr>
              <a:t>DE </a:t>
            </a:r>
            <a:endParaRPr lang="es-CO" sz="3200" b="1" strike="noStrike" noProof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MV Boli" charset="0"/>
              <a:ea typeface="Arial" charset="0"/>
              <a:cs typeface="+mn-cs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es-CO" sz="40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V Boli" charset="0"/>
                <a:ea typeface="Arial" charset="0"/>
                <a:cs typeface="+mn-cs"/>
                <a:sym typeface="+mn-ea"/>
              </a:rPr>
              <a:t> AGUDEZA VISUAL</a:t>
            </a:r>
            <a:endParaRPr lang="es-CO" altLang="en-US" sz="40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MV Boli" charset="0"/>
              <a:ea typeface="Arial" charset="0"/>
              <a:cs typeface="+mn-cs"/>
              <a:sym typeface="+mn-ea"/>
            </a:endParaRPr>
          </a:p>
        </p:txBody>
      </p:sp>
      <p:sp>
        <p:nvSpPr>
          <p:cNvPr id="5" name="Marcador de posición de contenido 4"/>
          <p:cNvSpPr>
            <a:spLocks noGrp="1"/>
          </p:cNvSpPr>
          <p:nvPr>
            <p:ph sz="half" idx="1"/>
          </p:nvPr>
        </p:nvSpPr>
        <p:spPr>
          <a:xfrm>
            <a:off x="1050290" y="3060065"/>
            <a:ext cx="6757035" cy="3152775"/>
          </a:xfrm>
        </p:spPr>
        <p:txBody>
          <a:bodyPr/>
          <a:p>
            <a:pPr marL="457200" indent="-457200">
              <a:lnSpc>
                <a:spcPct val="150000"/>
              </a:lnSpc>
              <a:buFont typeface="Wingdings" charset="0"/>
              <a:buChar char="ü"/>
            </a:pPr>
            <a:r>
              <a:rPr lang="es-CO" altLang="es-ES"/>
              <a:t> </a:t>
            </a:r>
            <a:r>
              <a:rPr lang="es-CO" altLang="es-ES">
                <a:latin typeface="MV Boli" charset="0"/>
                <a:sym typeface="+mn-ea"/>
              </a:rPr>
              <a:t>ACCIDENTES </a:t>
            </a:r>
            <a:r>
              <a:rPr lang="es-CO" altLang="es-ES" sz="1400">
                <a:latin typeface="MV Boli" charset="0"/>
                <a:sym typeface="+mn-ea"/>
              </a:rPr>
              <a:t>(golpes-quemaduras- quimicos)</a:t>
            </a:r>
            <a:endParaRPr lang="es-CO" altLang="es-ES" sz="1400">
              <a:latin typeface="MV Boli" charset="0"/>
              <a:sym typeface="+mn-ea"/>
            </a:endParaRPr>
          </a:p>
          <a:p>
            <a:pPr marL="457200" indent="-457200">
              <a:lnSpc>
                <a:spcPct val="150000"/>
              </a:lnSpc>
              <a:buFont typeface="Wingdings" charset="0"/>
              <a:buChar char="ü"/>
            </a:pPr>
            <a:r>
              <a:rPr lang="es-CO" altLang="es-ES">
                <a:latin typeface="MV Boli" charset="0"/>
                <a:sym typeface="+mn-ea"/>
              </a:rPr>
              <a:t>ENFERMEDAD </a:t>
            </a:r>
            <a:r>
              <a:rPr lang="es-CO" altLang="es-ES" sz="1400">
                <a:latin typeface="MV Boli" charset="0"/>
                <a:sym typeface="+mn-ea"/>
              </a:rPr>
              <a:t>(diabetes- glaucoma-catarata)</a:t>
            </a:r>
            <a:endParaRPr lang="es-CO" altLang="es-ES" sz="1400">
              <a:latin typeface="MV Boli" charset="0"/>
              <a:sym typeface="+mn-ea"/>
            </a:endParaRPr>
          </a:p>
          <a:p>
            <a:pPr marL="457200" indent="-457200">
              <a:lnSpc>
                <a:spcPct val="150000"/>
              </a:lnSpc>
              <a:buFont typeface="Wingdings" charset="0"/>
              <a:buChar char="ü"/>
            </a:pPr>
            <a:r>
              <a:rPr lang="es-CO" altLang="es-ES">
                <a:latin typeface="MV Boli" charset="0"/>
                <a:sym typeface="+mn-ea"/>
              </a:rPr>
              <a:t>EDAD</a:t>
            </a:r>
            <a:endParaRPr lang="es-CO" altLang="es-ES">
              <a:latin typeface="MV Boli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3935" y="687705"/>
            <a:ext cx="7193280" cy="2258060"/>
          </a:xfrm>
        </p:spPr>
        <p:txBody>
          <a:bodyPr>
            <a:normAutofit fontScale="90000"/>
          </a:bodyPr>
          <a:p>
            <a:pPr algn="ctr">
              <a:lnSpc>
                <a:spcPct val="150000"/>
              </a:lnSpc>
            </a:pPr>
            <a:r>
              <a:rPr lang="es-CO" sz="5400" b="1" dirty="0" smtClean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V Boli" charset="0"/>
                <a:sym typeface="+mn-ea"/>
              </a:rPr>
              <a:t>MOLESTIAS</a:t>
            </a:r>
            <a:br>
              <a:rPr lang="es-CO" sz="2400" b="1" dirty="0" smtClean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V Boli" charset="0"/>
                <a:sym typeface="+mn-ea"/>
              </a:rPr>
            </a:br>
            <a:r>
              <a:rPr lang="es-CO" sz="5400" b="1" dirty="0" smtClean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V Boli" charset="0"/>
                <a:sym typeface="+mn-ea"/>
              </a:rPr>
              <a:t>PERMANENTES</a:t>
            </a:r>
            <a:endParaRPr lang="es-CO" altLang="en-US" sz="5400" b="1" dirty="0" smtClean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MV Boli" charset="0"/>
              <a:sym typeface="+mn-ea"/>
            </a:endParaRPr>
          </a:p>
          <a:p>
            <a:pPr algn="ctr">
              <a:lnSpc>
                <a:spcPct val="150000"/>
              </a:lnSpc>
            </a:pPr>
            <a:endParaRPr lang="es-ES" altLang="en-US" b="1"/>
          </a:p>
        </p:txBody>
      </p:sp>
      <p:sp>
        <p:nvSpPr>
          <p:cNvPr id="5" name="Marcador de posición de contenido 4"/>
          <p:cNvSpPr>
            <a:spLocks noGrp="1"/>
          </p:cNvSpPr>
          <p:nvPr>
            <p:ph idx="1"/>
          </p:nvPr>
        </p:nvSpPr>
        <p:spPr>
          <a:xfrm>
            <a:off x="568325" y="3191510"/>
            <a:ext cx="7886700" cy="3014345"/>
          </a:xfrm>
        </p:spPr>
        <p:txBody>
          <a:bodyPr/>
          <a:p>
            <a:pPr marL="0" indent="0">
              <a:buNone/>
            </a:pPr>
            <a:r>
              <a:rPr lang="es-CO" altLang="es-ES"/>
              <a:t> </a:t>
            </a:r>
            <a:endParaRPr lang="es-CO" altLang="es-ES"/>
          </a:p>
        </p:txBody>
      </p:sp>
      <p:sp>
        <p:nvSpPr>
          <p:cNvPr id="4" name="1 Título"/>
          <p:cNvSpPr txBox="1"/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Cuadro de texto 2"/>
          <p:cNvSpPr txBox="1"/>
          <p:nvPr/>
        </p:nvSpPr>
        <p:spPr>
          <a:xfrm>
            <a:off x="1002665" y="2945765"/>
            <a:ext cx="7194550" cy="31515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>
              <a:buFont typeface="Wingdings" charset="0"/>
              <a:buChar char="ü"/>
            </a:pPr>
            <a:r>
              <a:rPr lang="es-CO" sz="2800" dirty="0" smtClean="0">
                <a:solidFill>
                  <a:schemeClr val="tx2">
                    <a:lumMod val="50000"/>
                  </a:schemeClr>
                </a:solidFill>
                <a:latin typeface="MV Boli" charset="0"/>
                <a:sym typeface="+mn-ea"/>
              </a:rPr>
              <a:t>Visión borrosa.</a:t>
            </a:r>
            <a:endParaRPr lang="es-CO" sz="2800" dirty="0" smtClean="0">
              <a:solidFill>
                <a:schemeClr val="tx2">
                  <a:lumMod val="50000"/>
                </a:schemeClr>
              </a:solidFill>
              <a:latin typeface="MV Boli" charset="0"/>
              <a:sym typeface="+mn-ea"/>
            </a:endParaRPr>
          </a:p>
          <a:p>
            <a:pPr marL="457200" indent="-457200">
              <a:buFont typeface="Wingdings" charset="0"/>
              <a:buChar char="ü"/>
            </a:pPr>
            <a:r>
              <a:rPr lang="es-CO" sz="2800" dirty="0" smtClean="0">
                <a:solidFill>
                  <a:schemeClr val="tx2">
                    <a:lumMod val="50000"/>
                  </a:schemeClr>
                </a:solidFill>
                <a:latin typeface="MV Boli" charset="0"/>
                <a:sym typeface="+mn-ea"/>
              </a:rPr>
              <a:t>Enrojecimiento ocular.</a:t>
            </a:r>
            <a:endParaRPr lang="es-CO" sz="2800" dirty="0" smtClean="0">
              <a:solidFill>
                <a:schemeClr val="tx2">
                  <a:lumMod val="50000"/>
                </a:schemeClr>
              </a:solidFill>
              <a:latin typeface="MV Boli" charset="0"/>
              <a:sym typeface="+mn-ea"/>
            </a:endParaRPr>
          </a:p>
          <a:p>
            <a:pPr marL="457200" indent="-457200">
              <a:buFont typeface="Wingdings" charset="0"/>
              <a:buChar char="ü"/>
            </a:pPr>
            <a:r>
              <a:rPr lang="es-CO" sz="2800" dirty="0" smtClean="0">
                <a:solidFill>
                  <a:schemeClr val="tx2">
                    <a:lumMod val="50000"/>
                  </a:schemeClr>
                </a:solidFill>
                <a:latin typeface="MV Boli" charset="0"/>
                <a:sym typeface="+mn-ea"/>
              </a:rPr>
              <a:t>Molestia o dolor ante la luz.</a:t>
            </a:r>
            <a:endParaRPr lang="es-CO" sz="2800" dirty="0" smtClean="0">
              <a:solidFill>
                <a:schemeClr val="tx2">
                  <a:lumMod val="50000"/>
                </a:schemeClr>
              </a:solidFill>
              <a:latin typeface="MV Boli" charset="0"/>
              <a:sym typeface="+mn-ea"/>
            </a:endParaRPr>
          </a:p>
          <a:p>
            <a:pPr marL="457200" indent="-457200">
              <a:buFont typeface="Wingdings" charset="0"/>
              <a:buChar char="ü"/>
            </a:pPr>
            <a:r>
              <a:rPr lang="es-CO" sz="2800" dirty="0" smtClean="0">
                <a:solidFill>
                  <a:schemeClr val="tx2">
                    <a:lumMod val="50000"/>
                  </a:schemeClr>
                </a:solidFill>
                <a:latin typeface="MV Boli" charset="0"/>
                <a:sym typeface="+mn-ea"/>
              </a:rPr>
              <a:t>Sensación de arenilla en los ojos.</a:t>
            </a:r>
            <a:endParaRPr lang="es-CO" sz="2800" dirty="0" smtClean="0">
              <a:solidFill>
                <a:schemeClr val="tx2">
                  <a:lumMod val="50000"/>
                </a:schemeClr>
              </a:solidFill>
              <a:latin typeface="MV Boli" charset="0"/>
              <a:sym typeface="+mn-ea"/>
            </a:endParaRPr>
          </a:p>
          <a:p>
            <a:pPr marL="457200" indent="-457200">
              <a:buFont typeface="Wingdings" charset="0"/>
              <a:buChar char="ü"/>
            </a:pPr>
            <a:r>
              <a:rPr lang="es-CO" sz="2800" dirty="0" smtClean="0">
                <a:solidFill>
                  <a:schemeClr val="tx2">
                    <a:lumMod val="50000"/>
                  </a:schemeClr>
                </a:solidFill>
                <a:latin typeface="MV Boli" charset="0"/>
                <a:sym typeface="+mn-ea"/>
              </a:rPr>
              <a:t>Pesadez, cansancio ocular y de parpados.</a:t>
            </a:r>
            <a:endParaRPr lang="es-CO" sz="2800" dirty="0" smtClean="0">
              <a:solidFill>
                <a:schemeClr val="tx2">
                  <a:lumMod val="50000"/>
                </a:schemeClr>
              </a:solidFill>
              <a:latin typeface="MV Boli" charset="0"/>
              <a:sym typeface="+mn-ea"/>
            </a:endParaRPr>
          </a:p>
          <a:p>
            <a:endParaRPr lang="es-CO" altLang="en-US" sz="2800" dirty="0" smtClean="0">
              <a:solidFill>
                <a:schemeClr val="tx2">
                  <a:lumMod val="50000"/>
                </a:schemeClr>
              </a:solidFill>
              <a:latin typeface="MV Boli" charset="0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contenido 4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s-CO" altLang="es-ES"/>
              <a:t> </a:t>
            </a:r>
            <a:endParaRPr lang="es-CO" altLang="es-ES"/>
          </a:p>
        </p:txBody>
      </p:sp>
      <p:sp>
        <p:nvSpPr>
          <p:cNvPr id="3" name="Cuadro de texto 2"/>
          <p:cNvSpPr txBox="1"/>
          <p:nvPr/>
        </p:nvSpPr>
        <p:spPr>
          <a:xfrm>
            <a:off x="1045210" y="1714500"/>
            <a:ext cx="7138670" cy="3291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>
              <a:lnSpc>
                <a:spcPct val="150000"/>
              </a:lnSpc>
              <a:buFont typeface="Wingdings" charset="0"/>
              <a:buChar char="ü"/>
            </a:pPr>
            <a:r>
              <a:rPr lang="es-CO" sz="2800" dirty="0" smtClean="0">
                <a:solidFill>
                  <a:schemeClr val="tx2">
                    <a:lumMod val="50000"/>
                  </a:schemeClr>
                </a:solidFill>
                <a:latin typeface="MV Boli" charset="0"/>
                <a:sym typeface="+mn-ea"/>
              </a:rPr>
              <a:t>Dolor de cabeza.</a:t>
            </a:r>
            <a:endParaRPr lang="es-CO" sz="2800" dirty="0" smtClean="0">
              <a:solidFill>
                <a:schemeClr val="tx2">
                  <a:lumMod val="50000"/>
                </a:schemeClr>
              </a:solidFill>
              <a:latin typeface="MV Boli" charset="0"/>
              <a:sym typeface="+mn-ea"/>
            </a:endParaRPr>
          </a:p>
          <a:p>
            <a:pPr marL="457200" indent="-457200">
              <a:lnSpc>
                <a:spcPct val="150000"/>
              </a:lnSpc>
              <a:buFont typeface="Wingdings" charset="0"/>
              <a:buChar char="ü"/>
            </a:pPr>
            <a:r>
              <a:rPr lang="es-CO" sz="2800" dirty="0" smtClean="0">
                <a:solidFill>
                  <a:schemeClr val="tx2">
                    <a:lumMod val="50000"/>
                  </a:schemeClr>
                </a:solidFill>
                <a:latin typeface="MV Boli" charset="0"/>
                <a:sym typeface="+mn-ea"/>
              </a:rPr>
              <a:t>Dolor y contractura cervical.</a:t>
            </a:r>
            <a:endParaRPr lang="es-CO" sz="2800" dirty="0" smtClean="0">
              <a:solidFill>
                <a:schemeClr val="tx2">
                  <a:lumMod val="50000"/>
                </a:schemeClr>
              </a:solidFill>
              <a:latin typeface="MV Boli" charset="0"/>
              <a:sym typeface="+mn-ea"/>
            </a:endParaRPr>
          </a:p>
          <a:p>
            <a:pPr marL="457200" indent="-457200">
              <a:lnSpc>
                <a:spcPct val="150000"/>
              </a:lnSpc>
              <a:buFont typeface="Wingdings" charset="0"/>
              <a:buChar char="ü"/>
            </a:pPr>
            <a:r>
              <a:rPr lang="es-CO" sz="2800" dirty="0" smtClean="0">
                <a:solidFill>
                  <a:schemeClr val="tx2">
                    <a:lumMod val="50000"/>
                  </a:schemeClr>
                </a:solidFill>
                <a:latin typeface="MV Boli" charset="0"/>
                <a:sym typeface="+mn-ea"/>
              </a:rPr>
              <a:t>Dolores dorso lumbares.</a:t>
            </a:r>
            <a:endParaRPr lang="es-CO" sz="2800" dirty="0" smtClean="0">
              <a:solidFill>
                <a:schemeClr val="tx2">
                  <a:lumMod val="50000"/>
                </a:schemeClr>
              </a:solidFill>
              <a:latin typeface="MV Boli" charset="0"/>
              <a:sym typeface="+mn-ea"/>
            </a:endParaRPr>
          </a:p>
          <a:p>
            <a:pPr marL="457200" indent="-457200">
              <a:lnSpc>
                <a:spcPct val="150000"/>
              </a:lnSpc>
              <a:buFont typeface="Wingdings" charset="0"/>
              <a:buChar char="ü"/>
            </a:pPr>
            <a:r>
              <a:rPr lang="es-CO" sz="2800" dirty="0" smtClean="0">
                <a:solidFill>
                  <a:schemeClr val="tx2">
                    <a:lumMod val="50000"/>
                  </a:schemeClr>
                </a:solidFill>
                <a:latin typeface="MV Boli" charset="0"/>
                <a:sym typeface="+mn-ea"/>
              </a:rPr>
              <a:t>Cambios de carácter - irritabilidad-Insomnio.    </a:t>
            </a:r>
            <a:endParaRPr lang="es-CO" altLang="en-US" sz="2800" dirty="0" smtClean="0">
              <a:solidFill>
                <a:schemeClr val="tx2">
                  <a:lumMod val="50000"/>
                </a:schemeClr>
              </a:solidFill>
              <a:latin typeface="MV Boli" charset="0"/>
              <a:sym typeface="+mn-ea"/>
            </a:endParaRPr>
          </a:p>
        </p:txBody>
      </p:sp>
      <p:sp>
        <p:nvSpPr>
          <p:cNvPr id="7" name="Cuadro de texto 6"/>
          <p:cNvSpPr txBox="1"/>
          <p:nvPr/>
        </p:nvSpPr>
        <p:spPr>
          <a:xfrm>
            <a:off x="6361430" y="2606675"/>
            <a:ext cx="2093595" cy="7537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s-CO" sz="2000" dirty="0" smtClean="0">
                <a:solidFill>
                  <a:schemeClr val="tx2">
                    <a:lumMod val="50000"/>
                  </a:schemeClr>
                </a:solidFill>
                <a:latin typeface="MV Boli" charset="0"/>
                <a:sym typeface="+mn-ea"/>
              </a:rPr>
              <a:t>factores posturales</a:t>
            </a:r>
            <a:endParaRPr lang="es-CO" altLang="en-US" sz="2000" dirty="0" smtClean="0">
              <a:solidFill>
                <a:schemeClr val="tx2">
                  <a:lumMod val="50000"/>
                </a:schemeClr>
              </a:solidFill>
              <a:latin typeface="MV Boli" charset="0"/>
              <a:sym typeface="+mn-ea"/>
            </a:endParaRPr>
          </a:p>
        </p:txBody>
      </p:sp>
      <p:sp>
        <p:nvSpPr>
          <p:cNvPr id="8" name="Llave izquierda 7"/>
          <p:cNvSpPr/>
          <p:nvPr/>
        </p:nvSpPr>
        <p:spPr>
          <a:xfrm>
            <a:off x="6423025" y="2146935"/>
            <a:ext cx="434975" cy="14490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s-E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741046"/>
            <a:ext cx="7886700" cy="1325563"/>
          </a:xfrm>
        </p:spPr>
        <p:txBody>
          <a:bodyPr>
            <a:normAutofit fontScale="90000"/>
          </a:bodyPr>
          <a:p>
            <a:pPr algn="ctr"/>
            <a:r>
              <a:rPr lang="es-ES" b="1" dirty="0" smtClean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V Boli" charset="0"/>
                <a:ea typeface="+mn-ea"/>
                <a:cs typeface="Segoe UI" pitchFamily="34" charset="0"/>
                <a:sym typeface="+mn-ea"/>
              </a:rPr>
              <a:t>SEÑALES DE PERDIDA DE LA </a:t>
            </a:r>
            <a:r>
              <a:rPr lang="es-CO" altLang="es-ES" b="1" dirty="0" smtClean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V Boli" charset="0"/>
                <a:ea typeface="+mn-ea"/>
                <a:cs typeface="Segoe UI" pitchFamily="34" charset="0"/>
                <a:sym typeface="+mn-ea"/>
              </a:rPr>
              <a:t>VISIÓN</a:t>
            </a:r>
            <a:endParaRPr lang="es-ES" altLang="en-US">
              <a:latin typeface="MV Boli" charset="0"/>
            </a:endParaRPr>
          </a:p>
        </p:txBody>
      </p:sp>
      <p:sp>
        <p:nvSpPr>
          <p:cNvPr id="5" name="Marcador de posición de contenido 4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s-CO" altLang="es-ES"/>
              <a:t> </a:t>
            </a:r>
            <a:endParaRPr lang="es-CO" altLang="es-ES"/>
          </a:p>
        </p:txBody>
      </p:sp>
      <p:sp>
        <p:nvSpPr>
          <p:cNvPr id="4" name="1 Título"/>
          <p:cNvSpPr txBox="1"/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Cuadro de texto 2"/>
          <p:cNvSpPr txBox="1"/>
          <p:nvPr/>
        </p:nvSpPr>
        <p:spPr>
          <a:xfrm>
            <a:off x="961390" y="2403475"/>
            <a:ext cx="7041515" cy="31515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fontAlgn="auto">
              <a:buFont typeface="Wingdings" charset="0"/>
              <a:buChar char="ü"/>
            </a:pPr>
            <a:r>
              <a:rPr lang="es-ES" sz="2800" dirty="0">
                <a:latin typeface="MV Boli" charset="0"/>
                <a:cs typeface="Arial" pitchFamily="34" charset="0"/>
                <a:sym typeface="+mn-ea"/>
              </a:rPr>
              <a:t>Cierre involuntario de algún ojo sin causa aparente</a:t>
            </a:r>
            <a:r>
              <a:rPr lang="es-CO" altLang="es-ES" sz="2800" dirty="0">
                <a:latin typeface="MV Boli" charset="0"/>
                <a:cs typeface="Arial" pitchFamily="34" charset="0"/>
                <a:sym typeface="+mn-ea"/>
              </a:rPr>
              <a:t>.</a:t>
            </a:r>
            <a:endParaRPr lang="es-CO" altLang="es-ES" sz="2800" dirty="0">
              <a:latin typeface="MV Boli" charset="0"/>
              <a:cs typeface="Arial" pitchFamily="34" charset="0"/>
              <a:sym typeface="+mn-ea"/>
            </a:endParaRPr>
          </a:p>
          <a:p>
            <a:pPr marL="457200" indent="-457200" fontAlgn="auto">
              <a:buFont typeface="Wingdings" charset="0"/>
              <a:buChar char="ü"/>
            </a:pPr>
            <a:r>
              <a:rPr lang="es-CO" altLang="es-ES" sz="2800" dirty="0">
                <a:latin typeface="MV Boli" charset="0"/>
                <a:cs typeface="Arial" pitchFamily="34" charset="0"/>
                <a:sym typeface="+mn-ea"/>
              </a:rPr>
              <a:t>T</a:t>
            </a:r>
            <a:r>
              <a:rPr lang="es-ES" sz="2800" dirty="0">
                <a:latin typeface="MV Boli" charset="0"/>
                <a:cs typeface="Arial" pitchFamily="34" charset="0"/>
                <a:sym typeface="+mn-ea"/>
              </a:rPr>
              <a:t>ropieza constantemente</a:t>
            </a:r>
            <a:r>
              <a:rPr lang="es-CO" altLang="es-ES" sz="2800" dirty="0">
                <a:latin typeface="MV Boli" charset="0"/>
                <a:cs typeface="Arial" pitchFamily="34" charset="0"/>
                <a:sym typeface="+mn-ea"/>
              </a:rPr>
              <a:t>.</a:t>
            </a:r>
            <a:endParaRPr lang="es-CO" altLang="es-ES" sz="2800" dirty="0">
              <a:latin typeface="MV Boli" charset="0"/>
              <a:cs typeface="Arial" pitchFamily="34" charset="0"/>
              <a:sym typeface="+mn-ea"/>
            </a:endParaRPr>
          </a:p>
          <a:p>
            <a:pPr marL="457200" indent="-457200" fontAlgn="auto">
              <a:buFont typeface="Wingdings" charset="0"/>
              <a:buChar char="ü"/>
            </a:pPr>
            <a:r>
              <a:rPr lang="es-ES" sz="2800" dirty="0">
                <a:latin typeface="MV Boli" charset="0"/>
                <a:cs typeface="Arial" pitchFamily="34" charset="0"/>
                <a:sym typeface="+mn-ea"/>
              </a:rPr>
              <a:t>Camina sin seguridad o estabilidad</a:t>
            </a:r>
            <a:r>
              <a:rPr lang="es-CO" altLang="es-ES" sz="2800" dirty="0">
                <a:latin typeface="MV Boli" charset="0"/>
                <a:cs typeface="Arial" pitchFamily="34" charset="0"/>
                <a:sym typeface="+mn-ea"/>
              </a:rPr>
              <a:t>.</a:t>
            </a:r>
            <a:endParaRPr lang="es-CO" altLang="es-ES" sz="2800" strike="noStrike" noProof="1" dirty="0">
              <a:latin typeface="MV Boli" charset="0"/>
              <a:cs typeface="Arial" pitchFamily="34" charset="0"/>
              <a:sym typeface="+mn-ea"/>
            </a:endParaRPr>
          </a:p>
          <a:p>
            <a:pPr marL="457200" indent="-457200" fontAlgn="auto">
              <a:buFont typeface="Wingdings" charset="0"/>
              <a:buChar char="ü"/>
            </a:pPr>
            <a:r>
              <a:rPr lang="es-ES" sz="2800" dirty="0">
                <a:latin typeface="MV Boli" charset="0"/>
                <a:cs typeface="Arial" pitchFamily="34" charset="0"/>
                <a:sym typeface="+mn-ea"/>
              </a:rPr>
              <a:t>Roza las paredes al caminar</a:t>
            </a:r>
            <a:r>
              <a:rPr lang="es-CO" altLang="es-ES" sz="2800" dirty="0">
                <a:latin typeface="MV Boli" charset="0"/>
                <a:cs typeface="Arial" pitchFamily="34" charset="0"/>
                <a:sym typeface="+mn-ea"/>
              </a:rPr>
              <a:t>.</a:t>
            </a:r>
            <a:endParaRPr lang="es-CO" altLang="es-ES" sz="2800" strike="noStrike" noProof="1" dirty="0">
              <a:latin typeface="MV Boli" charset="0"/>
              <a:cs typeface="Arial" pitchFamily="34" charset="0"/>
              <a:sym typeface="+mn-ea"/>
            </a:endParaRPr>
          </a:p>
          <a:p>
            <a:pPr marL="457200" indent="-457200" fontAlgn="auto">
              <a:buFont typeface="Wingdings" charset="0"/>
              <a:buChar char="ü"/>
            </a:pPr>
            <a:r>
              <a:rPr lang="es-ES" sz="2800" dirty="0">
                <a:latin typeface="MV Boli" charset="0"/>
                <a:cs typeface="Arial" pitchFamily="34" charset="0"/>
                <a:sym typeface="+mn-ea"/>
              </a:rPr>
              <a:t>Tiene dificultad para identificar rostros u objetos</a:t>
            </a:r>
            <a:r>
              <a:rPr lang="es-CO" altLang="es-ES" sz="2800" dirty="0">
                <a:latin typeface="MV Boli" charset="0"/>
                <a:cs typeface="Arial" pitchFamily="34" charset="0"/>
                <a:sym typeface="+mn-ea"/>
              </a:rPr>
              <a:t>.</a:t>
            </a:r>
            <a:endParaRPr lang="es-CO" altLang="es-ES" sz="2800" dirty="0">
              <a:latin typeface="MV Boli" charset="0"/>
              <a:cs typeface="Arial" pitchFamily="34" charset="0"/>
              <a:sym typeface="+mn-ea"/>
            </a:endParaRPr>
          </a:p>
        </p:txBody>
      </p:sp>
      <p:pic>
        <p:nvPicPr>
          <p:cNvPr id="12292" name="Picture 4" descr="Resultado de imagen para BAJA VISION"/>
          <p:cNvPicPr>
            <a:picLocks noChangeAspect="1"/>
          </p:cNvPicPr>
          <p:nvPr>
            <p:ph sz="half" idx="2"/>
          </p:nvPr>
        </p:nvPicPr>
        <p:blipFill>
          <a:blip r:embed="rId2"/>
          <a:srcRect l="30461" t="27348" r="19201" b="8165"/>
          <a:stretch>
            <a:fillRect/>
          </a:stretch>
        </p:blipFill>
        <p:spPr>
          <a:xfrm>
            <a:off x="7334250" y="3194050"/>
            <a:ext cx="1797050" cy="1746885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s-CO" altLang="es-ES_tradnl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V Boli" charset="0"/>
                <a:ea typeface="+mn-ea"/>
                <a:cs typeface="+mn-cs"/>
                <a:sym typeface="+mn-ea"/>
              </a:rPr>
              <a:t>PAUTAS DE HIGIENE VISUAL</a:t>
            </a:r>
            <a:endParaRPr lang="es-ES" altLang="en-US">
              <a:latin typeface="MV Boli" charset="0"/>
            </a:endParaRPr>
          </a:p>
        </p:txBody>
      </p:sp>
      <p:sp>
        <p:nvSpPr>
          <p:cNvPr id="5" name="Marcador de posición de contenido 4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0" indent="0">
              <a:buNone/>
            </a:pPr>
            <a:r>
              <a:rPr lang="es-CO" altLang="es-ES"/>
              <a:t> </a:t>
            </a:r>
            <a:endParaRPr lang="es-CO" alt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rcRect l="24001"/>
          <a:stretch>
            <a:fillRect/>
          </a:stretch>
        </p:blipFill>
        <p:spPr>
          <a:xfrm>
            <a:off x="1212215" y="1978025"/>
            <a:ext cx="2517139" cy="196278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317" name="Imagen 1"/>
          <p:cNvPicPr>
            <a:picLocks noChangeAspect="1"/>
          </p:cNvPicPr>
          <p:nvPr/>
        </p:nvPicPr>
        <p:blipFill>
          <a:blip r:embed="rId3"/>
          <a:srcRect l="3796" r="18282"/>
          <a:stretch>
            <a:fillRect/>
          </a:stretch>
        </p:blipFill>
        <p:spPr>
          <a:xfrm>
            <a:off x="5376863" y="1978025"/>
            <a:ext cx="2643187" cy="1968500"/>
          </a:xfrm>
          <a:prstGeom prst="rect">
            <a:avLst/>
          </a:prstGeom>
          <a:noFill/>
          <a:ln w="9525">
            <a:noFill/>
            <a:miter/>
          </a:ln>
          <a:effectLst>
            <a:softEdge rad="127000"/>
          </a:effectLst>
        </p:spPr>
      </p:pic>
      <p:pic>
        <p:nvPicPr>
          <p:cNvPr id="8" name="Marcador de posición de contenido 7"/>
          <p:cNvPicPr>
            <a:picLocks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367405" y="4319905"/>
            <a:ext cx="2295525" cy="185737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 PROGRAMA SVA"/>
          <p:cNvPicPr>
            <a:picLocks noChangeAspect="1"/>
          </p:cNvPicPr>
          <p:nvPr/>
        </p:nvPicPr>
        <p:blipFill>
          <a:blip r:embed="rId2"/>
          <a:srcRect l="9951" t="19885" r="12551" b="26721"/>
          <a:stretch>
            <a:fillRect/>
          </a:stretch>
        </p:blipFill>
        <p:spPr>
          <a:xfrm>
            <a:off x="1405255" y="1119505"/>
            <a:ext cx="5886450" cy="40563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0600" y="909320"/>
            <a:ext cx="7524750" cy="1325880"/>
          </a:xfrm>
        </p:spPr>
        <p:txBody>
          <a:bodyPr/>
          <a:p>
            <a:r>
              <a:rPr lang="es-ES" b="1" i="1" dirty="0" smtClean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V Boli" charset="0"/>
                <a:cs typeface="Segoe UI" pitchFamily="34" charset="0"/>
                <a:sym typeface="+mn-ea"/>
              </a:rPr>
              <a:t>NO SE DEBE ……</a:t>
            </a:r>
            <a:endParaRPr lang="es-ES" altLang="en-US" b="1" i="1" dirty="0" smtClean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MV Boli" charset="0"/>
              <a:cs typeface="Segoe UI" pitchFamily="34" charset="0"/>
              <a:sym typeface="+mn-ea"/>
            </a:endParaRPr>
          </a:p>
        </p:txBody>
      </p:sp>
      <p:sp>
        <p:nvSpPr>
          <p:cNvPr id="5" name="Marcador de posición de contenido 4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s-CO" altLang="es-ES"/>
              <a:t> </a:t>
            </a:r>
            <a:endParaRPr lang="es-CO" altLang="es-ES"/>
          </a:p>
        </p:txBody>
      </p:sp>
      <p:sp>
        <p:nvSpPr>
          <p:cNvPr id="4" name="1 Título"/>
          <p:cNvSpPr txBox="1"/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Cuadro de texto 2"/>
          <p:cNvSpPr txBox="1"/>
          <p:nvPr/>
        </p:nvSpPr>
        <p:spPr>
          <a:xfrm>
            <a:off x="990600" y="2516505"/>
            <a:ext cx="7163435" cy="3291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es-CO" altLang="es-ES" sz="2800" dirty="0">
                <a:latin typeface="MV Boli" charset="0"/>
                <a:cs typeface="Arial" pitchFamily="34" charset="0"/>
                <a:sym typeface="+mn-ea"/>
              </a:rPr>
              <a:t>F</a:t>
            </a:r>
            <a:r>
              <a:rPr lang="es-ES" sz="2800" dirty="0">
                <a:latin typeface="MV Boli" charset="0"/>
                <a:cs typeface="Arial" pitchFamily="34" charset="0"/>
                <a:sym typeface="+mn-ea"/>
              </a:rPr>
              <a:t>rotar los ojos</a:t>
            </a:r>
            <a:r>
              <a:rPr lang="es-CO" altLang="es-ES" sz="2800" dirty="0">
                <a:latin typeface="MV Boli" charset="0"/>
                <a:cs typeface="Arial" pitchFamily="34" charset="0"/>
                <a:sym typeface="+mn-ea"/>
              </a:rPr>
              <a:t>.</a:t>
            </a:r>
            <a:endParaRPr lang="es-CO" altLang="es-ES" sz="2800" dirty="0">
              <a:latin typeface="MV Boli" charset="0"/>
              <a:cs typeface="Arial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s-CO" altLang="es-ES" sz="2800" dirty="0">
                <a:latin typeface="MV Boli" charset="0"/>
                <a:cs typeface="Arial" pitchFamily="34" charset="0"/>
                <a:sym typeface="+mn-ea"/>
              </a:rPr>
              <a:t>Hacer uso de remedios caseros.</a:t>
            </a:r>
            <a:endParaRPr lang="es-CO" altLang="es-ES" sz="2800" strike="noStrike" noProof="1" dirty="0">
              <a:latin typeface="MV Boli" charset="0"/>
              <a:cs typeface="Arial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s-CO" altLang="es-ES" sz="2800" dirty="0">
                <a:latin typeface="MV Boli" charset="0"/>
                <a:cs typeface="Arial" pitchFamily="34" charset="0"/>
                <a:sym typeface="+mn-ea"/>
              </a:rPr>
              <a:t>A</a:t>
            </a:r>
            <a:r>
              <a:rPr lang="es-ES" sz="2800" dirty="0">
                <a:latin typeface="MV Boli" charset="0"/>
                <a:cs typeface="Arial" pitchFamily="34" charset="0"/>
                <a:sym typeface="+mn-ea"/>
              </a:rPr>
              <a:t>uto medicarse.</a:t>
            </a:r>
            <a:endParaRPr lang="es-ES" sz="2800" strike="noStrike" noProof="1" dirty="0">
              <a:latin typeface="MV Boli" charset="0"/>
              <a:cs typeface="Arial" pitchFamily="34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s-CO" altLang="es-ES" sz="2800" dirty="0">
                <a:latin typeface="MV Boli" charset="0"/>
                <a:cs typeface="Arial" pitchFamily="34" charset="0"/>
                <a:sym typeface="+mn-ea"/>
              </a:rPr>
              <a:t>I</a:t>
            </a:r>
            <a:r>
              <a:rPr lang="es-ES" sz="2800" dirty="0">
                <a:latin typeface="MV Boli" charset="0"/>
                <a:cs typeface="Arial" pitchFamily="34" charset="0"/>
                <a:sym typeface="+mn-ea"/>
              </a:rPr>
              <a:t>ntroducir objetos extraños dentro de los ojos</a:t>
            </a:r>
            <a:r>
              <a:rPr lang="es-CO" altLang="es-ES" sz="2800" dirty="0">
                <a:latin typeface="MV Boli" charset="0"/>
                <a:cs typeface="Arial" pitchFamily="34" charset="0"/>
                <a:sym typeface="+mn-ea"/>
              </a:rPr>
              <a:t>.</a:t>
            </a:r>
            <a:endParaRPr lang="es-CO" altLang="es-ES" sz="2800" dirty="0">
              <a:latin typeface="MV Boli" charset="0"/>
              <a:cs typeface="Arial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 de texto 1"/>
          <p:cNvSpPr txBox="1"/>
          <p:nvPr/>
        </p:nvSpPr>
        <p:spPr>
          <a:xfrm>
            <a:off x="2251710" y="755650"/>
            <a:ext cx="4270375" cy="5200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s-CO" altLang="es-ES" sz="2400" b="1" i="1" dirty="0" smtClean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V Boli" charset="0"/>
                <a:cs typeface="Segoe UI" pitchFamily="34" charset="0"/>
                <a:sym typeface="+mn-ea"/>
              </a:rPr>
              <a:t>PAUTAS DE AUTOCUIDADO</a:t>
            </a:r>
            <a:endParaRPr lang="es-CO" altLang="es-ES" sz="2400" b="1" i="1" dirty="0" smtClean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MV Boli" charset="0"/>
              <a:cs typeface="Segoe UI" pitchFamily="34" charset="0"/>
              <a:sym typeface="+mn-ea"/>
            </a:endParaRPr>
          </a:p>
        </p:txBody>
      </p:sp>
      <p:sp>
        <p:nvSpPr>
          <p:cNvPr id="3" name="Cuadro de texto 2"/>
          <p:cNvSpPr txBox="1"/>
          <p:nvPr/>
        </p:nvSpPr>
        <p:spPr>
          <a:xfrm>
            <a:off x="1211580" y="1736090"/>
            <a:ext cx="6888480" cy="39033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just"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rgbClr val="000000"/>
                </a:solidFill>
                <a:latin typeface="MV Boli" charset="0"/>
                <a:cs typeface="Arial" pitchFamily="34" charset="0"/>
                <a:sym typeface="+mn-ea"/>
              </a:rPr>
              <a:t>Proteger los ojos con gafas de sol </a:t>
            </a:r>
            <a:r>
              <a:rPr lang="es-CO" altLang="es-ES" sz="2400" dirty="0">
                <a:solidFill>
                  <a:srgbClr val="000000"/>
                </a:solidFill>
                <a:latin typeface="MV Boli" charset="0"/>
                <a:cs typeface="Arial" pitchFamily="34" charset="0"/>
                <a:sym typeface="+mn-ea"/>
              </a:rPr>
              <a:t>con filtro UV.</a:t>
            </a:r>
            <a:endParaRPr lang="es-CO" altLang="es-ES" sz="2400" dirty="0">
              <a:solidFill>
                <a:srgbClr val="000000"/>
              </a:solidFill>
              <a:latin typeface="MV Boli" charset="0"/>
              <a:cs typeface="Arial" pitchFamily="34" charset="0"/>
              <a:sym typeface="+mn-ea"/>
            </a:endParaRPr>
          </a:p>
          <a:p>
            <a:pPr marL="285750" indent="-285750" algn="just"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rgbClr val="000000"/>
                </a:solidFill>
                <a:latin typeface="MV Boli" charset="0"/>
                <a:cs typeface="Arial" pitchFamily="34" charset="0"/>
                <a:sym typeface="+mn-ea"/>
              </a:rPr>
              <a:t>No </a:t>
            </a:r>
            <a:r>
              <a:rPr lang="es-ES" sz="2400" dirty="0">
                <a:solidFill>
                  <a:srgbClr val="000000"/>
                </a:solidFill>
                <a:latin typeface="MV Boli" charset="0"/>
                <a:cs typeface="Arial" pitchFamily="34" charset="0"/>
                <a:sym typeface="+mn-ea"/>
              </a:rPr>
              <a:t>acercarse en exceso al leer o escribir</a:t>
            </a:r>
            <a:r>
              <a:rPr lang="es-CO" altLang="es-ES" sz="2400" dirty="0">
                <a:solidFill>
                  <a:srgbClr val="000000"/>
                </a:solidFill>
                <a:latin typeface="MV Boli" charset="0"/>
                <a:cs typeface="Arial" pitchFamily="34" charset="0"/>
                <a:sym typeface="+mn-ea"/>
              </a:rPr>
              <a:t>.</a:t>
            </a:r>
            <a:endParaRPr lang="es-CO" altLang="es-ES" sz="2400" dirty="0">
              <a:solidFill>
                <a:srgbClr val="000000"/>
              </a:solidFill>
              <a:latin typeface="MV Boli" charset="0"/>
              <a:cs typeface="Arial" pitchFamily="34" charset="0"/>
              <a:sym typeface="+mn-ea"/>
            </a:endParaRPr>
          </a:p>
          <a:p>
            <a:pPr marL="285750" indent="-285750" algn="just"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s-CO" altLang="es-ES" sz="2400" dirty="0">
                <a:solidFill>
                  <a:srgbClr val="000000"/>
                </a:solidFill>
                <a:latin typeface="MV Boli" charset="0"/>
                <a:cs typeface="Arial" pitchFamily="34" charset="0"/>
                <a:sym typeface="+mn-ea"/>
              </a:rPr>
              <a:t>No </a:t>
            </a:r>
            <a:r>
              <a:rPr lang="es-ES" sz="2400" dirty="0">
                <a:solidFill>
                  <a:srgbClr val="000000"/>
                </a:solidFill>
                <a:latin typeface="MV Boli" charset="0"/>
                <a:cs typeface="Arial" pitchFamily="34" charset="0"/>
                <a:sym typeface="+mn-ea"/>
              </a:rPr>
              <a:t>leer o estudiar cansado o a punto de dormir. </a:t>
            </a:r>
            <a:endParaRPr lang="es-ES" sz="2400" dirty="0">
              <a:solidFill>
                <a:srgbClr val="000000"/>
              </a:solidFill>
              <a:latin typeface="MV Boli" charset="0"/>
              <a:cs typeface="Arial" pitchFamily="34" charset="0"/>
              <a:sym typeface="+mn-ea"/>
            </a:endParaRPr>
          </a:p>
          <a:p>
            <a:pPr marL="285750" indent="-285750" algn="just"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s-CO" altLang="es-ES" sz="2400" dirty="0">
                <a:solidFill>
                  <a:srgbClr val="000000"/>
                </a:solidFill>
                <a:latin typeface="MV Boli" charset="0"/>
                <a:cs typeface="Arial" pitchFamily="34" charset="0"/>
                <a:sym typeface="+mn-ea"/>
              </a:rPr>
              <a:t>Despues de </a:t>
            </a:r>
            <a:r>
              <a:rPr lang="es-CO" altLang="es-ES" sz="2400" dirty="0" smtClean="0">
                <a:solidFill>
                  <a:srgbClr val="000000"/>
                </a:solidFill>
                <a:latin typeface="MV Boli" charset="0"/>
                <a:cs typeface="Arial" pitchFamily="34" charset="0"/>
                <a:sym typeface="+mn-ea"/>
              </a:rPr>
              <a:t>levantarse </a:t>
            </a:r>
            <a:r>
              <a:rPr lang="es-CO" altLang="es-ES" sz="2400" dirty="0">
                <a:solidFill>
                  <a:srgbClr val="000000"/>
                </a:solidFill>
                <a:latin typeface="MV Boli" charset="0"/>
                <a:cs typeface="Arial" pitchFamily="34" charset="0"/>
                <a:sym typeface="+mn-ea"/>
              </a:rPr>
              <a:t>espere una hora para leer o estudiar.</a:t>
            </a:r>
            <a:endParaRPr lang="es-CO" altLang="es-ES" sz="2400" dirty="0">
              <a:solidFill>
                <a:srgbClr val="000000"/>
              </a:solidFill>
              <a:latin typeface="MV Boli" charset="0"/>
              <a:cs typeface="Arial" pitchFamily="34" charset="0"/>
              <a:sym typeface="+mn-ea"/>
            </a:endParaRPr>
          </a:p>
          <a:p>
            <a:pPr marL="285750" indent="-285750" algn="just"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s-CO" altLang="es-ES" sz="2400" dirty="0" smtClean="0">
                <a:solidFill>
                  <a:srgbClr val="000000"/>
                </a:solidFill>
                <a:latin typeface="MV Boli" charset="0"/>
                <a:cs typeface="Arial" pitchFamily="34" charset="0"/>
                <a:sym typeface="+mn-ea"/>
              </a:rPr>
              <a:t>Vea la</a:t>
            </a:r>
            <a:r>
              <a:rPr lang="es-ES" sz="2400" dirty="0">
                <a:solidFill>
                  <a:srgbClr val="000000"/>
                </a:solidFill>
                <a:latin typeface="MV Boli" charset="0"/>
                <a:cs typeface="Arial" pitchFamily="34" charset="0"/>
                <a:sym typeface="+mn-ea"/>
              </a:rPr>
              <a:t> televisión a una distancia </a:t>
            </a:r>
            <a:r>
              <a:rPr lang="es-CO" altLang="es-ES" sz="2400" dirty="0">
                <a:solidFill>
                  <a:srgbClr val="000000"/>
                </a:solidFill>
                <a:latin typeface="MV Boli" charset="0"/>
                <a:cs typeface="Arial" pitchFamily="34" charset="0"/>
                <a:sym typeface="+mn-ea"/>
              </a:rPr>
              <a:t>de</a:t>
            </a:r>
            <a:r>
              <a:rPr lang="es-ES" sz="2400" dirty="0">
                <a:solidFill>
                  <a:srgbClr val="000000"/>
                </a:solidFill>
                <a:latin typeface="MV Boli" charset="0"/>
                <a:cs typeface="Arial" pitchFamily="34" charset="0"/>
                <a:sym typeface="+mn-ea"/>
              </a:rPr>
              <a:t> 2 metros </a:t>
            </a:r>
            <a:r>
              <a:rPr lang="es-CO" altLang="es-ES" sz="2400" dirty="0">
                <a:solidFill>
                  <a:srgbClr val="000000"/>
                </a:solidFill>
                <a:latin typeface="MV Boli" charset="0"/>
                <a:cs typeface="Arial" pitchFamily="34" charset="0"/>
                <a:sym typeface="+mn-ea"/>
              </a:rPr>
              <a:t>acompañado de</a:t>
            </a:r>
            <a:r>
              <a:rPr lang="es-ES" sz="2400" dirty="0">
                <a:solidFill>
                  <a:srgbClr val="000000"/>
                </a:solidFill>
                <a:latin typeface="MV Boli" charset="0"/>
                <a:cs typeface="Arial" pitchFamily="34" charset="0"/>
                <a:sym typeface="+mn-ea"/>
              </a:rPr>
              <a:t> una buena postura. </a:t>
            </a:r>
            <a:endParaRPr lang="es-ES" altLang="en-US" sz="2400" dirty="0">
              <a:solidFill>
                <a:srgbClr val="000000"/>
              </a:solidFill>
              <a:latin typeface="MV Boli" charset="0"/>
              <a:cs typeface="Arial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 de texto 1"/>
          <p:cNvSpPr txBox="1"/>
          <p:nvPr/>
        </p:nvSpPr>
        <p:spPr>
          <a:xfrm>
            <a:off x="1337945" y="1214120"/>
            <a:ext cx="6539865" cy="47491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just"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rgbClr val="000000"/>
                </a:solidFill>
                <a:latin typeface="MV Boli" charset="0"/>
                <a:cs typeface="Arial" pitchFamily="34" charset="0"/>
                <a:sym typeface="+mn-ea"/>
              </a:rPr>
              <a:t>Colo</a:t>
            </a:r>
            <a:r>
              <a:rPr lang="es-CO" altLang="es-ES" sz="2400" dirty="0" smtClean="0">
                <a:solidFill>
                  <a:srgbClr val="000000"/>
                </a:solidFill>
                <a:latin typeface="MV Boli" charset="0"/>
                <a:cs typeface="Arial" pitchFamily="34" charset="0"/>
                <a:sym typeface="+mn-ea"/>
              </a:rPr>
              <a:t>que</a:t>
            </a:r>
            <a:r>
              <a:rPr lang="es-ES" sz="2400" dirty="0" smtClean="0">
                <a:solidFill>
                  <a:srgbClr val="000000"/>
                </a:solidFill>
                <a:latin typeface="MV Boli" charset="0"/>
                <a:cs typeface="Arial" pitchFamily="34" charset="0"/>
                <a:sym typeface="+mn-ea"/>
              </a:rPr>
              <a:t> </a:t>
            </a:r>
            <a:r>
              <a:rPr lang="es-ES" sz="2400" dirty="0">
                <a:solidFill>
                  <a:srgbClr val="000000"/>
                </a:solidFill>
                <a:latin typeface="MV Boli" charset="0"/>
                <a:cs typeface="Arial" pitchFamily="34" charset="0"/>
                <a:sym typeface="+mn-ea"/>
              </a:rPr>
              <a:t>el monitor y el teclado del computador alineados delante </a:t>
            </a:r>
            <a:r>
              <a:rPr lang="es-CO" altLang="es-ES" sz="2400" dirty="0">
                <a:solidFill>
                  <a:srgbClr val="000000"/>
                </a:solidFill>
                <a:latin typeface="MV Boli" charset="0"/>
                <a:cs typeface="Arial" pitchFamily="34" charset="0"/>
                <a:sym typeface="+mn-ea"/>
              </a:rPr>
              <a:t>suyo.</a:t>
            </a:r>
            <a:endParaRPr lang="es-CO" altLang="es-ES" sz="2400" dirty="0">
              <a:solidFill>
                <a:srgbClr val="000000"/>
              </a:solidFill>
              <a:latin typeface="MV Boli" charset="0"/>
              <a:cs typeface="Arial" pitchFamily="34" charset="0"/>
              <a:sym typeface="+mn-ea"/>
            </a:endParaRPr>
          </a:p>
          <a:p>
            <a:pPr marL="285750" indent="-285750" algn="just">
              <a:spcBef>
                <a:spcPts val="900"/>
              </a:spcBef>
              <a:buFont typeface="Arial" pitchFamily="34" charset="0"/>
              <a:buChar char="•"/>
            </a:pPr>
            <a:r>
              <a:rPr lang="es-ES" sz="2400" dirty="0">
                <a:solidFill>
                  <a:srgbClr val="000000"/>
                </a:solidFill>
                <a:latin typeface="MV Boli" charset="0"/>
                <a:cs typeface="Arial" charset="0"/>
                <a:sym typeface="+mn-ea"/>
              </a:rPr>
              <a:t>Ten</a:t>
            </a:r>
            <a:r>
              <a:rPr lang="es-CO" altLang="es-ES" sz="2400" dirty="0">
                <a:solidFill>
                  <a:srgbClr val="000000"/>
                </a:solidFill>
                <a:latin typeface="MV Boli" charset="0"/>
                <a:cs typeface="Arial" charset="0"/>
                <a:sym typeface="+mn-ea"/>
              </a:rPr>
              <a:t>ga</a:t>
            </a:r>
            <a:r>
              <a:rPr lang="es-ES" sz="2400" dirty="0">
                <a:solidFill>
                  <a:srgbClr val="000000"/>
                </a:solidFill>
                <a:latin typeface="MV Boli" charset="0"/>
                <a:cs typeface="Arial" charset="0"/>
                <a:sym typeface="+mn-ea"/>
              </a:rPr>
              <a:t> cuidado con elementos corto punzantes.</a:t>
            </a:r>
            <a:endParaRPr lang="es-ES" sz="2400" dirty="0">
              <a:solidFill>
                <a:srgbClr val="000000"/>
              </a:solidFill>
              <a:latin typeface="MV Boli" charset="0"/>
              <a:cs typeface="Arial" charset="0"/>
              <a:sym typeface="+mn-ea"/>
            </a:endParaRPr>
          </a:p>
          <a:p>
            <a:pPr marL="285750" indent="-285750" algn="just">
              <a:spcBef>
                <a:spcPts val="900"/>
              </a:spcBef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000000"/>
                </a:solidFill>
                <a:latin typeface="MV Boli" charset="0"/>
                <a:cs typeface="Arial" charset="0"/>
                <a:sym typeface="+mn-ea"/>
              </a:rPr>
              <a:t>Mante</a:t>
            </a:r>
            <a:r>
              <a:rPr lang="es-CO" altLang="es-ES" sz="2400" dirty="0" smtClean="0">
                <a:solidFill>
                  <a:srgbClr val="000000"/>
                </a:solidFill>
                <a:latin typeface="MV Boli" charset="0"/>
                <a:cs typeface="Arial" charset="0"/>
                <a:sym typeface="+mn-ea"/>
              </a:rPr>
              <a:t>nga</a:t>
            </a:r>
            <a:r>
              <a:rPr lang="es-ES" sz="2400" dirty="0" smtClean="0">
                <a:solidFill>
                  <a:srgbClr val="000000"/>
                </a:solidFill>
                <a:latin typeface="MV Boli" charset="0"/>
                <a:cs typeface="Arial" charset="0"/>
                <a:sym typeface="+mn-ea"/>
              </a:rPr>
              <a:t> </a:t>
            </a:r>
            <a:r>
              <a:rPr lang="es-ES" sz="2400" dirty="0">
                <a:solidFill>
                  <a:srgbClr val="000000"/>
                </a:solidFill>
                <a:latin typeface="MV Boli" charset="0"/>
                <a:cs typeface="Arial" charset="0"/>
                <a:sym typeface="+mn-ea"/>
              </a:rPr>
              <a:t>el rostro y manos limpias</a:t>
            </a:r>
            <a:r>
              <a:rPr lang="es-CO" altLang="es-ES" sz="2400" dirty="0">
                <a:solidFill>
                  <a:srgbClr val="000000"/>
                </a:solidFill>
                <a:latin typeface="MV Boli" charset="0"/>
                <a:cs typeface="Arial" charset="0"/>
                <a:sym typeface="+mn-ea"/>
              </a:rPr>
              <a:t>.</a:t>
            </a:r>
            <a:endParaRPr lang="es-CO" altLang="es-ES" sz="2400" dirty="0">
              <a:solidFill>
                <a:srgbClr val="000000"/>
              </a:solidFill>
              <a:latin typeface="MV Boli" charset="0"/>
              <a:cs typeface="Arial" charset="0"/>
              <a:sym typeface="+mn-ea"/>
            </a:endParaRPr>
          </a:p>
          <a:p>
            <a:pPr marL="285750" indent="-285750" algn="just">
              <a:spcBef>
                <a:spcPts val="900"/>
              </a:spcBef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000000"/>
                </a:solidFill>
                <a:latin typeface="MV Boli" charset="0"/>
                <a:cs typeface="Arial" charset="0"/>
                <a:sym typeface="+mn-ea"/>
              </a:rPr>
              <a:t>Ajust</a:t>
            </a:r>
            <a:r>
              <a:rPr lang="es-CO" altLang="es-ES" sz="2400" dirty="0" smtClean="0">
                <a:solidFill>
                  <a:srgbClr val="000000"/>
                </a:solidFill>
                <a:latin typeface="MV Boli" charset="0"/>
                <a:cs typeface="Arial" charset="0"/>
                <a:sym typeface="+mn-ea"/>
              </a:rPr>
              <a:t>e</a:t>
            </a:r>
            <a:r>
              <a:rPr lang="es-ES" sz="2400" dirty="0" smtClean="0">
                <a:solidFill>
                  <a:srgbClr val="000000"/>
                </a:solidFill>
                <a:latin typeface="MV Boli" charset="0"/>
                <a:cs typeface="Arial" charset="0"/>
                <a:sym typeface="+mn-ea"/>
              </a:rPr>
              <a:t> </a:t>
            </a:r>
            <a:r>
              <a:rPr lang="es-ES" sz="2400" dirty="0">
                <a:solidFill>
                  <a:srgbClr val="000000"/>
                </a:solidFill>
                <a:latin typeface="MV Boli" charset="0"/>
                <a:cs typeface="Arial" charset="0"/>
                <a:sym typeface="+mn-ea"/>
              </a:rPr>
              <a:t>el tamaño de la letra de la pantalla a uno que resulte fácil de leer.</a:t>
            </a:r>
            <a:endParaRPr lang="es-ES" sz="2400" dirty="0">
              <a:solidFill>
                <a:srgbClr val="000000"/>
              </a:solidFill>
              <a:latin typeface="MV Boli" charset="0"/>
              <a:cs typeface="Arial" charset="0"/>
              <a:sym typeface="+mn-ea"/>
            </a:endParaRPr>
          </a:p>
          <a:p>
            <a:pPr marL="285750" indent="-285750" algn="just">
              <a:spcBef>
                <a:spcPts val="900"/>
              </a:spcBef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000000"/>
                </a:solidFill>
                <a:latin typeface="MV Boli" charset="0"/>
                <a:cs typeface="Arial" charset="0"/>
                <a:sym typeface="+mn-ea"/>
              </a:rPr>
              <a:t>Acud</a:t>
            </a:r>
            <a:r>
              <a:rPr lang="es-CO" altLang="es-ES" sz="2400" dirty="0" smtClean="0">
                <a:solidFill>
                  <a:srgbClr val="000000"/>
                </a:solidFill>
                <a:latin typeface="MV Boli" charset="0"/>
                <a:cs typeface="Arial" charset="0"/>
                <a:sym typeface="+mn-ea"/>
              </a:rPr>
              <a:t>a</a:t>
            </a:r>
            <a:r>
              <a:rPr lang="es-ES" sz="2400" dirty="0" smtClean="0">
                <a:solidFill>
                  <a:srgbClr val="000000"/>
                </a:solidFill>
                <a:latin typeface="MV Boli" charset="0"/>
                <a:cs typeface="Arial" charset="0"/>
                <a:sym typeface="+mn-ea"/>
              </a:rPr>
              <a:t> </a:t>
            </a:r>
            <a:r>
              <a:rPr lang="es-ES" sz="2400" dirty="0">
                <a:solidFill>
                  <a:srgbClr val="000000"/>
                </a:solidFill>
                <a:latin typeface="MV Boli" charset="0"/>
                <a:cs typeface="Arial" charset="0"/>
                <a:sym typeface="+mn-ea"/>
              </a:rPr>
              <a:t>a exámenes </a:t>
            </a:r>
            <a:r>
              <a:rPr lang="es-CO" altLang="es-ES" sz="2400" dirty="0">
                <a:solidFill>
                  <a:srgbClr val="000000"/>
                </a:solidFill>
                <a:latin typeface="MV Boli" charset="0"/>
                <a:cs typeface="Arial" charset="0"/>
                <a:sym typeface="+mn-ea"/>
              </a:rPr>
              <a:t>visuales</a:t>
            </a:r>
            <a:r>
              <a:rPr lang="es-ES" sz="2400" dirty="0">
                <a:solidFill>
                  <a:srgbClr val="000000"/>
                </a:solidFill>
                <a:latin typeface="MV Boli" charset="0"/>
                <a:cs typeface="Arial" charset="0"/>
                <a:sym typeface="+mn-ea"/>
              </a:rPr>
              <a:t> por lo menos 1 vez al </a:t>
            </a:r>
            <a:r>
              <a:rPr lang="es-ES" sz="2400" dirty="0" smtClean="0">
                <a:solidFill>
                  <a:srgbClr val="000000"/>
                </a:solidFill>
                <a:latin typeface="MV Boli" charset="0"/>
                <a:cs typeface="Arial" charset="0"/>
                <a:sym typeface="+mn-ea"/>
              </a:rPr>
              <a:t>año</a:t>
            </a:r>
            <a:r>
              <a:rPr lang="es-CO" altLang="es-ES" sz="2400" dirty="0" smtClean="0">
                <a:solidFill>
                  <a:srgbClr val="000000"/>
                </a:solidFill>
                <a:latin typeface="MV Boli" charset="0"/>
                <a:cs typeface="Arial" charset="0"/>
                <a:sym typeface="+mn-ea"/>
              </a:rPr>
              <a:t>.</a:t>
            </a:r>
            <a:endParaRPr lang="es-CO" altLang="es-ES" sz="2400" dirty="0" smtClean="0">
              <a:solidFill>
                <a:srgbClr val="000000"/>
              </a:solidFill>
              <a:latin typeface="MV Boli" charset="0"/>
              <a:cs typeface="Arial" charset="0"/>
              <a:sym typeface="+mn-ea"/>
            </a:endParaRPr>
          </a:p>
          <a:p>
            <a:pPr marL="285750" indent="-285750" algn="just">
              <a:spcBef>
                <a:spcPts val="900"/>
              </a:spcBef>
              <a:buFont typeface="Arial" pitchFamily="34" charset="0"/>
              <a:buChar char="•"/>
            </a:pPr>
            <a:r>
              <a:rPr lang="es-CO" altLang="es-ES" sz="2400" dirty="0" smtClean="0">
                <a:solidFill>
                  <a:srgbClr val="000000"/>
                </a:solidFill>
                <a:latin typeface="MV Boli" charset="0"/>
                <a:cs typeface="Arial" charset="0"/>
                <a:sym typeface="+mn-ea"/>
              </a:rPr>
              <a:t>Haga uso responsable del celular o la tablet.</a:t>
            </a:r>
            <a:endParaRPr lang="es-CO" altLang="es-ES" sz="2400" dirty="0" smtClean="0">
              <a:solidFill>
                <a:srgbClr val="000000"/>
              </a:solidFill>
              <a:latin typeface="MV Boli" charset="0"/>
              <a:cs typeface="Arial" charset="0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 de texto 1"/>
          <p:cNvSpPr txBox="1"/>
          <p:nvPr/>
        </p:nvSpPr>
        <p:spPr>
          <a:xfrm>
            <a:off x="1268095" y="882015"/>
            <a:ext cx="6721475" cy="5000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just"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s-CO" altLang="es-ES" sz="2400" dirty="0">
                <a:solidFill>
                  <a:srgbClr val="000000"/>
                </a:solidFill>
                <a:latin typeface="MV Boli" charset="0"/>
                <a:cs typeface="Arial" pitchFamily="34" charset="0"/>
                <a:sym typeface="+mn-ea"/>
              </a:rPr>
              <a:t>Mantenga</a:t>
            </a:r>
            <a:r>
              <a:rPr lang="es-ES" sz="2400" dirty="0">
                <a:solidFill>
                  <a:srgbClr val="000000"/>
                </a:solidFill>
                <a:latin typeface="MV Boli" charset="0"/>
                <a:cs typeface="Arial" pitchFamily="34" charset="0"/>
                <a:sym typeface="+mn-ea"/>
              </a:rPr>
              <a:t> iluminada la habitación </a:t>
            </a:r>
            <a:r>
              <a:rPr lang="es-CO" altLang="es-ES" sz="2400" dirty="0">
                <a:solidFill>
                  <a:srgbClr val="000000"/>
                </a:solidFill>
                <a:latin typeface="MV Boli" charset="0"/>
                <a:cs typeface="Arial" pitchFamily="34" charset="0"/>
                <a:sym typeface="+mn-ea"/>
              </a:rPr>
              <a:t>para leer, escribir o estudiar.</a:t>
            </a:r>
            <a:endParaRPr lang="es-CO" altLang="es-ES" sz="2400" dirty="0">
              <a:solidFill>
                <a:srgbClr val="000000"/>
              </a:solidFill>
              <a:latin typeface="MV Boli" charset="0"/>
              <a:cs typeface="Arial" pitchFamily="34" charset="0"/>
              <a:sym typeface="+mn-ea"/>
            </a:endParaRPr>
          </a:p>
          <a:p>
            <a:pPr marL="285750" indent="-285750" algn="just"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s-CO" altLang="es-ES" sz="2400" dirty="0">
                <a:solidFill>
                  <a:srgbClr val="000000"/>
                </a:solidFill>
                <a:latin typeface="MV Boli" charset="0"/>
                <a:cs typeface="Arial" pitchFamily="34" charset="0"/>
                <a:sym typeface="+mn-ea"/>
              </a:rPr>
              <a:t>E</a:t>
            </a:r>
            <a:r>
              <a:rPr lang="es-ES" sz="2400" dirty="0">
                <a:solidFill>
                  <a:srgbClr val="000000"/>
                </a:solidFill>
                <a:latin typeface="MV Boli" charset="0"/>
                <a:cs typeface="Arial" pitchFamily="34" charset="0"/>
                <a:sym typeface="+mn-ea"/>
              </a:rPr>
              <a:t>vit</a:t>
            </a:r>
            <a:r>
              <a:rPr lang="es-CO" altLang="es-ES" sz="2400" dirty="0">
                <a:solidFill>
                  <a:srgbClr val="000000"/>
                </a:solidFill>
                <a:latin typeface="MV Boli" charset="0"/>
                <a:cs typeface="Arial" pitchFamily="34" charset="0"/>
                <a:sym typeface="+mn-ea"/>
              </a:rPr>
              <a:t>e</a:t>
            </a:r>
            <a:r>
              <a:rPr lang="es-ES" sz="2400" dirty="0">
                <a:solidFill>
                  <a:srgbClr val="000000"/>
                </a:solidFill>
                <a:latin typeface="MV Boli" charset="0"/>
                <a:cs typeface="Arial" pitchFamily="34" charset="0"/>
                <a:sym typeface="+mn-ea"/>
              </a:rPr>
              <a:t> la lectura u otras actividades de cerca </a:t>
            </a:r>
            <a:r>
              <a:rPr lang="es-CO" altLang="es-ES" sz="2400" dirty="0">
                <a:solidFill>
                  <a:srgbClr val="000000"/>
                </a:solidFill>
                <a:latin typeface="MV Boli" charset="0"/>
                <a:cs typeface="Arial" pitchFamily="34" charset="0"/>
                <a:sym typeface="+mn-ea"/>
              </a:rPr>
              <a:t>cuando este en un medio de transporte.</a:t>
            </a:r>
            <a:endParaRPr lang="es-CO" altLang="es-ES" sz="2400" dirty="0">
              <a:solidFill>
                <a:srgbClr val="000000"/>
              </a:solidFill>
              <a:latin typeface="MV Boli" charset="0"/>
              <a:cs typeface="Arial" pitchFamily="34" charset="0"/>
              <a:sym typeface="+mn-ea"/>
            </a:endParaRPr>
          </a:p>
          <a:p>
            <a:pPr marL="285750" indent="-285750" algn="just">
              <a:spcBef>
                <a:spcPts val="900"/>
              </a:spcBef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000000"/>
                </a:solidFill>
                <a:latin typeface="MV Boli" charset="0"/>
                <a:cs typeface="Arial" charset="0"/>
                <a:sym typeface="+mn-ea"/>
              </a:rPr>
              <a:t>Co</a:t>
            </a:r>
            <a:r>
              <a:rPr lang="es-CO" altLang="es-ES" sz="2400" dirty="0" smtClean="0">
                <a:solidFill>
                  <a:srgbClr val="000000"/>
                </a:solidFill>
                <a:latin typeface="MV Boli" charset="0"/>
                <a:cs typeface="Arial" charset="0"/>
                <a:sym typeface="+mn-ea"/>
              </a:rPr>
              <a:t>nsuma</a:t>
            </a:r>
            <a:r>
              <a:rPr lang="es-ES" sz="2400" dirty="0" smtClean="0">
                <a:solidFill>
                  <a:srgbClr val="000000"/>
                </a:solidFill>
                <a:latin typeface="MV Boli" charset="0"/>
                <a:cs typeface="Arial" charset="0"/>
                <a:sym typeface="+mn-ea"/>
              </a:rPr>
              <a:t> </a:t>
            </a:r>
            <a:r>
              <a:rPr lang="es-ES" sz="2400" dirty="0">
                <a:solidFill>
                  <a:srgbClr val="000000"/>
                </a:solidFill>
                <a:latin typeface="MV Boli" charset="0"/>
                <a:cs typeface="Arial" charset="0"/>
                <a:sym typeface="+mn-ea"/>
              </a:rPr>
              <a:t>alimentos ricos en vitamina A como: hígado, leche, huevos, col, espinaca, hojas </a:t>
            </a:r>
            <a:r>
              <a:rPr lang="es-ES" sz="2400" dirty="0" smtClean="0">
                <a:solidFill>
                  <a:srgbClr val="000000"/>
                </a:solidFill>
                <a:latin typeface="MV Boli" charset="0"/>
                <a:cs typeface="Arial" charset="0"/>
                <a:sym typeface="+mn-ea"/>
              </a:rPr>
              <a:t>verdes.</a:t>
            </a:r>
            <a:endParaRPr lang="es-ES" sz="2400" dirty="0" smtClean="0">
              <a:solidFill>
                <a:srgbClr val="000000"/>
              </a:solidFill>
              <a:latin typeface="MV Boli" charset="0"/>
              <a:cs typeface="Arial" charset="0"/>
              <a:sym typeface="+mn-ea"/>
            </a:endParaRPr>
          </a:p>
          <a:p>
            <a:pPr marL="285750" indent="-285750" algn="just">
              <a:spcBef>
                <a:spcPts val="900"/>
              </a:spcBef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000000"/>
                </a:solidFill>
                <a:latin typeface="MV Boli" charset="0"/>
                <a:cs typeface="Arial" charset="0"/>
                <a:sym typeface="+mn-ea"/>
              </a:rPr>
              <a:t>Aprovech</a:t>
            </a:r>
            <a:r>
              <a:rPr lang="es-CO" altLang="es-ES" sz="2400" dirty="0" smtClean="0">
                <a:solidFill>
                  <a:srgbClr val="000000"/>
                </a:solidFill>
                <a:latin typeface="MV Boli" charset="0"/>
                <a:cs typeface="Arial" charset="0"/>
                <a:sym typeface="+mn-ea"/>
              </a:rPr>
              <a:t>e</a:t>
            </a:r>
            <a:r>
              <a:rPr lang="es-ES" sz="2400" dirty="0" smtClean="0">
                <a:solidFill>
                  <a:srgbClr val="000000"/>
                </a:solidFill>
                <a:latin typeface="MV Boli" charset="0"/>
                <a:cs typeface="Arial" charset="0"/>
                <a:sym typeface="+mn-ea"/>
              </a:rPr>
              <a:t> </a:t>
            </a:r>
            <a:r>
              <a:rPr lang="es-ES" sz="2400" dirty="0">
                <a:solidFill>
                  <a:srgbClr val="000000"/>
                </a:solidFill>
                <a:latin typeface="MV Boli" charset="0"/>
                <a:cs typeface="Arial" charset="0"/>
                <a:sym typeface="+mn-ea"/>
              </a:rPr>
              <a:t>los descansos para realizar otras tareas que no impliquen el uso del </a:t>
            </a:r>
            <a:r>
              <a:rPr lang="es-ES" sz="2400" dirty="0" smtClean="0">
                <a:solidFill>
                  <a:srgbClr val="000000"/>
                </a:solidFill>
                <a:latin typeface="MV Boli" charset="0"/>
                <a:cs typeface="Arial" charset="0"/>
                <a:sym typeface="+mn-ea"/>
              </a:rPr>
              <a:t>computador.</a:t>
            </a:r>
            <a:endParaRPr lang="es-ES" sz="2400" dirty="0" smtClean="0">
              <a:solidFill>
                <a:srgbClr val="000000"/>
              </a:solidFill>
              <a:latin typeface="MV Boli" charset="0"/>
              <a:cs typeface="Arial" charset="0"/>
              <a:sym typeface="+mn-ea"/>
            </a:endParaRPr>
          </a:p>
          <a:p>
            <a:pPr marL="285750" indent="-285750" algn="just">
              <a:spcBef>
                <a:spcPts val="900"/>
              </a:spcBef>
              <a:buFont typeface="Arial" pitchFamily="34" charset="0"/>
              <a:buChar char="•"/>
            </a:pPr>
            <a:r>
              <a:rPr lang="es-CO" altLang="es-ES" sz="2400">
                <a:latin typeface="MV Boli" charset="0"/>
              </a:rPr>
              <a:t>Realice las pausa activas visuales.</a:t>
            </a:r>
            <a:endParaRPr lang="es-CO" altLang="es-ES" sz="2400">
              <a:latin typeface="MV Boli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9290" y="1443355"/>
            <a:ext cx="7772400" cy="3423285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es-CO" altLang="es-ES" sz="44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V Boli" charset="0"/>
              </a:rPr>
              <a:t>PAUSAS ACTIVAS</a:t>
            </a:r>
            <a:br>
              <a:rPr lang="es-CO" altLang="es-ES" sz="44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V Boli" charset="0"/>
              </a:rPr>
            </a:br>
            <a:br>
              <a:rPr lang="es-CO" altLang="es-E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V Boli" charset="0"/>
              </a:rPr>
            </a:br>
            <a:br>
              <a:rPr lang="es-CO" altLang="es-E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V Boli" charset="0"/>
              </a:rPr>
            </a:br>
            <a:endParaRPr lang="es-CO" altLang="es-ES" sz="4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MV Boli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070" y="2053590"/>
            <a:ext cx="4766945" cy="357060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9290" y="1443355"/>
            <a:ext cx="7772400" cy="3423285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p>
            <a:pPr>
              <a:lnSpc>
                <a:spcPct val="150000"/>
              </a:lnSpc>
            </a:pPr>
            <a:r>
              <a:rPr lang="es-CO" altLang="es-ES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V Boli" charset="0"/>
              </a:rPr>
              <a:t>“CUIDANDO TUS SENTIDOS ”</a:t>
            </a:r>
            <a:br>
              <a:rPr lang="es-CO" altLang="es-ES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V Boli" charset="0"/>
              </a:rPr>
            </a:br>
            <a:r>
              <a:rPr lang="es-CO" altLang="es-ES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V Boli" charset="0"/>
              </a:rPr>
              <a:t>Y</a:t>
            </a:r>
            <a:br>
              <a:rPr lang="es-CO" altLang="es-ES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V Boli" charset="0"/>
              </a:rPr>
            </a:br>
            <a:r>
              <a:rPr lang="es-CO" altLang="es-ES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V Boli" charset="0"/>
                <a:sym typeface="+mn-ea"/>
              </a:rPr>
              <a:t>CONOCE TU ENTORNO</a:t>
            </a:r>
            <a:r>
              <a:rPr lang="es-CO" altLang="es-ES" sz="4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V Boli" charset="0"/>
              </a:rPr>
              <a:t> </a:t>
            </a:r>
            <a:endParaRPr lang="es-CO" altLang="es-ES" sz="44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V Boli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/>
          <p:nvPr/>
        </p:nvSpPr>
        <p:spPr>
          <a:xfrm>
            <a:off x="1234901" y="4811256"/>
            <a:ext cx="6400800" cy="566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>
                <a:solidFill>
                  <a:prstClr val="white"/>
                </a:solidFill>
                <a:latin typeface="Century Gothic" pitchFamily="34" charset="0"/>
              </a:rPr>
              <a:t>GRACIAS</a:t>
            </a:r>
            <a:endParaRPr lang="es-CO" sz="4000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137920" y="789940"/>
            <a:ext cx="7322185" cy="1297940"/>
          </a:xfrm>
        </p:spPr>
        <p:txBody>
          <a:bodyPr>
            <a:noAutofit/>
          </a:bodyPr>
          <a:p>
            <a:r>
              <a:rPr lang="es-CO" altLang="es-ES" sz="54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V Boli" charset="0"/>
              </a:rPr>
              <a:t>NUESTRO AMBIENTE</a:t>
            </a:r>
            <a:endParaRPr lang="es-CO" altLang="es-ES" sz="54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MV Boli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25420"/>
            <a:ext cx="6858000" cy="2236470"/>
          </a:xfrm>
        </p:spPr>
        <p:txBody>
          <a:bodyPr>
            <a:noAutofit/>
          </a:bodyPr>
          <a:p>
            <a:pPr marL="571500" indent="-571500" algn="l">
              <a:lnSpc>
                <a:spcPct val="150000"/>
              </a:lnSpc>
              <a:buFont typeface="Wingdings" charset="0"/>
              <a:buChar char="Ø"/>
            </a:pPr>
            <a:r>
              <a:rPr lang="es-CO" altLang="es-ES" sz="4000" b="1">
                <a:latin typeface="MV Boli" charset="0"/>
                <a:sym typeface="+mn-ea"/>
              </a:rPr>
              <a:t>SONIDO</a:t>
            </a:r>
            <a:endParaRPr lang="es-CO" altLang="es-ES" sz="4000" b="1">
              <a:latin typeface="MV Boli" charset="0"/>
              <a:sym typeface="+mn-ea"/>
            </a:endParaRPr>
          </a:p>
          <a:p>
            <a:pPr marL="571500" indent="-571500" algn="l">
              <a:lnSpc>
                <a:spcPct val="150000"/>
              </a:lnSpc>
              <a:buFont typeface="Wingdings" charset="0"/>
              <a:buChar char="Ø"/>
            </a:pPr>
            <a:r>
              <a:rPr lang="es-CO" altLang="es-ES" sz="4000" b="1">
                <a:latin typeface="MV Boli" charset="0"/>
                <a:sym typeface="+mn-ea"/>
              </a:rPr>
              <a:t>RUIDO</a:t>
            </a:r>
            <a:endParaRPr lang="es-CO" altLang="es-ES" sz="4000" b="1">
              <a:latin typeface="MV Boli" charset="0"/>
              <a:sym typeface="+mn-ea"/>
            </a:endParaRPr>
          </a:p>
        </p:txBody>
      </p:sp>
      <p:sp>
        <p:nvSpPr>
          <p:cNvPr id="4" name="1 Título"/>
          <p:cNvSpPr txBox="1"/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170" y="2725420"/>
            <a:ext cx="2480945" cy="248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28650" y="671196"/>
            <a:ext cx="7886700" cy="1325563"/>
          </a:xfrm>
        </p:spPr>
        <p:txBody>
          <a:bodyPr/>
          <a:p>
            <a:pPr algn="ctr"/>
            <a:r>
              <a:rPr lang="es-CO" altLang="es-ES" sz="54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V Boli" charset="0"/>
              </a:rPr>
              <a:t>NUESTROS OIDOS</a:t>
            </a:r>
            <a:endParaRPr lang="es-CO" altLang="es-ES" sz="54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MV Boli" charset="0"/>
            </a:endParaRPr>
          </a:p>
        </p:txBody>
      </p:sp>
      <p:sp>
        <p:nvSpPr>
          <p:cNvPr id="8" name="Marcador de posición de contenido 7"/>
          <p:cNvSpPr>
            <a:spLocks noGrp="1"/>
          </p:cNvSpPr>
          <p:nvPr>
            <p:ph idx="1"/>
          </p:nvPr>
        </p:nvSpPr>
        <p:spPr>
          <a:xfrm>
            <a:off x="1000760" y="1997075"/>
            <a:ext cx="7750175" cy="3993515"/>
          </a:xfrm>
        </p:spPr>
        <p:txBody>
          <a:bodyPr>
            <a:noAutofit/>
          </a:bodyPr>
          <a:p>
            <a:pPr marL="457200" indent="-457200">
              <a:lnSpc>
                <a:spcPct val="150000"/>
              </a:lnSpc>
              <a:buFont typeface="Wingdings" charset="0"/>
              <a:buChar char="ü"/>
            </a:pPr>
            <a:r>
              <a:rPr lang="es-CO" altLang="es-ES" sz="3200" dirty="0" smtClean="0">
                <a:latin typeface="MV Boli" charset="0"/>
                <a:sym typeface="+mn-ea"/>
              </a:rPr>
              <a:t>Tienen dos funciones.</a:t>
            </a:r>
            <a:endParaRPr lang="es-CO" altLang="es-ES" sz="3200" dirty="0" smtClean="0">
              <a:latin typeface="MV Boli" charset="0"/>
              <a:sym typeface="+mn-ea"/>
            </a:endParaRPr>
          </a:p>
          <a:p>
            <a:pPr>
              <a:lnSpc>
                <a:spcPct val="150000"/>
              </a:lnSpc>
              <a:buFont typeface="Wingdings" charset="0"/>
              <a:buChar char="ü"/>
            </a:pPr>
            <a:r>
              <a:rPr lang="es-CO" altLang="es-ES" sz="3200" dirty="0">
                <a:latin typeface="MV Boli" charset="0"/>
                <a:sym typeface="+mn-ea"/>
              </a:rPr>
              <a:t>Percibe </a:t>
            </a:r>
            <a:r>
              <a:rPr lang="es-ES" sz="3200" dirty="0">
                <a:latin typeface="MV Boli" charset="0"/>
                <a:sym typeface="+mn-ea"/>
              </a:rPr>
              <a:t>ondas sonoras que se propagan por el espacio </a:t>
            </a:r>
            <a:r>
              <a:rPr lang="es-CO" altLang="es-ES" sz="3200" dirty="0">
                <a:latin typeface="MV Boli" charset="0"/>
                <a:sym typeface="+mn-ea"/>
              </a:rPr>
              <a:t>estando </a:t>
            </a:r>
            <a:r>
              <a:rPr lang="es-ES" sz="3200" dirty="0" smtClean="0">
                <a:latin typeface="MV Boli" charset="0"/>
                <a:sym typeface="+mn-ea"/>
              </a:rPr>
              <a:t>altamente </a:t>
            </a:r>
            <a:r>
              <a:rPr lang="es-ES" sz="3200" dirty="0">
                <a:latin typeface="MV Boli" charset="0"/>
                <a:sym typeface="+mn-ea"/>
              </a:rPr>
              <a:t>conectado con la comunicación humana</a:t>
            </a:r>
            <a:r>
              <a:rPr lang="es-CO" altLang="es-ES" sz="3200" dirty="0">
                <a:latin typeface="MV Boli" charset="0"/>
                <a:sym typeface="+mn-ea"/>
              </a:rPr>
              <a:t>.</a:t>
            </a:r>
            <a:endParaRPr lang="es-CO" altLang="es-ES" sz="3200" dirty="0">
              <a:latin typeface="MV Boli" charset="0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/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4099" name="Marcador de posición de contenido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4507" t="6540" b="4245"/>
          <a:stretch>
            <a:fillRect/>
          </a:stretch>
        </p:blipFill>
        <p:spPr>
          <a:xfrm>
            <a:off x="1748790" y="1913890"/>
            <a:ext cx="5170805" cy="3026410"/>
          </a:xfrm>
          <a:ln w="9525">
            <a:noFill/>
            <a:miter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>
              <a:lnSpc>
                <a:spcPct val="100000"/>
              </a:lnSpc>
            </a:pPr>
            <a:r>
              <a:rPr sz="48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V Boli" charset="0"/>
                <a:ea typeface="Arial" charset="0"/>
                <a:cs typeface="+mn-cs"/>
                <a:sym typeface="+mn-ea"/>
              </a:rPr>
              <a:t>CAUSAS DE PÉRDIDA  </a:t>
            </a:r>
            <a:endParaRPr sz="4800" b="1" strike="noStrike" noProof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MV Boli" charset="0"/>
              <a:ea typeface="Arial" charset="0"/>
              <a:cs typeface="+mn-cs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s-ES" sz="48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V Boli" charset="0"/>
                <a:sym typeface="+mn-ea"/>
              </a:rPr>
              <a:t>AUDITIVA</a:t>
            </a:r>
            <a:endParaRPr lang="es-ES" altLang="en-US" sz="4800" b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MV Boli" charset="0"/>
              <a:sym typeface="+mn-ea"/>
            </a:endParaRPr>
          </a:p>
        </p:txBody>
      </p:sp>
      <p:sp>
        <p:nvSpPr>
          <p:cNvPr id="5" name="Marcador de posición de contenid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pPr marL="0" indent="0">
              <a:buFont typeface="Arial" charset="0"/>
              <a:buNone/>
            </a:pPr>
            <a:endParaRPr lang="es-CO" altLang="es-ES" sz="3200">
              <a:latin typeface="MV Boli" charset="0"/>
            </a:endParaRPr>
          </a:p>
          <a:p>
            <a:pPr marL="457200" indent="-457200">
              <a:buFont typeface="Wingdings" charset="0"/>
              <a:buChar char="ü"/>
            </a:pPr>
            <a:r>
              <a:rPr lang="es-CO" altLang="es-ES" sz="3200">
                <a:latin typeface="MV Boli" charset="0"/>
              </a:rPr>
              <a:t>Enfermedades (rubeola, sarampión, varicela, parotiditis, toxoplasmosis).</a:t>
            </a:r>
            <a:endParaRPr lang="es-CO" altLang="es-ES" sz="3200">
              <a:latin typeface="MV Boli" charset="0"/>
            </a:endParaRPr>
          </a:p>
          <a:p>
            <a:pPr marL="457200" indent="-457200">
              <a:buFont typeface="Wingdings" charset="0"/>
              <a:buChar char="ü"/>
            </a:pPr>
            <a:r>
              <a:rPr lang="es-CO" altLang="es-ES" sz="3200">
                <a:latin typeface="MV Boli" charset="0"/>
              </a:rPr>
              <a:t>Factor congenito - genetico.</a:t>
            </a:r>
            <a:endParaRPr lang="es-CO" altLang="es-ES" sz="3200">
              <a:latin typeface="MV Boli" charset="0"/>
            </a:endParaRPr>
          </a:p>
          <a:p>
            <a:pPr marL="457200" indent="-457200">
              <a:buFont typeface="Wingdings" charset="0"/>
              <a:buChar char="ü"/>
            </a:pPr>
            <a:r>
              <a:rPr lang="es-CO" altLang="es-ES" sz="3200">
                <a:latin typeface="MV Boli" charset="0"/>
              </a:rPr>
              <a:t>Accidentes (golpes - traumas).</a:t>
            </a:r>
            <a:endParaRPr lang="es-CO" altLang="es-ES" sz="3200">
              <a:latin typeface="MV Boli" charset="0"/>
            </a:endParaRPr>
          </a:p>
          <a:p>
            <a:pPr marL="457200" indent="-457200">
              <a:buFont typeface="Wingdings" charset="0"/>
              <a:buChar char="ü"/>
            </a:pPr>
            <a:r>
              <a:rPr lang="es-CO" altLang="es-ES" sz="3200">
                <a:latin typeface="MV Boli" charset="0"/>
              </a:rPr>
              <a:t>Medicamentos ototóxicos.</a:t>
            </a:r>
            <a:endParaRPr lang="es-CO" altLang="es-ES" sz="3200">
              <a:latin typeface="MV Boli" charset="0"/>
            </a:endParaRPr>
          </a:p>
          <a:p>
            <a:pPr marL="457200" indent="-457200">
              <a:buFont typeface="Wingdings" charset="0"/>
              <a:buChar char="ü"/>
            </a:pPr>
            <a:r>
              <a:rPr lang="es-CO" altLang="es-ES" sz="3200">
                <a:latin typeface="MV Boli" charset="0"/>
                <a:sym typeface="+mn-ea"/>
              </a:rPr>
              <a:t>Exposición a ruido.</a:t>
            </a:r>
            <a:endParaRPr lang="es-CO" altLang="es-ES" sz="3200">
              <a:latin typeface="MV Boli" charset="0"/>
              <a:sym typeface="+mn-ea"/>
            </a:endParaRPr>
          </a:p>
          <a:p>
            <a:pPr marL="457200" indent="-457200">
              <a:buFont typeface="Wingdings" charset="0"/>
              <a:buChar char="ü"/>
            </a:pPr>
            <a:r>
              <a:rPr lang="es-CO" altLang="es-ES" sz="3200">
                <a:latin typeface="MV Boli" charset="0"/>
              </a:rPr>
              <a:t>Edad.</a:t>
            </a:r>
            <a:endParaRPr lang="es-CO" altLang="es-ES" sz="3200">
              <a:latin typeface="MV Boli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00150" y="705485"/>
            <a:ext cx="7315835" cy="1595120"/>
          </a:xfrm>
        </p:spPr>
        <p:txBody>
          <a:bodyPr>
            <a:normAutofit fontScale="90000"/>
          </a:bodyPr>
          <a:p>
            <a:r>
              <a:rPr lang="es-ES" sz="54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V Boli" charset="0"/>
                <a:sym typeface="+mn-ea"/>
              </a:rPr>
              <a:t>QU</a:t>
            </a:r>
            <a:r>
              <a:rPr lang="es-CO" altLang="es-ES" sz="54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V Boli" charset="0"/>
                <a:sym typeface="+mn-ea"/>
              </a:rPr>
              <a:t>É</a:t>
            </a:r>
            <a:r>
              <a:rPr lang="es-ES" sz="54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V Boli" charset="0"/>
                <a:sym typeface="+mn-ea"/>
              </a:rPr>
              <a:t> ES </a:t>
            </a:r>
            <a:endParaRPr lang="es-ES" sz="5400" b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MV Boli" charset="0"/>
              <a:sym typeface="+mn-ea"/>
            </a:endParaRPr>
          </a:p>
          <a:p>
            <a:r>
              <a:rPr lang="es-ES" sz="54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V Boli" charset="0"/>
                <a:sym typeface="+mn-ea"/>
              </a:rPr>
              <a:t>LA P</a:t>
            </a:r>
            <a:r>
              <a:rPr lang="es-CO" altLang="es-ES" sz="54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V Boli" charset="0"/>
                <a:sym typeface="+mn-ea"/>
              </a:rPr>
              <a:t>É</a:t>
            </a:r>
            <a:r>
              <a:rPr lang="es-ES" sz="54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V Boli" charset="0"/>
                <a:sym typeface="+mn-ea"/>
              </a:rPr>
              <a:t>RDIDA AUDITIVA</a:t>
            </a:r>
            <a:endParaRPr lang="es-ES" altLang="en-US" sz="5400"/>
          </a:p>
        </p:txBody>
      </p:sp>
      <p:sp>
        <p:nvSpPr>
          <p:cNvPr id="5" name="Marcador de posición de contenido 4"/>
          <p:cNvSpPr>
            <a:spLocks noGrp="1"/>
          </p:cNvSpPr>
          <p:nvPr>
            <p:ph idx="1"/>
          </p:nvPr>
        </p:nvSpPr>
        <p:spPr>
          <a:xfrm>
            <a:off x="1032510" y="2478405"/>
            <a:ext cx="7483475" cy="311594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s-CO" altLang="es-ES" sz="2500">
                <a:latin typeface="MV Boli" charset="0"/>
              </a:rPr>
              <a:t>I</a:t>
            </a:r>
            <a:r>
              <a:rPr lang="es-CO" altLang="es-ES" sz="3200">
                <a:latin typeface="MV Boli" charset="0"/>
              </a:rPr>
              <a:t>ncapacidad de percibir sonidos del entorno</a:t>
            </a:r>
            <a:endParaRPr lang="es-CO" altLang="es-ES" sz="3200">
              <a:latin typeface="MV Boli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s-CO" altLang="es-ES" sz="3200">
                <a:latin typeface="MV Boli" charset="0"/>
              </a:rPr>
              <a:t>leve       </a:t>
            </a:r>
            <a:endParaRPr lang="es-CO" altLang="es-ES" sz="3200">
              <a:latin typeface="MV Boli" charset="0"/>
              <a:ea typeface="SimSun" charset="0"/>
              <a:cs typeface="Arial" charset="0"/>
            </a:endParaRPr>
          </a:p>
          <a:p>
            <a:r>
              <a:rPr lang="es-CO" altLang="es-ES" sz="3200">
                <a:latin typeface="MV Boli" charset="0"/>
              </a:rPr>
              <a:t>moderada</a:t>
            </a:r>
            <a:endParaRPr lang="es-CO" altLang="es-ES" sz="3200">
              <a:latin typeface="MV Boli" charset="0"/>
            </a:endParaRPr>
          </a:p>
          <a:p>
            <a:pPr marL="0" indent="0">
              <a:buNone/>
            </a:pPr>
            <a:endParaRPr lang="es-CO" altLang="es-ES" sz="3200">
              <a:latin typeface="MV Boli" charset="0"/>
            </a:endParaRPr>
          </a:p>
          <a:p>
            <a:r>
              <a:rPr lang="es-CO" altLang="es-ES" sz="3200">
                <a:latin typeface="MV Boli" charset="0"/>
              </a:rPr>
              <a:t>profunda </a:t>
            </a:r>
            <a:endParaRPr lang="es-CO" altLang="es-ES" sz="3200">
              <a:latin typeface="MV Boli" charset="0"/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3335020" y="3814445"/>
            <a:ext cx="1143000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s-ES" altLang="en-US"/>
          </a:p>
        </p:txBody>
      </p:sp>
      <p:sp>
        <p:nvSpPr>
          <p:cNvPr id="9" name="Rectángulo 8"/>
          <p:cNvSpPr/>
          <p:nvPr/>
        </p:nvSpPr>
        <p:spPr>
          <a:xfrm>
            <a:off x="4742815" y="3814445"/>
            <a:ext cx="2631440" cy="438150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s-CO" altLang="es-ES" sz="2800">
                <a:latin typeface="MV Boli" charset="0"/>
              </a:rPr>
              <a:t>HIPOACUSIA</a:t>
            </a:r>
            <a:endParaRPr lang="es-CO" altLang="es-ES" sz="2800">
              <a:latin typeface="MV Boli" charset="0"/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3335020" y="5375275"/>
            <a:ext cx="1143000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s-ES" altLang="en-US"/>
          </a:p>
        </p:txBody>
      </p:sp>
      <p:sp>
        <p:nvSpPr>
          <p:cNvPr id="11" name="Rectángulo 10"/>
          <p:cNvSpPr/>
          <p:nvPr/>
        </p:nvSpPr>
        <p:spPr>
          <a:xfrm>
            <a:off x="4742815" y="5375275"/>
            <a:ext cx="2631440" cy="438150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s-CO" altLang="es-ES" sz="2800">
                <a:latin typeface="MV Boli" charset="0"/>
              </a:rPr>
              <a:t>SORDERA</a:t>
            </a:r>
            <a:endParaRPr lang="es-CO" altLang="es-ES" sz="2800">
              <a:latin typeface="MV Boli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28650" y="770255"/>
            <a:ext cx="7886700" cy="1060450"/>
          </a:xfrm>
        </p:spPr>
        <p:txBody>
          <a:bodyPr>
            <a:normAutofit fontScale="90000"/>
          </a:bodyPr>
          <a:p>
            <a:pPr algn="ctr"/>
            <a:br>
              <a:rPr lang="es-CO" altLang="es-ES" sz="54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V Boli" charset="0"/>
                <a:sym typeface="+mn-ea"/>
              </a:rPr>
            </a:br>
            <a:r>
              <a:rPr lang="es-CO" altLang="es-ES" sz="54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V Boli" charset="0"/>
                <a:sym typeface="+mn-ea"/>
              </a:rPr>
              <a:t> </a:t>
            </a:r>
            <a:r>
              <a:rPr lang="es-CO" altLang="es-ES" sz="60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V Boli" charset="0"/>
                <a:sym typeface="+mn-ea"/>
              </a:rPr>
              <a:t>RUIDO</a:t>
            </a:r>
            <a:endParaRPr lang="es-CO" altLang="es-ES" sz="54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MV Boli" charset="0"/>
              <a:sym typeface="+mn-ea"/>
            </a:endParaRPr>
          </a:p>
          <a:p>
            <a:endParaRPr lang="es-ES" altLang="en-US" b="1"/>
          </a:p>
        </p:txBody>
      </p:sp>
      <p:sp>
        <p:nvSpPr>
          <p:cNvPr id="4" name="1 Título"/>
          <p:cNvSpPr txBox="1"/>
          <p:nvPr/>
        </p:nvSpPr>
        <p:spPr>
          <a:xfrm>
            <a:off x="225668" y="494049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6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9" name="Marcador de posición de contenido 8"/>
          <p:cNvPicPr>
            <a:picLocks noChangeAspect="1"/>
          </p:cNvPicPr>
          <p:nvPr>
            <p:ph sz="half" idx="2"/>
          </p:nvPr>
        </p:nvPicPr>
        <p:blipFill>
          <a:blip r:embed="rId2"/>
          <a:srcRect l="7292" t="5775" r="6845" b="5470"/>
          <a:stretch>
            <a:fillRect/>
          </a:stretch>
        </p:blipFill>
        <p:spPr>
          <a:xfrm>
            <a:off x="1577340" y="1830705"/>
            <a:ext cx="5625465" cy="43618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2625" y="817245"/>
            <a:ext cx="7772400" cy="1377315"/>
          </a:xfrm>
        </p:spPr>
        <p:txBody>
          <a:bodyPr>
            <a:noAutofit/>
          </a:bodyPr>
          <a:p>
            <a:r>
              <a:rPr lang="es-ES" sz="49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V Boli" charset="0"/>
                <a:sym typeface="+mn-ea"/>
              </a:rPr>
              <a:t>SEÑALES DE PERDIDA </a:t>
            </a:r>
            <a:r>
              <a:rPr lang="es-CO" altLang="es-ES" sz="49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V Boli" charset="0"/>
                <a:sym typeface="+mn-ea"/>
              </a:rPr>
              <a:t>AUDITIVA</a:t>
            </a:r>
            <a:endParaRPr lang="es-CO" altLang="es-ES" sz="4900" b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MV Boli" charset="0"/>
              <a:sym typeface="+mn-ea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1400" y="2194560"/>
            <a:ext cx="7413625" cy="4386580"/>
          </a:xfrm>
        </p:spPr>
        <p:txBody>
          <a:bodyPr>
            <a:normAutofit/>
          </a:bodyPr>
          <a:p>
            <a:pPr algn="just">
              <a:lnSpc>
                <a:spcPct val="100000"/>
              </a:lnSpc>
            </a:pPr>
            <a:r>
              <a:rPr lang="es-ES" dirty="0">
                <a:latin typeface="MV Boli" charset="0"/>
                <a:sym typeface="+mn-ea"/>
              </a:rPr>
              <a:t>1. Oír bien la mayor parte del tiempo pero en ocasiones no responde</a:t>
            </a:r>
            <a:r>
              <a:rPr lang="es-CO" altLang="es-ES" dirty="0">
                <a:latin typeface="MV Boli" charset="0"/>
                <a:sym typeface="+mn-ea"/>
              </a:rPr>
              <a:t>r.</a:t>
            </a:r>
            <a:endParaRPr lang="es-CO" altLang="es-ES" dirty="0">
              <a:latin typeface="MV Boli" charset="0"/>
              <a:sym typeface="+mn-ea"/>
            </a:endParaRPr>
          </a:p>
          <a:p>
            <a:pPr algn="just">
              <a:lnSpc>
                <a:spcPct val="100000"/>
              </a:lnSpc>
            </a:pPr>
            <a:r>
              <a:rPr lang="es-ES" dirty="0">
                <a:latin typeface="MV Boli" charset="0"/>
                <a:sym typeface="+mn-ea"/>
              </a:rPr>
              <a:t>2. Escuchar el volumen de la TV mas alto</a:t>
            </a:r>
            <a:r>
              <a:rPr lang="es-CO" altLang="es-ES" dirty="0">
                <a:latin typeface="MV Boli" charset="0"/>
                <a:sym typeface="+mn-ea"/>
              </a:rPr>
              <a:t>.</a:t>
            </a:r>
            <a:endParaRPr lang="es-CO" altLang="es-ES" dirty="0">
              <a:latin typeface="MV Boli" charset="0"/>
              <a:sym typeface="+mn-ea"/>
            </a:endParaRPr>
          </a:p>
          <a:p>
            <a:pPr algn="just">
              <a:lnSpc>
                <a:spcPct val="100000"/>
              </a:lnSpc>
            </a:pPr>
            <a:r>
              <a:rPr lang="es-ES" dirty="0">
                <a:latin typeface="MV Boli" charset="0"/>
                <a:sym typeface="+mn-ea"/>
              </a:rPr>
              <a:t>3. Decir </a:t>
            </a:r>
            <a:r>
              <a:rPr lang="es-ES" sz="2800" b="1" dirty="0">
                <a:latin typeface="MV Boli" charset="0"/>
                <a:sym typeface="+mn-ea"/>
              </a:rPr>
              <a:t>que</a:t>
            </a:r>
            <a:r>
              <a:rPr lang="es-ES" dirty="0">
                <a:latin typeface="MV Boli" charset="0"/>
                <a:sym typeface="+mn-ea"/>
              </a:rPr>
              <a:t>? Con frecuencia</a:t>
            </a:r>
            <a:r>
              <a:rPr lang="es-CO" altLang="es-ES" dirty="0">
                <a:latin typeface="MV Boli" charset="0"/>
                <a:sym typeface="+mn-ea"/>
              </a:rPr>
              <a:t>.</a:t>
            </a:r>
            <a:endParaRPr lang="es-CO" altLang="es-ES" dirty="0">
              <a:latin typeface="MV Boli" charset="0"/>
              <a:sym typeface="+mn-ea"/>
            </a:endParaRPr>
          </a:p>
          <a:p>
            <a:pPr algn="just">
              <a:lnSpc>
                <a:spcPct val="100000"/>
              </a:lnSpc>
            </a:pPr>
            <a:r>
              <a:rPr lang="es-ES" dirty="0">
                <a:latin typeface="MV Boli" charset="0"/>
                <a:sym typeface="+mn-ea"/>
              </a:rPr>
              <a:t>4. Dirigir uno de los oídos hacia adelante para escuchar o quejarse de que solo puede oír por un solo </a:t>
            </a:r>
            <a:r>
              <a:rPr lang="es-ES" dirty="0" smtClean="0">
                <a:latin typeface="MV Boli" charset="0"/>
                <a:sym typeface="+mn-ea"/>
              </a:rPr>
              <a:t>oído.</a:t>
            </a:r>
            <a:endParaRPr lang="es-ES" dirty="0" smtClean="0">
              <a:latin typeface="MV Boli" charset="0"/>
              <a:sym typeface="+mn-ea"/>
            </a:endParaRPr>
          </a:p>
          <a:p>
            <a:pPr algn="just">
              <a:lnSpc>
                <a:spcPct val="100000"/>
              </a:lnSpc>
            </a:pPr>
            <a:r>
              <a:rPr lang="es-ES" dirty="0">
                <a:latin typeface="MV Boli" charset="0"/>
                <a:sym typeface="+mn-ea"/>
              </a:rPr>
              <a:t>5. Bajar el rendimiento </a:t>
            </a:r>
            <a:r>
              <a:rPr lang="es-CO" altLang="es-ES" dirty="0">
                <a:latin typeface="MV Boli" charset="0"/>
                <a:sym typeface="+mn-ea"/>
              </a:rPr>
              <a:t>en todas las actividades.</a:t>
            </a:r>
            <a:r>
              <a:rPr lang="es-ES" sz="3200" dirty="0">
                <a:latin typeface="MV Boli" charset="0"/>
                <a:sym typeface="+mn-ea"/>
              </a:rPr>
              <a:t> </a:t>
            </a:r>
            <a:endParaRPr lang="es-ES" sz="3200" dirty="0">
              <a:latin typeface="MV Boli" charset="0"/>
            </a:endParaRPr>
          </a:p>
          <a:p>
            <a:pPr algn="just">
              <a:lnSpc>
                <a:spcPct val="150000"/>
              </a:lnSpc>
            </a:pPr>
            <a:endParaRPr lang="es-ES" altLang="en-US" sz="3200">
              <a:latin typeface="MV Boli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3422</Words>
  <Application>WPS Presentation</Application>
  <PresentationFormat>Presentación en pantalla (4:3)</PresentationFormat>
  <Paragraphs>152</Paragraphs>
  <Slides>26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6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Tema de Office</vt:lpstr>
      <vt:lpstr>Diseño personalizado</vt:lpstr>
      <vt:lpstr>2_Tema de Office</vt:lpstr>
      <vt:lpstr>3_Tema de Office</vt:lpstr>
      <vt:lpstr>5_Tema de Office</vt:lpstr>
      <vt:lpstr>10_Tema de Office</vt:lpstr>
      <vt:lpstr>PowerPoint 演示文稿</vt:lpstr>
      <vt:lpstr>PowerPoint 演示文稿</vt:lpstr>
      <vt:lpstr>NUESTRO AMBIENTE</vt:lpstr>
      <vt:lpstr>NUESTROS OIDOS</vt:lpstr>
      <vt:lpstr>PowerPoint 演示文稿</vt:lpstr>
      <vt:lpstr>AUDITIVA</vt:lpstr>
      <vt:lpstr>LA PÉRDIDA AUDITIVA</vt:lpstr>
      <vt:lpstr>  RUIDO</vt:lpstr>
      <vt:lpstr>SEÑALES DE PERDIDA AUDITIVA</vt:lpstr>
      <vt:lpstr>10. Acudir al medico por molestias del oído.</vt:lpstr>
      <vt:lpstr>PAUTAS DE HIGIENE   OIDOS</vt:lpstr>
      <vt:lpstr>PowerPoint 演示文稿</vt:lpstr>
      <vt:lpstr>PowerPoint 演示文稿</vt:lpstr>
      <vt:lpstr>NUESTROS OJOS</vt:lpstr>
      <vt:lpstr> AGUDEZA VISUAL</vt:lpstr>
      <vt:lpstr>MOLESTIAS PERMANENTES</vt:lpstr>
      <vt:lpstr>PowerPoint 演示文稿</vt:lpstr>
      <vt:lpstr>SEÑALES DE PERDIDA DE LA VISIÓN</vt:lpstr>
      <vt:lpstr>PAUTAS DE HIGIENE VISUAL</vt:lpstr>
      <vt:lpstr>NO SE DEBE ……</vt:lpstr>
      <vt:lpstr>PowerPoint 演示文稿</vt:lpstr>
      <vt:lpstr>PowerPoint 演示文稿</vt:lpstr>
      <vt:lpstr>PowerPoint 演示文稿</vt:lpstr>
      <vt:lpstr>PAUSAS ACTIVAS   </vt:lpstr>
      <vt:lpstr>“CUIDANDO TUS SENTIDOS ” Y CONOCE TU ENTORNO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morozcod</cp:lastModifiedBy>
  <cp:revision>372</cp:revision>
  <dcterms:created xsi:type="dcterms:W3CDTF">2016-06-29T23:14:00Z</dcterms:created>
  <dcterms:modified xsi:type="dcterms:W3CDTF">2019-04-09T21:49:23Z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3082-10.1.0.5510</vt:lpwstr>
  </property>
</Properties>
</file>