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323" r:id="rId4"/>
    <p:sldId id="324" r:id="rId5"/>
    <p:sldId id="325" r:id="rId6"/>
    <p:sldId id="326" r:id="rId7"/>
    <p:sldId id="327" r:id="rId8"/>
    <p:sldId id="328" r:id="rId9"/>
    <p:sldId id="329" r:id="rId10"/>
    <p:sldId id="332" r:id="rId11"/>
    <p:sldId id="331" r:id="rId12"/>
    <p:sldId id="333" r:id="rId13"/>
    <p:sldId id="334" r:id="rId14"/>
    <p:sldId id="335" r:id="rId15"/>
    <p:sldId id="336" r:id="rId16"/>
    <p:sldId id="338" r:id="rId17"/>
    <p:sldId id="337" r:id="rId18"/>
    <p:sldId id="339" r:id="rId19"/>
    <p:sldId id="340" r:id="rId20"/>
    <p:sldId id="341" r:id="rId21"/>
    <p:sldId id="342" r:id="rId22"/>
    <p:sldId id="344" r:id="rId23"/>
    <p:sldId id="343" r:id="rId24"/>
    <p:sldId id="345" r:id="rId25"/>
    <p:sldId id="346" r:id="rId26"/>
    <p:sldId id="348" r:id="rId27"/>
    <p:sldId id="347" r:id="rId28"/>
    <p:sldId id="349" r:id="rId29"/>
    <p:sldId id="350" r:id="rId30"/>
    <p:sldId id="351" r:id="rId31"/>
    <p:sldId id="352" r:id="rId32"/>
    <p:sldId id="354" r:id="rId33"/>
    <p:sldId id="353" r:id="rId34"/>
    <p:sldId id="302" r:id="rId3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p:restoredTop sz="96405"/>
  </p:normalViewPr>
  <p:slideViewPr>
    <p:cSldViewPr snapToGrid="0" snapToObjects="1">
      <p:cViewPr>
        <p:scale>
          <a:sx n="82" d="100"/>
          <a:sy n="82" d="100"/>
        </p:scale>
        <p:origin x="-75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s-ES" smtClean="0"/>
              <a:t>Clic para editar título</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smtClean="0"/>
              <a:t>Clic para editar título</a:t>
            </a:r>
            <a:endParaRPr lang="en-US" dirty="0"/>
          </a:p>
        </p:txBody>
      </p:sp>
      <p:sp>
        <p:nvSpPr>
          <p:cNvPr id="3" name="Vertical Text Placeholder 2"/>
          <p:cNvSpPr>
            <a:spLocks noGrp="1"/>
          </p:cNvSpPr>
          <p:nvPr>
            <p:ph type="body" orient="vert" idx="1" hasCustomPrompt="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s-ES" smtClean="0"/>
              <a:t>Clic para editar título</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imágenes en línea 3"/>
          <p:cNvSpPr>
            <a:spLocks noGrp="1"/>
          </p:cNvSpPr>
          <p:nvPr>
            <p:ph type="clipArt" sz="half" idx="2"/>
          </p:nvPr>
        </p:nvSpPr>
        <p:spPr>
          <a:xfrm>
            <a:off x="4629150" y="1825625"/>
            <a:ext cx="3886200" cy="4351338"/>
          </a:xfrm>
        </p:spPr>
        <p:txBody>
          <a:bodyPr/>
          <a:lstStyle/>
          <a:p>
            <a:endParaRPr lang="es-ES"/>
          </a:p>
        </p:txBody>
      </p:sp>
      <p:sp>
        <p:nvSpPr>
          <p:cNvPr id="5" name="Marcador de fecha 4"/>
          <p:cNvSpPr>
            <a:spLocks noGrp="1"/>
          </p:cNvSpPr>
          <p:nvPr>
            <p:ph type="dt" sz="half" idx="10"/>
          </p:nvPr>
        </p:nvSpPr>
        <p:spPr/>
        <p:txBody>
          <a:bodyPr/>
          <a:lstStyle/>
          <a:p>
            <a:pPr lvl="0"/>
            <a:endParaRPr lang="es-ES"/>
          </a:p>
        </p:txBody>
      </p:sp>
      <p:sp>
        <p:nvSpPr>
          <p:cNvPr id="6" name="Marcador de pie de página 5"/>
          <p:cNvSpPr>
            <a:spLocks noGrp="1"/>
          </p:cNvSpPr>
          <p:nvPr>
            <p:ph type="ftr" sz="quarter" idx="11"/>
          </p:nvPr>
        </p:nvSpPr>
        <p:spPr/>
        <p:txBody>
          <a:bodyPr/>
          <a:lstStyle/>
          <a:p>
            <a:pPr lvl="0"/>
            <a:endParaRPr lang="es-ES"/>
          </a:p>
        </p:txBody>
      </p:sp>
      <p:sp>
        <p:nvSpPr>
          <p:cNvPr id="7" name="Marcador de número de diapositiva 6"/>
          <p:cNvSpPr>
            <a:spLocks noGrp="1"/>
          </p:cNvSpPr>
          <p:nvPr>
            <p:ph type="sldNum" sz="quarter" idx="12"/>
          </p:nvPr>
        </p:nvSpPr>
        <p:spPr/>
        <p:txBody>
          <a:bodyPr/>
          <a:lstStyle/>
          <a:p>
            <a:pPr lvl="0"/>
            <a:fld id="{9A0DB2DC-4C9A-4742-B13C-FB6460FD3503}" type="slidenum">
              <a:rPr lang="es-ES"/>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smtClean="0"/>
              <a:t>Clic para editar título</a:t>
            </a:r>
            <a:endParaRPr lang="en-US" dirty="0"/>
          </a:p>
        </p:txBody>
      </p:sp>
      <p:sp>
        <p:nvSpPr>
          <p:cNvPr id="3" name="Content Placeholder 2"/>
          <p:cNvSpPr>
            <a:spLocks noGrp="1"/>
          </p:cNvSpPr>
          <p:nvPr>
            <p:ph idx="1" hasCustomPrompt="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s-ES" smtClean="0"/>
              <a:t>Clic para editar título</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smtClean="0"/>
              <a:t>Clic para editar título</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s-ES" smtClean="0"/>
              <a:t>Clic para editar título</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smtClean="0"/>
              <a:t>Clic para editar título</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smtClean="0"/>
              <a:t>Clic para editar título</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t>06/05/2019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BDA5-A939-8649-9768-7CBF4E1D9E9E}" type="datetimeFigureOut">
              <a:rPr lang="es-ES_tradnl" smtClean="0"/>
              <a:t>06/05/2019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8C36B-DF3B-8B40-9F61-45A5A3AE93E4}"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HIGIENE PERSONAL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3611301" y="2685328"/>
            <a:ext cx="1215342" cy="939892"/>
          </a:xfrm>
        </p:spPr>
        <p:txBody>
          <a:bodyPr>
            <a:normAutofit fontScale="95000"/>
          </a:bodyPr>
          <a:lstStyle/>
          <a:p>
            <a:pPr algn="just"/>
            <a:endParaRPr lang="es-CO" altLang="es-ES_tradnl" sz="2000" b="1" dirty="0" smtClean="0">
              <a:latin typeface="Century Gothic" pitchFamily="34" charset="0"/>
            </a:endParaRPr>
          </a:p>
        </p:txBody>
      </p:sp>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04" y="1368916"/>
            <a:ext cx="6695561" cy="451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1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HIGIENE PERSONAL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909029"/>
            <a:ext cx="8275898" cy="5237130"/>
          </a:xfrm>
        </p:spPr>
        <p:txBody>
          <a:bodyPr>
            <a:noAutofit/>
          </a:bodyPr>
          <a:lstStyle/>
          <a:p>
            <a:pPr algn="just">
              <a:lnSpc>
                <a:spcPct val="150000"/>
              </a:lnSpc>
            </a:pPr>
            <a:r>
              <a:rPr lang="es-CO" altLang="es-ES_tradnl" sz="1500" dirty="0" smtClean="0">
                <a:latin typeface="Century Gothic" pitchFamily="34" charset="0"/>
              </a:rPr>
              <a:t>Dentro de los hábitos de higiene personal se encuentran:</a:t>
            </a:r>
          </a:p>
          <a:p>
            <a:pPr marL="457200" indent="-457200" algn="just">
              <a:lnSpc>
                <a:spcPct val="150000"/>
              </a:lnSpc>
              <a:buFont typeface="Wingdings" pitchFamily="2" charset="2"/>
              <a:buChar char="ü"/>
            </a:pPr>
            <a:r>
              <a:rPr lang="es-ES" sz="1500" dirty="0" smtClean="0">
                <a:latin typeface="Century Gothic" pitchFamily="34" charset="0"/>
              </a:rPr>
              <a:t>Bañarse diariamente</a:t>
            </a:r>
          </a:p>
          <a:p>
            <a:pPr marL="457200" indent="-457200" algn="just">
              <a:lnSpc>
                <a:spcPct val="150000"/>
              </a:lnSpc>
              <a:buFont typeface="Wingdings" pitchFamily="2" charset="2"/>
              <a:buChar char="ü"/>
            </a:pPr>
            <a:r>
              <a:rPr lang="es-ES" sz="1500" dirty="0" smtClean="0">
                <a:latin typeface="Century Gothic" pitchFamily="34" charset="0"/>
              </a:rPr>
              <a:t>Hacer un adecuado lavado de manos</a:t>
            </a:r>
          </a:p>
          <a:p>
            <a:pPr marL="457200" indent="-457200" algn="just">
              <a:lnSpc>
                <a:spcPct val="150000"/>
              </a:lnSpc>
              <a:buFont typeface="Wingdings" pitchFamily="2" charset="2"/>
              <a:buChar char="ü"/>
            </a:pPr>
            <a:r>
              <a:rPr lang="es-ES" sz="1500" dirty="0" smtClean="0">
                <a:latin typeface="Century Gothic" pitchFamily="34" charset="0"/>
              </a:rPr>
              <a:t>Secar </a:t>
            </a:r>
            <a:r>
              <a:rPr lang="es-ES" sz="1500" dirty="0">
                <a:latin typeface="Century Gothic" pitchFamily="34" charset="0"/>
              </a:rPr>
              <a:t>bien todas las partes del cuerpo luego del baño.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Cambiar </a:t>
            </a:r>
            <a:r>
              <a:rPr lang="es-ES" sz="1500" dirty="0">
                <a:latin typeface="Century Gothic" pitchFamily="34" charset="0"/>
              </a:rPr>
              <a:t>a diario </a:t>
            </a:r>
            <a:r>
              <a:rPr lang="es-ES" sz="1500" dirty="0" smtClean="0">
                <a:latin typeface="Century Gothic" pitchFamily="34" charset="0"/>
              </a:rPr>
              <a:t>las prendas </a:t>
            </a:r>
            <a:r>
              <a:rPr lang="es-ES" sz="1500" dirty="0">
                <a:latin typeface="Century Gothic" pitchFamily="34" charset="0"/>
              </a:rPr>
              <a:t>de vestir que estén en contacto </a:t>
            </a:r>
            <a:r>
              <a:rPr lang="es-ES" sz="1500" dirty="0" smtClean="0">
                <a:latin typeface="Century Gothic" pitchFamily="34" charset="0"/>
              </a:rPr>
              <a:t> directo </a:t>
            </a:r>
            <a:r>
              <a:rPr lang="es-ES" sz="1500" dirty="0">
                <a:latin typeface="Century Gothic" pitchFamily="34" charset="0"/>
              </a:rPr>
              <a:t>con la piel.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Lavar </a:t>
            </a:r>
            <a:r>
              <a:rPr lang="es-ES" sz="1500" dirty="0">
                <a:latin typeface="Century Gothic" pitchFamily="34" charset="0"/>
              </a:rPr>
              <a:t>la ropa de todo el grupo familiar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Mantener </a:t>
            </a:r>
            <a:r>
              <a:rPr lang="es-ES" sz="1500" dirty="0">
                <a:latin typeface="Century Gothic" pitchFamily="34" charset="0"/>
              </a:rPr>
              <a:t>las uñas limpias y cortas.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Secar </a:t>
            </a:r>
            <a:r>
              <a:rPr lang="es-ES" sz="1500" dirty="0">
                <a:latin typeface="Century Gothic" pitchFamily="34" charset="0"/>
              </a:rPr>
              <a:t>cuidadosamente los oídos, sin introducir objetos para limpiarlos.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Lavar </a:t>
            </a:r>
            <a:r>
              <a:rPr lang="es-ES" sz="1500" dirty="0">
                <a:latin typeface="Century Gothic" pitchFamily="34" charset="0"/>
              </a:rPr>
              <a:t>bien las zonas de la piel de mayor sudoración, </a:t>
            </a:r>
            <a:r>
              <a:rPr lang="es-ES" sz="1500" dirty="0" smtClean="0">
                <a:latin typeface="Century Gothic" pitchFamily="34" charset="0"/>
              </a:rPr>
              <a:t>secarlas y usar </a:t>
            </a:r>
            <a:r>
              <a:rPr lang="es-ES" sz="1500" dirty="0">
                <a:latin typeface="Century Gothic" pitchFamily="34" charset="0"/>
              </a:rPr>
              <a:t>desodorantes </a:t>
            </a:r>
            <a:r>
              <a:rPr lang="es-ES" sz="1500" dirty="0" smtClean="0">
                <a:latin typeface="Century Gothic" pitchFamily="34" charset="0"/>
              </a:rPr>
              <a:t>para mantenerlas </a:t>
            </a:r>
            <a:r>
              <a:rPr lang="es-ES" sz="1500" dirty="0">
                <a:latin typeface="Century Gothic" pitchFamily="34" charset="0"/>
              </a:rPr>
              <a:t>secas. </a:t>
            </a:r>
            <a:endParaRPr lang="es-ES" sz="1500" dirty="0" smtClean="0">
              <a:latin typeface="Century Gothic" pitchFamily="34" charset="0"/>
            </a:endParaRPr>
          </a:p>
          <a:p>
            <a:pPr marL="457200" indent="-457200" algn="just">
              <a:lnSpc>
                <a:spcPct val="150000"/>
              </a:lnSpc>
              <a:buFont typeface="Wingdings" pitchFamily="2" charset="2"/>
              <a:buChar char="ü"/>
            </a:pPr>
            <a:r>
              <a:rPr lang="es-ES" sz="1500" dirty="0" smtClean="0">
                <a:latin typeface="Century Gothic" pitchFamily="34" charset="0"/>
              </a:rPr>
              <a:t>Mantener </a:t>
            </a:r>
            <a:r>
              <a:rPr lang="es-ES" sz="1500" dirty="0">
                <a:latin typeface="Century Gothic" pitchFamily="34" charset="0"/>
              </a:rPr>
              <a:t>los pies calzados y cómodos. </a:t>
            </a:r>
          </a:p>
          <a:p>
            <a:pPr marL="457200" indent="-457200" algn="just">
              <a:lnSpc>
                <a:spcPct val="150000"/>
              </a:lnSpc>
              <a:buFont typeface="Wingdings" pitchFamily="2" charset="2"/>
              <a:buChar char="ü"/>
            </a:pPr>
            <a:r>
              <a:rPr lang="es-ES" altLang="es-ES_tradnl" sz="1500" dirty="0" smtClean="0">
                <a:latin typeface="Century Gothic" pitchFamily="34" charset="0"/>
              </a:rPr>
              <a:t>Cepillarse los dientes después de cada comida</a:t>
            </a:r>
            <a:endParaRPr lang="es-CO" altLang="es-ES_tradnl" sz="1500" dirty="0">
              <a:latin typeface="Century Gothic" pitchFamily="34" charset="0"/>
            </a:endParaRPr>
          </a:p>
          <a:p>
            <a:pPr algn="just"/>
            <a:endParaRPr lang="es-CO" altLang="es-ES_tradnl" sz="1500" b="1" dirty="0" smtClean="0">
              <a:latin typeface="Century Gothic" pitchFamily="34" charset="0"/>
            </a:endParaRPr>
          </a:p>
        </p:txBody>
      </p:sp>
    </p:spTree>
    <p:extLst>
      <p:ext uri="{BB962C8B-B14F-4D97-AF65-F5344CB8AC3E}">
        <p14:creationId xmlns:p14="http://schemas.microsoft.com/office/powerpoint/2010/main" val="256479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HIGIENE  DE LA VIVIENDA</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117373"/>
            <a:ext cx="8275898" cy="5237130"/>
          </a:xfrm>
        </p:spPr>
        <p:txBody>
          <a:bodyPr>
            <a:noAutofit/>
          </a:bodyPr>
          <a:lstStyle/>
          <a:p>
            <a:pPr marL="285750" indent="-285750" algn="just">
              <a:buFont typeface="Wingdings" pitchFamily="2" charset="2"/>
              <a:buChar char="ü"/>
            </a:pPr>
            <a:r>
              <a:rPr lang="es-CO" altLang="es-ES_tradnl" sz="1800" dirty="0" smtClean="0">
                <a:latin typeface="Century Gothic" pitchFamily="34" charset="0"/>
              </a:rPr>
              <a:t>Mantener aseadas todas las áreas de la vivienda</a:t>
            </a:r>
          </a:p>
          <a:p>
            <a:pPr marL="285750" indent="-285750" algn="just">
              <a:buFont typeface="Wingdings" pitchFamily="2" charset="2"/>
              <a:buChar char="ü"/>
            </a:pPr>
            <a:r>
              <a:rPr lang="es-CO" altLang="es-ES_tradnl" sz="1800" dirty="0" smtClean="0">
                <a:latin typeface="Century Gothic" pitchFamily="34" charset="0"/>
              </a:rPr>
              <a:t>Adecuada disposición de residuos: Orgánicos e inorgánicos</a:t>
            </a:r>
          </a:p>
          <a:p>
            <a:pPr marL="285750" indent="-285750" algn="just">
              <a:buFont typeface="Wingdings" pitchFamily="2" charset="2"/>
              <a:buChar char="ü"/>
            </a:pPr>
            <a:r>
              <a:rPr lang="es-CO" altLang="es-ES_tradnl" sz="1800" dirty="0" smtClean="0">
                <a:latin typeface="Century Gothic" pitchFamily="34" charset="0"/>
              </a:rPr>
              <a:t>Realizar  </a:t>
            </a:r>
            <a:r>
              <a:rPr lang="es-CO" altLang="es-ES_tradnl" sz="1800" dirty="0" err="1" smtClean="0">
                <a:latin typeface="Century Gothic" pitchFamily="34" charset="0"/>
              </a:rPr>
              <a:t>remosión</a:t>
            </a:r>
            <a:r>
              <a:rPr lang="es-CO" altLang="es-ES_tradnl" sz="1800" dirty="0" smtClean="0">
                <a:latin typeface="Century Gothic" pitchFamily="34" charset="0"/>
              </a:rPr>
              <a:t> de escombros y no acumular basuras</a:t>
            </a:r>
          </a:p>
          <a:p>
            <a:pPr marL="285750" indent="-285750" algn="just">
              <a:buFont typeface="Wingdings" pitchFamily="2" charset="2"/>
              <a:buChar char="ü"/>
            </a:pPr>
            <a:r>
              <a:rPr lang="es-CO" altLang="es-ES_tradnl" sz="1800" dirty="0" smtClean="0">
                <a:latin typeface="Century Gothic" pitchFamily="34" charset="0"/>
              </a:rPr>
              <a:t>Adecuada manipulación y conservación de los alimentos</a:t>
            </a:r>
          </a:p>
          <a:p>
            <a:pPr marL="285750" indent="-285750" algn="just">
              <a:buFont typeface="Wingdings" pitchFamily="2" charset="2"/>
              <a:buChar char="ü"/>
            </a:pPr>
            <a:r>
              <a:rPr lang="es-CO" altLang="es-ES_tradnl" sz="1800" dirty="0" smtClean="0">
                <a:latin typeface="Century Gothic" pitchFamily="34" charset="0"/>
              </a:rPr>
              <a:t>Tenencia responsable de mascotas ( aseo – vacunación)</a:t>
            </a:r>
          </a:p>
          <a:p>
            <a:pPr marL="285750" indent="-285750" algn="just">
              <a:buFont typeface="Wingdings" pitchFamily="2" charset="2"/>
              <a:buChar char="ü"/>
            </a:pPr>
            <a:r>
              <a:rPr lang="es-CO" altLang="es-ES_tradnl" sz="1800" dirty="0" smtClean="0">
                <a:latin typeface="Century Gothic" pitchFamily="34" charset="0"/>
              </a:rPr>
              <a:t>Realizar control de plagas y roedores</a:t>
            </a:r>
          </a:p>
          <a:p>
            <a:pPr marL="285750" indent="-285750" algn="just">
              <a:buFont typeface="Wingdings" pitchFamily="2" charset="2"/>
              <a:buChar char="ü"/>
            </a:pPr>
            <a:endParaRPr lang="es-CO" altLang="es-ES_tradnl" sz="1800" dirty="0">
              <a:latin typeface="Century Gothic" pitchFamily="34" charset="0"/>
            </a:endParaRPr>
          </a:p>
          <a:p>
            <a:pPr marL="285750" indent="-285750" algn="just">
              <a:buFont typeface="Wingdings" pitchFamily="2" charset="2"/>
              <a:buChar char="ü"/>
            </a:pPr>
            <a:endParaRPr lang="es-CO" altLang="es-ES_tradnl" sz="1800" dirty="0" smtClean="0">
              <a:latin typeface="Century Gothic" pitchFamily="34" charset="0"/>
            </a:endParaRPr>
          </a:p>
          <a:p>
            <a:pPr algn="just"/>
            <a:endParaRPr lang="es-CO" altLang="es-ES_tradnl" sz="1800" dirty="0" smtClean="0">
              <a:latin typeface="Century Gothic"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62" b="13037"/>
          <a:stretch/>
        </p:blipFill>
        <p:spPr bwMode="auto">
          <a:xfrm>
            <a:off x="2048719" y="3491819"/>
            <a:ext cx="4867549" cy="287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38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ESTILOS DE VIDA SALUDABLES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117373"/>
            <a:ext cx="8275898" cy="5237130"/>
          </a:xfrm>
        </p:spPr>
        <p:txBody>
          <a:bodyPr>
            <a:noAutofit/>
          </a:bodyPr>
          <a:lstStyle/>
          <a:p>
            <a:pPr marL="285750" indent="-285750" algn="just">
              <a:buFont typeface="Wingdings" pitchFamily="2" charset="2"/>
              <a:buChar char="ü"/>
            </a:pPr>
            <a:endParaRPr lang="es-CO" altLang="es-ES_tradnl" sz="1800" dirty="0" smtClean="0">
              <a:latin typeface="Century Gothic" pitchFamily="34" charset="0"/>
            </a:endParaRPr>
          </a:p>
          <a:p>
            <a:pPr algn="just">
              <a:lnSpc>
                <a:spcPct val="150000"/>
              </a:lnSpc>
            </a:pPr>
            <a:r>
              <a:rPr lang="es-ES" sz="1800" dirty="0">
                <a:latin typeface="Century Gothic" pitchFamily="34" charset="0"/>
              </a:rPr>
              <a:t>Conjunto de comportamientos y actitudes que desarrollan las </a:t>
            </a:r>
            <a:r>
              <a:rPr lang="es-ES" sz="1800" dirty="0" smtClean="0">
                <a:latin typeface="Century Gothic" pitchFamily="34" charset="0"/>
              </a:rPr>
              <a:t>personas durante su ciclo vital y que favorecen su estado de salud.</a:t>
            </a:r>
          </a:p>
          <a:p>
            <a:pPr algn="just">
              <a:lnSpc>
                <a:spcPct val="150000"/>
              </a:lnSpc>
            </a:pPr>
            <a:r>
              <a:rPr lang="es-ES" sz="1800" b="1" dirty="0" smtClean="0">
                <a:latin typeface="Century Gothic" pitchFamily="34" charset="0"/>
              </a:rPr>
              <a:t>Promoción </a:t>
            </a:r>
            <a:r>
              <a:rPr lang="es-ES" sz="1800" b="1" dirty="0">
                <a:latin typeface="Century Gothic" pitchFamily="34" charset="0"/>
              </a:rPr>
              <a:t>de estilos de vida </a:t>
            </a:r>
            <a:r>
              <a:rPr lang="es-ES" sz="1800" b="1" dirty="0" smtClean="0">
                <a:latin typeface="Century Gothic" pitchFamily="34" charset="0"/>
              </a:rPr>
              <a:t>saludables </a:t>
            </a:r>
            <a:r>
              <a:rPr lang="es-ES" sz="1800" dirty="0" smtClean="0">
                <a:latin typeface="Century Gothic" pitchFamily="34" charset="0"/>
              </a:rPr>
              <a:t>:Desarrollo </a:t>
            </a:r>
            <a:r>
              <a:rPr lang="es-ES" sz="1800" dirty="0">
                <a:latin typeface="Century Gothic" pitchFamily="34" charset="0"/>
              </a:rPr>
              <a:t>de habilidades y actitudes de </a:t>
            </a:r>
            <a:r>
              <a:rPr lang="es-ES" sz="1800" dirty="0" smtClean="0">
                <a:latin typeface="Century Gothic" pitchFamily="34" charset="0"/>
              </a:rPr>
              <a:t>las personas para </a:t>
            </a:r>
            <a:r>
              <a:rPr lang="es-ES" sz="1800" dirty="0">
                <a:latin typeface="Century Gothic" pitchFamily="34" charset="0"/>
              </a:rPr>
              <a:t>que </a:t>
            </a:r>
            <a:r>
              <a:rPr lang="es-ES" sz="1800" dirty="0" smtClean="0">
                <a:latin typeface="Century Gothic" pitchFamily="34" charset="0"/>
              </a:rPr>
              <a:t>tomen </a:t>
            </a:r>
            <a:r>
              <a:rPr lang="es-ES" sz="1800" dirty="0">
                <a:latin typeface="Century Gothic" pitchFamily="34" charset="0"/>
              </a:rPr>
              <a:t>decisiones pertinentes frente a su salud, su crecimiento y su proyecto de vida, </a:t>
            </a:r>
            <a:r>
              <a:rPr lang="es-ES" sz="1800" dirty="0" smtClean="0">
                <a:latin typeface="Century Gothic" pitchFamily="34" charset="0"/>
              </a:rPr>
              <a:t> aportando de ésta manera a </a:t>
            </a:r>
            <a:r>
              <a:rPr lang="es-ES" sz="1800" dirty="0">
                <a:latin typeface="Century Gothic" pitchFamily="34" charset="0"/>
              </a:rPr>
              <a:t>su bienestar individual </a:t>
            </a:r>
            <a:r>
              <a:rPr lang="es-ES" sz="1800" dirty="0" smtClean="0">
                <a:latin typeface="Century Gothic" pitchFamily="34" charset="0"/>
              </a:rPr>
              <a:t> y al </a:t>
            </a:r>
            <a:r>
              <a:rPr lang="es-ES" sz="1800" dirty="0">
                <a:latin typeface="Century Gothic" pitchFamily="34" charset="0"/>
              </a:rPr>
              <a:t>colectivo</a:t>
            </a:r>
            <a:r>
              <a:rPr lang="es-ES" sz="1800" dirty="0" smtClean="0">
                <a:latin typeface="Century Gothic" pitchFamily="34" charset="0"/>
              </a:rPr>
              <a:t>.</a:t>
            </a:r>
          </a:p>
          <a:p>
            <a:pPr algn="just">
              <a:lnSpc>
                <a:spcPct val="150000"/>
              </a:lnSpc>
            </a:pPr>
            <a:r>
              <a:rPr lang="es-ES" sz="1800" b="1" dirty="0" smtClean="0">
                <a:latin typeface="Century Gothic" pitchFamily="34" charset="0"/>
              </a:rPr>
              <a:t>Dentro de los estilos de vida saludables se consideran tres aspectos fundamentales:</a:t>
            </a:r>
          </a:p>
          <a:p>
            <a:pPr algn="just">
              <a:lnSpc>
                <a:spcPct val="150000"/>
              </a:lnSpc>
            </a:pPr>
            <a:r>
              <a:rPr lang="es-ES" sz="1800" dirty="0" smtClean="0">
                <a:latin typeface="Century Gothic" pitchFamily="34" charset="0"/>
              </a:rPr>
              <a:t>Realización de actividad física , alimentación saludable y prevención de  consumo de cigarrillo y alcohol </a:t>
            </a:r>
            <a:r>
              <a:rPr lang="es-ES" sz="1800" dirty="0">
                <a:latin typeface="Century Gothic" pitchFamily="34" charset="0"/>
              </a:rPr>
              <a:t>.</a:t>
            </a:r>
            <a:endParaRPr lang="es-CO" altLang="es-ES_tradnl" sz="1800" dirty="0" smtClean="0">
              <a:latin typeface="Century Gothic" pitchFamily="34" charset="0"/>
            </a:endParaRPr>
          </a:p>
        </p:txBody>
      </p:sp>
    </p:spTree>
    <p:extLst>
      <p:ext uri="{BB962C8B-B14F-4D97-AF65-F5344CB8AC3E}">
        <p14:creationId xmlns:p14="http://schemas.microsoft.com/office/powerpoint/2010/main" val="651224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ACTIVIDAD  FISICA</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011843"/>
            <a:ext cx="8275898" cy="5237130"/>
          </a:xfrm>
        </p:spPr>
        <p:txBody>
          <a:bodyPr>
            <a:noAutofit/>
          </a:bodyPr>
          <a:lstStyle/>
          <a:p>
            <a:pPr marL="285750" indent="-285750" algn="just">
              <a:lnSpc>
                <a:spcPct val="150000"/>
              </a:lnSpc>
              <a:buFont typeface="Wingdings" pitchFamily="2" charset="2"/>
              <a:buChar char="ü"/>
            </a:pPr>
            <a:r>
              <a:rPr lang="es-CO" altLang="es-ES_tradnl" sz="1800" dirty="0" smtClean="0">
                <a:latin typeface="Century Gothic" pitchFamily="34" charset="0"/>
              </a:rPr>
              <a:t>Reduce el riesgo de desarrollar patologías de origen cardio vascular</a:t>
            </a:r>
          </a:p>
          <a:p>
            <a:pPr marL="285750" indent="-285750" algn="just">
              <a:lnSpc>
                <a:spcPct val="150000"/>
              </a:lnSpc>
              <a:buFont typeface="Wingdings" pitchFamily="2" charset="2"/>
              <a:buChar char="ü"/>
            </a:pPr>
            <a:r>
              <a:rPr lang="es-CO" altLang="es-ES_tradnl" sz="1800" dirty="0" smtClean="0">
                <a:latin typeface="Century Gothic" pitchFamily="34" charset="0"/>
              </a:rPr>
              <a:t>Ayuda a controlar el sobrepeso y la obesidad</a:t>
            </a:r>
          </a:p>
          <a:p>
            <a:pPr marL="285750" indent="-285750" algn="just">
              <a:lnSpc>
                <a:spcPct val="150000"/>
              </a:lnSpc>
              <a:buFont typeface="Wingdings" pitchFamily="2" charset="2"/>
              <a:buChar char="ü"/>
            </a:pPr>
            <a:r>
              <a:rPr lang="es-CO" altLang="es-ES_tradnl" sz="1800" dirty="0" smtClean="0">
                <a:latin typeface="Century Gothic" pitchFamily="34" charset="0"/>
              </a:rPr>
              <a:t>Mejora la fuerza y resistencia muscular</a:t>
            </a:r>
          </a:p>
          <a:p>
            <a:pPr marL="285750" indent="-285750" algn="just">
              <a:lnSpc>
                <a:spcPct val="150000"/>
              </a:lnSpc>
              <a:buFont typeface="Wingdings" pitchFamily="2" charset="2"/>
              <a:buChar char="ü"/>
            </a:pPr>
            <a:r>
              <a:rPr lang="es-CO" altLang="es-ES_tradnl" sz="1800" dirty="0" smtClean="0">
                <a:latin typeface="Century Gothic" pitchFamily="34" charset="0"/>
              </a:rPr>
              <a:t>Ayuda a mantener la capacidad </a:t>
            </a:r>
          </a:p>
          <a:p>
            <a:pPr algn="just">
              <a:lnSpc>
                <a:spcPct val="150000"/>
              </a:lnSpc>
            </a:pPr>
            <a:r>
              <a:rPr lang="es-CO" altLang="es-ES_tradnl" sz="1800" dirty="0">
                <a:latin typeface="Century Gothic" pitchFamily="34" charset="0"/>
              </a:rPr>
              <a:t> </a:t>
            </a:r>
            <a:r>
              <a:rPr lang="es-CO" altLang="es-ES_tradnl" sz="1800" dirty="0" smtClean="0">
                <a:latin typeface="Century Gothic" pitchFamily="34" charset="0"/>
              </a:rPr>
              <a:t>    funcional</a:t>
            </a:r>
          </a:p>
          <a:p>
            <a:pPr marL="285750" indent="-285750" algn="just">
              <a:lnSpc>
                <a:spcPct val="150000"/>
              </a:lnSpc>
              <a:buFont typeface="Wingdings" pitchFamily="2" charset="2"/>
              <a:buChar char="ü"/>
            </a:pPr>
            <a:r>
              <a:rPr lang="es-CO" altLang="es-ES_tradnl" sz="1800" dirty="0" smtClean="0">
                <a:latin typeface="Century Gothic" pitchFamily="34" charset="0"/>
              </a:rPr>
              <a:t>Reduce </a:t>
            </a:r>
            <a:r>
              <a:rPr lang="es-CO" altLang="es-ES_tradnl" sz="1800" dirty="0">
                <a:latin typeface="Century Gothic" pitchFamily="34" charset="0"/>
              </a:rPr>
              <a:t>el estrés , </a:t>
            </a:r>
            <a:endParaRPr lang="es-CO" altLang="es-ES_tradnl" sz="1800" dirty="0" smtClean="0">
              <a:latin typeface="Century Gothic" pitchFamily="34" charset="0"/>
            </a:endParaRPr>
          </a:p>
          <a:p>
            <a:pPr algn="just">
              <a:lnSpc>
                <a:spcPct val="150000"/>
              </a:lnSpc>
            </a:pPr>
            <a:r>
              <a:rPr lang="es-CO" altLang="es-ES_tradnl" sz="1800" dirty="0">
                <a:latin typeface="Century Gothic" pitchFamily="34" charset="0"/>
              </a:rPr>
              <a:t> </a:t>
            </a:r>
            <a:r>
              <a:rPr lang="es-CO" altLang="es-ES_tradnl" sz="1800" dirty="0" smtClean="0">
                <a:latin typeface="Century Gothic" pitchFamily="34" charset="0"/>
              </a:rPr>
              <a:t>    la </a:t>
            </a:r>
            <a:r>
              <a:rPr lang="es-CO" altLang="es-ES_tradnl" sz="1800" dirty="0">
                <a:latin typeface="Century Gothic" pitchFamily="34" charset="0"/>
              </a:rPr>
              <a:t>ansiedad y mejora la autoestima</a:t>
            </a:r>
          </a:p>
          <a:p>
            <a:pPr marL="285750" indent="-285750" algn="just">
              <a:lnSpc>
                <a:spcPct val="150000"/>
              </a:lnSpc>
              <a:buFont typeface="Wingdings" pitchFamily="2" charset="2"/>
              <a:buChar char="ü"/>
            </a:pPr>
            <a:r>
              <a:rPr lang="es-CO" altLang="es-ES_tradnl" sz="1800" dirty="0" smtClean="0">
                <a:latin typeface="Century Gothic" pitchFamily="34" charset="0"/>
              </a:rPr>
              <a:t>Promueve la integración social</a:t>
            </a:r>
          </a:p>
          <a:p>
            <a:pPr marL="285750" indent="-285750" algn="just">
              <a:buFont typeface="Wingdings" pitchFamily="2" charset="2"/>
              <a:buChar char="ü"/>
            </a:pPr>
            <a:endParaRPr lang="es-CO" altLang="es-ES_tradnl" sz="1800" dirty="0" smtClean="0">
              <a:latin typeface="Century Gothic"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516" y="2657652"/>
            <a:ext cx="3819645" cy="271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32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ACTIVIDAD  FISICA</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011843"/>
            <a:ext cx="8275898" cy="5237130"/>
          </a:xfrm>
        </p:spPr>
        <p:txBody>
          <a:bodyPr>
            <a:noAutofit/>
          </a:bodyPr>
          <a:lstStyle/>
          <a:p>
            <a:pPr marL="285750" indent="-285750" algn="just">
              <a:lnSpc>
                <a:spcPct val="150000"/>
              </a:lnSpc>
              <a:buFont typeface="Wingdings" pitchFamily="2" charset="2"/>
              <a:buChar char="ü"/>
            </a:pPr>
            <a:r>
              <a:rPr lang="es-CO" altLang="es-ES_tradnl" sz="1800" dirty="0" smtClean="0">
                <a:latin typeface="Century Gothic" pitchFamily="34" charset="0"/>
              </a:rPr>
              <a:t>Realizar actividad física 300 minutos semanales si es menor de 18 años </a:t>
            </a:r>
          </a:p>
          <a:p>
            <a:pPr marL="285750" indent="-285750" algn="just">
              <a:lnSpc>
                <a:spcPct val="150000"/>
              </a:lnSpc>
              <a:buFont typeface="Wingdings" pitchFamily="2" charset="2"/>
              <a:buChar char="ü"/>
            </a:pPr>
            <a:r>
              <a:rPr lang="es-CO" altLang="es-ES_tradnl" sz="1800" dirty="0" smtClean="0">
                <a:latin typeface="Century Gothic" pitchFamily="34" charset="0"/>
              </a:rPr>
              <a:t>Realizar actividad física 150 minutos semanales si es mayor de 18 años</a:t>
            </a:r>
          </a:p>
          <a:p>
            <a:pPr marL="285750" indent="-285750" algn="just">
              <a:lnSpc>
                <a:spcPct val="150000"/>
              </a:lnSpc>
              <a:buFont typeface="Wingdings" pitchFamily="2" charset="2"/>
              <a:buChar char="ü"/>
            </a:pPr>
            <a:r>
              <a:rPr lang="es-ES" sz="1800" dirty="0">
                <a:latin typeface="Century Gothic" pitchFamily="34" charset="0"/>
              </a:rPr>
              <a:t>Limite el tiempo dedicado a ver televisión, internet o video juegos a menos de 2 horas al </a:t>
            </a:r>
            <a:r>
              <a:rPr lang="es-ES" sz="1800" dirty="0" smtClean="0">
                <a:latin typeface="Century Gothic" pitchFamily="34" charset="0"/>
              </a:rPr>
              <a:t>día.</a:t>
            </a:r>
            <a:endParaRPr lang="es-ES" sz="1800" dirty="0">
              <a:latin typeface="Century Gothic" pitchFamily="34" charset="0"/>
            </a:endParaRPr>
          </a:p>
          <a:p>
            <a:pPr marL="285750" indent="-285750" algn="just">
              <a:lnSpc>
                <a:spcPct val="150000"/>
              </a:lnSpc>
              <a:buFont typeface="Wingdings" pitchFamily="2" charset="2"/>
              <a:buChar char="ü"/>
            </a:pPr>
            <a:r>
              <a:rPr lang="es-ES" sz="1800" dirty="0">
                <a:latin typeface="Century Gothic" pitchFamily="34" charset="0"/>
              </a:rPr>
              <a:t>Evite el uso del transporte motorizado, busque la forma de transportarse por sus propios </a:t>
            </a:r>
            <a:r>
              <a:rPr lang="es-ES" sz="1800" dirty="0" smtClean="0">
                <a:latin typeface="Century Gothic" pitchFamily="34" charset="0"/>
              </a:rPr>
              <a:t>medios</a:t>
            </a:r>
          </a:p>
          <a:p>
            <a:pPr algn="just">
              <a:lnSpc>
                <a:spcPct val="150000"/>
              </a:lnSpc>
            </a:pPr>
            <a:r>
              <a:rPr lang="es-ES" sz="1800" dirty="0" smtClean="0">
                <a:latin typeface="Century Gothic" pitchFamily="34" charset="0"/>
              </a:rPr>
              <a:t>     ( Bicicleta , caminar)</a:t>
            </a:r>
            <a:endParaRPr lang="es-ES" sz="1800" dirty="0">
              <a:latin typeface="Century Gothic" pitchFamily="34" charset="0"/>
            </a:endParaRPr>
          </a:p>
          <a:p>
            <a:pPr marL="285750" indent="-285750" algn="just">
              <a:lnSpc>
                <a:spcPct val="150000"/>
              </a:lnSpc>
              <a:buFont typeface="Wingdings" pitchFamily="2" charset="2"/>
              <a:buChar char="ü"/>
            </a:pPr>
            <a:r>
              <a:rPr lang="es-ES" sz="1800" dirty="0">
                <a:latin typeface="Century Gothic" pitchFamily="34" charset="0"/>
              </a:rPr>
              <a:t>Prevenga los riesgos potenciales de </a:t>
            </a:r>
            <a:endParaRPr lang="es-ES" sz="1800" dirty="0" smtClean="0">
              <a:latin typeface="Century Gothic" pitchFamily="34" charset="0"/>
            </a:endParaRPr>
          </a:p>
          <a:p>
            <a:pPr algn="just">
              <a:lnSpc>
                <a:spcPct val="150000"/>
              </a:lnSpc>
            </a:pPr>
            <a:r>
              <a:rPr lang="es-ES" sz="1800" dirty="0" smtClean="0">
                <a:latin typeface="Century Gothic" pitchFamily="34" charset="0"/>
              </a:rPr>
              <a:t>     la </a:t>
            </a:r>
            <a:r>
              <a:rPr lang="es-ES" sz="1800" dirty="0">
                <a:latin typeface="Century Gothic" pitchFamily="34" charset="0"/>
              </a:rPr>
              <a:t>actividad </a:t>
            </a:r>
            <a:r>
              <a:rPr lang="es-ES" sz="1800" dirty="0" smtClean="0">
                <a:latin typeface="Century Gothic" pitchFamily="34" charset="0"/>
              </a:rPr>
              <a:t>física.</a:t>
            </a:r>
            <a:endParaRPr lang="es-ES" sz="1800" dirty="0">
              <a:latin typeface="Century Gothic" pitchFamily="34" charset="0"/>
            </a:endParaRPr>
          </a:p>
          <a:p>
            <a:pPr algn="just">
              <a:lnSpc>
                <a:spcPct val="150000"/>
              </a:lnSpc>
            </a:pPr>
            <a:endParaRPr lang="es-CO" altLang="es-ES_tradnl" sz="1800" dirty="0" smtClean="0">
              <a:latin typeface="Century Gothic"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815" y="3524491"/>
            <a:ext cx="3541853" cy="272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3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ALIMENTACION SALUDABLE</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491251"/>
            <a:ext cx="8275898" cy="3867828"/>
          </a:xfrm>
        </p:spPr>
        <p:txBody>
          <a:bodyPr>
            <a:noAutofit/>
          </a:bodyPr>
          <a:lstStyle/>
          <a:p>
            <a:pPr algn="just"/>
            <a:r>
              <a:rPr lang="es-CO" altLang="es-ES_tradnl" sz="1800" b="1" dirty="0" smtClean="0">
                <a:latin typeface="Century Gothic" pitchFamily="34" charset="0"/>
              </a:rPr>
              <a:t>Porque es importante la alimentación saludable?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76" y="2052836"/>
            <a:ext cx="5433056" cy="403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5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ALIMENTACION SALUDABLE</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236607"/>
            <a:ext cx="8275898" cy="4585459"/>
          </a:xfrm>
        </p:spPr>
        <p:txBody>
          <a:bodyPr>
            <a:noAutofit/>
          </a:bodyPr>
          <a:lstStyle/>
          <a:p>
            <a:pPr marL="342900" indent="-342900" algn="l">
              <a:lnSpc>
                <a:spcPct val="150000"/>
              </a:lnSpc>
              <a:buFont typeface="Wingdings" pitchFamily="2" charset="2"/>
              <a:buChar char="ü"/>
            </a:pPr>
            <a:r>
              <a:rPr lang="es-ES" sz="1800" dirty="0" smtClean="0">
                <a:latin typeface="Century Gothic" pitchFamily="34" charset="0"/>
              </a:rPr>
              <a:t>Lactancia materna</a:t>
            </a:r>
          </a:p>
          <a:p>
            <a:pPr marL="342900" indent="-342900" algn="l">
              <a:lnSpc>
                <a:spcPct val="150000"/>
              </a:lnSpc>
              <a:buFont typeface="Wingdings" pitchFamily="2" charset="2"/>
              <a:buChar char="ü"/>
            </a:pPr>
            <a:r>
              <a:rPr lang="es-ES" sz="1800" dirty="0" smtClean="0">
                <a:latin typeface="Century Gothic" pitchFamily="34" charset="0"/>
              </a:rPr>
              <a:t>Consumir </a:t>
            </a:r>
            <a:r>
              <a:rPr lang="es-ES" sz="1800" dirty="0">
                <a:latin typeface="Century Gothic" pitchFamily="34" charset="0"/>
              </a:rPr>
              <a:t>alimentos variados y nutritivos diariamente</a:t>
            </a:r>
            <a:r>
              <a:rPr lang="es-ES" sz="1800" dirty="0">
                <a:solidFill>
                  <a:srgbClr val="005594"/>
                </a:solidFill>
                <a:latin typeface="Century Gothic" pitchFamily="34" charset="0"/>
              </a:rPr>
              <a:t>​​​</a:t>
            </a:r>
            <a:endParaRPr lang="es-ES" sz="1800" dirty="0">
              <a:solidFill>
                <a:srgbClr val="0072C6"/>
              </a:solidFill>
              <a:latin typeface="Century Gothic" pitchFamily="34" charset="0"/>
            </a:endParaRPr>
          </a:p>
          <a:p>
            <a:pPr marL="342900" indent="-342900" algn="just">
              <a:lnSpc>
                <a:spcPct val="150000"/>
              </a:lnSpc>
              <a:buFont typeface="Wingdings" pitchFamily="2" charset="2"/>
              <a:buChar char="ü"/>
            </a:pPr>
            <a:r>
              <a:rPr lang="es-ES" sz="1800" dirty="0" err="1" smtClean="0">
                <a:latin typeface="Century Gothic" pitchFamily="34" charset="0"/>
              </a:rPr>
              <a:t>Disminuír</a:t>
            </a:r>
            <a:r>
              <a:rPr lang="es-ES" sz="1800" dirty="0" smtClean="0">
                <a:latin typeface="Century Gothic" pitchFamily="34" charset="0"/>
              </a:rPr>
              <a:t> </a:t>
            </a:r>
            <a:r>
              <a:rPr lang="es-ES" sz="1800" dirty="0">
                <a:latin typeface="Century Gothic" pitchFamily="34" charset="0"/>
              </a:rPr>
              <a:t>el consumo de grasas saturadas y evite las comidas rápidas</a:t>
            </a:r>
          </a:p>
          <a:p>
            <a:pPr marL="342900" indent="-342900" algn="just">
              <a:lnSpc>
                <a:spcPct val="150000"/>
              </a:lnSpc>
              <a:buFont typeface="Wingdings" pitchFamily="2" charset="2"/>
              <a:buChar char="ü"/>
            </a:pPr>
            <a:r>
              <a:rPr lang="es-ES" sz="1800" dirty="0" smtClean="0">
                <a:latin typeface="Century Gothic" pitchFamily="34" charset="0"/>
              </a:rPr>
              <a:t>Aumentar </a:t>
            </a:r>
            <a:r>
              <a:rPr lang="es-ES" sz="1800" dirty="0">
                <a:latin typeface="Century Gothic" pitchFamily="34" charset="0"/>
              </a:rPr>
              <a:t>el consumo de frutas y de verduras. </a:t>
            </a:r>
          </a:p>
          <a:p>
            <a:pPr marL="342900" indent="-342900" algn="just">
              <a:lnSpc>
                <a:spcPct val="150000"/>
              </a:lnSpc>
              <a:buFont typeface="Wingdings" pitchFamily="2" charset="2"/>
              <a:buChar char="ü"/>
            </a:pPr>
            <a:r>
              <a:rPr lang="es-CO" altLang="es-ES_tradnl" sz="1800" dirty="0" smtClean="0">
                <a:latin typeface="Century Gothic" pitchFamily="34" charset="0"/>
              </a:rPr>
              <a:t>Controlar el peso corporal</a:t>
            </a:r>
          </a:p>
          <a:p>
            <a:pPr marL="342900" indent="-342900" algn="just">
              <a:lnSpc>
                <a:spcPct val="150000"/>
              </a:lnSpc>
              <a:buFont typeface="Wingdings" pitchFamily="2" charset="2"/>
              <a:buChar char="ü"/>
            </a:pPr>
            <a:r>
              <a:rPr lang="es-ES" sz="1800" dirty="0" smtClean="0">
                <a:latin typeface="Century Gothic" pitchFamily="34" charset="0"/>
              </a:rPr>
              <a:t>Evitar </a:t>
            </a:r>
            <a:r>
              <a:rPr lang="es-ES" sz="1800" dirty="0">
                <a:latin typeface="Century Gothic" pitchFamily="34" charset="0"/>
              </a:rPr>
              <a:t>el consumo de bebidas azucaradas</a:t>
            </a:r>
          </a:p>
          <a:p>
            <a:pPr marL="342900" indent="-342900" algn="just">
              <a:lnSpc>
                <a:spcPct val="150000"/>
              </a:lnSpc>
              <a:buFont typeface="Wingdings" pitchFamily="2" charset="2"/>
              <a:buChar char="ü"/>
            </a:pPr>
            <a:r>
              <a:rPr lang="es-ES" sz="1800" dirty="0">
                <a:latin typeface="Century Gothic" pitchFamily="34" charset="0"/>
              </a:rPr>
              <a:t> </a:t>
            </a:r>
            <a:r>
              <a:rPr lang="es-ES" sz="1800" dirty="0" smtClean="0">
                <a:latin typeface="Century Gothic" pitchFamily="34" charset="0"/>
              </a:rPr>
              <a:t>Limitar </a:t>
            </a:r>
            <a:r>
              <a:rPr lang="es-ES" sz="1800" dirty="0">
                <a:latin typeface="Century Gothic" pitchFamily="34" charset="0"/>
              </a:rPr>
              <a:t>el consumo de sal en </a:t>
            </a:r>
            <a:r>
              <a:rPr lang="es-ES" sz="1800" dirty="0" smtClean="0">
                <a:latin typeface="Century Gothic" pitchFamily="34" charset="0"/>
              </a:rPr>
              <a:t>la </a:t>
            </a:r>
            <a:r>
              <a:rPr lang="es-ES" sz="1800" dirty="0">
                <a:latin typeface="Century Gothic" pitchFamily="34" charset="0"/>
              </a:rPr>
              <a:t>alimentación</a:t>
            </a:r>
          </a:p>
          <a:p>
            <a:pPr marL="342900" indent="-342900" algn="just">
              <a:lnSpc>
                <a:spcPct val="150000"/>
              </a:lnSpc>
              <a:buFont typeface="Wingdings" pitchFamily="2" charset="2"/>
              <a:buChar char="ü"/>
            </a:pPr>
            <a:r>
              <a:rPr lang="es-ES" sz="1800" dirty="0" smtClean="0">
                <a:latin typeface="Century Gothic" pitchFamily="34" charset="0"/>
              </a:rPr>
              <a:t>Seleccionar </a:t>
            </a:r>
            <a:r>
              <a:rPr lang="es-ES" sz="1800" dirty="0">
                <a:latin typeface="Century Gothic" pitchFamily="34" charset="0"/>
              </a:rPr>
              <a:t>y </a:t>
            </a:r>
            <a:r>
              <a:rPr lang="es-ES" sz="1800" dirty="0" smtClean="0">
                <a:latin typeface="Century Gothic" pitchFamily="34" charset="0"/>
              </a:rPr>
              <a:t>preferir </a:t>
            </a:r>
            <a:r>
              <a:rPr lang="es-ES" sz="1800" dirty="0">
                <a:latin typeface="Century Gothic" pitchFamily="34" charset="0"/>
              </a:rPr>
              <a:t>alimentos integrales</a:t>
            </a:r>
          </a:p>
          <a:p>
            <a:pPr marL="342900" indent="-342900" algn="just">
              <a:lnSpc>
                <a:spcPct val="150000"/>
              </a:lnSpc>
              <a:buFont typeface="Wingdings" pitchFamily="2" charset="2"/>
              <a:buChar char="ü"/>
            </a:pPr>
            <a:r>
              <a:rPr lang="es-ES" sz="1800" dirty="0" smtClean="0">
                <a:latin typeface="Century Gothic" pitchFamily="34" charset="0"/>
              </a:rPr>
              <a:t>Tomar </a:t>
            </a:r>
            <a:r>
              <a:rPr lang="es-ES" sz="1800" dirty="0">
                <a:latin typeface="Century Gothic" pitchFamily="34" charset="0"/>
              </a:rPr>
              <a:t>medidas para el manejo y conservación de los alimentos</a:t>
            </a:r>
          </a:p>
          <a:p>
            <a:pPr algn="just"/>
            <a:endParaRPr lang="es-CO" altLang="es-ES_tradnl" sz="1800" dirty="0" smtClean="0">
              <a:latin typeface="Century Gothic" pitchFamily="34" charset="0"/>
            </a:endParaRPr>
          </a:p>
        </p:txBody>
      </p:sp>
    </p:spTree>
    <p:extLst>
      <p:ext uri="{BB962C8B-B14F-4D97-AF65-F5344CB8AC3E}">
        <p14:creationId xmlns:p14="http://schemas.microsoft.com/office/powerpoint/2010/main" val="50241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7"/>
            <a:ext cx="5948600" cy="99232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PREVENCION DE CONSUMO DE CIGARRILLO</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711169"/>
            <a:ext cx="8275898" cy="4585459"/>
          </a:xfrm>
        </p:spPr>
        <p:txBody>
          <a:bodyPr>
            <a:noAutofit/>
          </a:bodyPr>
          <a:lstStyle/>
          <a:p>
            <a:pPr algn="just">
              <a:lnSpc>
                <a:spcPct val="150000"/>
              </a:lnSpc>
            </a:pPr>
            <a:r>
              <a:rPr lang="es-ES" sz="1800" dirty="0">
                <a:latin typeface="Century Gothic" pitchFamily="34" charset="0"/>
              </a:rPr>
              <a:t>El tabaco, es el principal factor de riesgo de muerte prevenible en el mundo. La evidencia científica confirma que las personas que consumen tabaco, tienen mayor riesgo de muerte por enfermedades no transmisibles como cáncer, enfermedades cardiovasculares y enfermedades respiratorias. </a:t>
            </a:r>
            <a:endParaRPr lang="es-ES" sz="1800" dirty="0" smtClean="0">
              <a:latin typeface="Century Gothic" pitchFamily="34" charset="0"/>
            </a:endParaRPr>
          </a:p>
          <a:p>
            <a:pPr algn="just">
              <a:lnSpc>
                <a:spcPct val="150000"/>
              </a:lnSpc>
            </a:pPr>
            <a:r>
              <a:rPr lang="es-ES" sz="1800" dirty="0">
                <a:latin typeface="Century Gothic" pitchFamily="34" charset="0"/>
              </a:rPr>
              <a:t>Adicionalmente, la nicotina contenida en los productos de tabaco y sus derivados, afecta el sistema nervioso, el corazón, disminuye el apetito, incrementa el estado de ánimo, aumenta la frecuencia </a:t>
            </a:r>
            <a:r>
              <a:rPr lang="es-ES" sz="1800" dirty="0" smtClean="0">
                <a:latin typeface="Century Gothic" pitchFamily="34" charset="0"/>
              </a:rPr>
              <a:t>cardíaca y aumenta </a:t>
            </a:r>
            <a:r>
              <a:rPr lang="es-ES" sz="1800" dirty="0">
                <a:latin typeface="Century Gothic" pitchFamily="34" charset="0"/>
              </a:rPr>
              <a:t>la presión </a:t>
            </a:r>
            <a:r>
              <a:rPr lang="es-ES" sz="1800" dirty="0" smtClean="0">
                <a:latin typeface="Century Gothic" pitchFamily="34" charset="0"/>
              </a:rPr>
              <a:t>arterial.</a:t>
            </a:r>
            <a:endParaRPr lang="es-CO" altLang="es-ES_tradnl" sz="1800" dirty="0" smtClean="0">
              <a:latin typeface="Century Gothic" pitchFamily="34" charset="0"/>
            </a:endParaRPr>
          </a:p>
        </p:txBody>
      </p:sp>
    </p:spTree>
    <p:extLst>
      <p:ext uri="{BB962C8B-B14F-4D97-AF65-F5344CB8AC3E}">
        <p14:creationId xmlns:p14="http://schemas.microsoft.com/office/powerpoint/2010/main" val="390708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10270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MANEJO ADECUADO DE MEDICAMENTOS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757468"/>
            <a:ext cx="8275898" cy="4585459"/>
          </a:xfrm>
        </p:spPr>
        <p:txBody>
          <a:bodyPr>
            <a:noAutofit/>
          </a:bodyPr>
          <a:lstStyle/>
          <a:p>
            <a:pPr algn="just">
              <a:lnSpc>
                <a:spcPct val="150000"/>
              </a:lnSpc>
            </a:pPr>
            <a:endParaRPr lang="es-ES" sz="2000" dirty="0" smtClean="0">
              <a:latin typeface="Century Gothic" pitchFamily="34" charset="0"/>
            </a:endParaRPr>
          </a:p>
          <a:p>
            <a:pPr algn="just">
              <a:lnSpc>
                <a:spcPct val="150000"/>
              </a:lnSpc>
            </a:pPr>
            <a:endParaRPr lang="es-ES" sz="2000" dirty="0">
              <a:latin typeface="Century Gothic" pitchFamily="34" charset="0"/>
            </a:endParaRPr>
          </a:p>
          <a:p>
            <a:pPr algn="just">
              <a:lnSpc>
                <a:spcPct val="150000"/>
              </a:lnSpc>
            </a:pPr>
            <a:endParaRPr lang="es-ES" sz="2000" dirty="0" smtClean="0">
              <a:latin typeface="Century Gothic" pitchFamily="34" charset="0"/>
            </a:endParaRPr>
          </a:p>
          <a:p>
            <a:pPr algn="just">
              <a:lnSpc>
                <a:spcPct val="150000"/>
              </a:lnSpc>
            </a:pPr>
            <a:endParaRPr lang="es-ES" sz="1800" dirty="0" smtClean="0">
              <a:latin typeface="Century Gothic" pitchFamily="34" charset="0"/>
            </a:endParaRPr>
          </a:p>
          <a:p>
            <a:pPr algn="just">
              <a:lnSpc>
                <a:spcPct val="150000"/>
              </a:lnSpc>
            </a:pPr>
            <a:r>
              <a:rPr lang="es-ES" sz="1800" dirty="0" smtClean="0">
                <a:latin typeface="Century Gothic" pitchFamily="34" charset="0"/>
              </a:rPr>
              <a:t>En </a:t>
            </a:r>
            <a:r>
              <a:rPr lang="es-ES" sz="1800" dirty="0">
                <a:latin typeface="Century Gothic" pitchFamily="34" charset="0"/>
              </a:rPr>
              <a:t>algún momento de nuestra vida todos tomamos algún medicamento para evitar o </a:t>
            </a:r>
            <a:r>
              <a:rPr lang="es-ES" sz="1800" dirty="0" smtClean="0">
                <a:latin typeface="Century Gothic" pitchFamily="34" charset="0"/>
              </a:rPr>
              <a:t>mejorar </a:t>
            </a:r>
            <a:r>
              <a:rPr lang="es-ES" sz="1800" dirty="0">
                <a:latin typeface="Century Gothic" pitchFamily="34" charset="0"/>
              </a:rPr>
              <a:t>una enfermedad, pero a veces, si lo hacemos de forma incorrecta, sin </a:t>
            </a:r>
            <a:r>
              <a:rPr lang="es-ES" sz="1800" dirty="0" smtClean="0">
                <a:latin typeface="Century Gothic" pitchFamily="34" charset="0"/>
              </a:rPr>
              <a:t>la prescripción o el </a:t>
            </a:r>
            <a:r>
              <a:rPr lang="es-ES" sz="1800" dirty="0">
                <a:latin typeface="Century Gothic" pitchFamily="34" charset="0"/>
              </a:rPr>
              <a:t>seguimiento adecuado o como resultado de un error, accidente o problema de comunicación, el </a:t>
            </a:r>
            <a:r>
              <a:rPr lang="es-ES" sz="1800" dirty="0" smtClean="0">
                <a:latin typeface="Century Gothic" pitchFamily="34" charset="0"/>
              </a:rPr>
              <a:t>medicamento </a:t>
            </a:r>
            <a:r>
              <a:rPr lang="es-ES" sz="1800" dirty="0">
                <a:latin typeface="Century Gothic" pitchFamily="34" charset="0"/>
              </a:rPr>
              <a:t>puede causar daños </a:t>
            </a:r>
            <a:r>
              <a:rPr lang="es-ES" sz="1800" dirty="0" smtClean="0">
                <a:latin typeface="Century Gothic" pitchFamily="34" charset="0"/>
              </a:rPr>
              <a:t>graves</a:t>
            </a:r>
            <a:r>
              <a:rPr lang="es-ES" sz="2000" dirty="0">
                <a:latin typeface="Century Gothic" pitchFamily="34" charset="0"/>
              </a:rPr>
              <a:t> </a:t>
            </a:r>
            <a:r>
              <a:rPr lang="es-ES" sz="2000" dirty="0" smtClean="0">
                <a:latin typeface="Century Gothic" pitchFamily="34" charset="0"/>
              </a:rPr>
              <a:t>a nuestra salud.</a:t>
            </a:r>
            <a:endParaRPr lang="es-CO" altLang="es-ES_tradnl" sz="20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598" y="1516284"/>
            <a:ext cx="3039536" cy="257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63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06056" y="879677"/>
            <a:ext cx="7847634" cy="1040620"/>
          </a:xfrm>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a:outerShdw blurRad="50800" dist="38100" dir="8100000" algn="tr" rotWithShape="0">
              <a:prstClr val="black">
                <a:alpha val="40000"/>
              </a:prstClr>
            </a:outerShdw>
          </a:effectLst>
        </p:spPr>
        <p:txBody>
          <a:bodyPr>
            <a:noAutofit/>
          </a:bodyPr>
          <a:lstStyle/>
          <a:p>
            <a:r>
              <a:rPr lang="es-CO" altLang="es-ES_tradnl" sz="7200" b="1" dirty="0" smtClean="0">
                <a:solidFill>
                  <a:schemeClr val="accent2">
                    <a:lumMod val="75000"/>
                  </a:schemeClr>
                </a:solidFill>
                <a:latin typeface="Aharoni" pitchFamily="2" charset="-79"/>
                <a:cs typeface="Aharoni" pitchFamily="2" charset="-79"/>
              </a:rPr>
              <a:t>AUTOCUIDADO</a:t>
            </a:r>
            <a:endParaRPr lang="es-CO" altLang="es-ES_tradnl" sz="7200" b="1" dirty="0">
              <a:solidFill>
                <a:schemeClr val="accent2">
                  <a:lumMod val="75000"/>
                </a:schemeClr>
              </a:solidFill>
              <a:latin typeface="Aharoni" pitchFamily="2" charset="-79"/>
              <a:cs typeface="Aharoni" pitchFamily="2" charset="-79"/>
            </a:endParaRPr>
          </a:p>
        </p:txBody>
      </p:sp>
      <p:sp>
        <p:nvSpPr>
          <p:cNvPr id="3" name="Subtítulo 2"/>
          <p:cNvSpPr>
            <a:spLocks noGrp="1"/>
          </p:cNvSpPr>
          <p:nvPr>
            <p:ph type="subTitle" idx="1"/>
          </p:nvPr>
        </p:nvSpPr>
        <p:spPr>
          <a:xfrm>
            <a:off x="219919" y="2222338"/>
            <a:ext cx="8565266" cy="1770927"/>
          </a:xfrm>
        </p:spPr>
        <p:txBody>
          <a:bodyPr>
            <a:normAutofit fontScale="95000"/>
          </a:bodyPr>
          <a:lstStyle/>
          <a:p>
            <a:pPr algn="just"/>
            <a:endParaRPr lang="es-CO" altLang="es-ES_tradnl" sz="1600" dirty="0" smtClean="0">
              <a:solidFill>
                <a:schemeClr val="tx1"/>
              </a:solidFill>
              <a:latin typeface="Century Gothic" pitchFamily="34" charset="0"/>
            </a:endParaRPr>
          </a:p>
          <a:p>
            <a:pPr algn="just"/>
            <a:endParaRPr lang="es-CO" altLang="es-ES_tradnl" sz="3200" dirty="0">
              <a:solidFill>
                <a:schemeClr val="tx1"/>
              </a:solidFill>
            </a:endParaRPr>
          </a:p>
        </p:txBody>
      </p:sp>
      <p:sp>
        <p:nvSpPr>
          <p:cNvPr id="5" name="AutoShape 5" descr="Resultado de imagen para PERSONAS UNIDA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2" name="Picture 8" descr="Resultado de imagen para familias unidas dibu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79" y="2589417"/>
            <a:ext cx="5961792" cy="2807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10270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MANEJO ADECUADO DE MEDICAMENTOS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757468"/>
            <a:ext cx="8275898" cy="4585459"/>
          </a:xfrm>
        </p:spPr>
        <p:txBody>
          <a:bodyPr>
            <a:noAutofit/>
          </a:bodyPr>
          <a:lstStyle/>
          <a:p>
            <a:pPr algn="just">
              <a:lnSpc>
                <a:spcPct val="150000"/>
              </a:lnSpc>
            </a:pPr>
            <a:r>
              <a:rPr lang="es-ES" sz="2000" dirty="0" smtClean="0">
                <a:latin typeface="Century Gothic" pitchFamily="34" charset="0"/>
              </a:rPr>
              <a:t>Razones para no </a:t>
            </a:r>
            <a:r>
              <a:rPr lang="es-ES" sz="2000" dirty="0" err="1" smtClean="0">
                <a:latin typeface="Century Gothic" pitchFamily="34" charset="0"/>
              </a:rPr>
              <a:t>automedicarse</a:t>
            </a:r>
            <a:r>
              <a:rPr lang="es-ES" sz="2000" dirty="0" smtClean="0">
                <a:latin typeface="Century Gothic" pitchFamily="34" charset="0"/>
              </a:rPr>
              <a:t>:</a:t>
            </a:r>
          </a:p>
          <a:p>
            <a:pPr marL="285750" indent="-285750" algn="just">
              <a:lnSpc>
                <a:spcPct val="150000"/>
              </a:lnSpc>
              <a:buFont typeface="Wingdings" pitchFamily="2" charset="2"/>
              <a:buChar char="ü"/>
            </a:pPr>
            <a:r>
              <a:rPr lang="es-ES" sz="1800" dirty="0">
                <a:latin typeface="Century Gothic" pitchFamily="34" charset="0"/>
              </a:rPr>
              <a:t>Los medicamentos no sólo actúan de acuerdo a sus componentes, sino también según las características particulares de la persona </a:t>
            </a:r>
            <a:endParaRPr lang="es-ES" sz="1800" dirty="0" smtClean="0">
              <a:latin typeface="Century Gothic" pitchFamily="34" charset="0"/>
            </a:endParaRPr>
          </a:p>
          <a:p>
            <a:pPr marL="285750" indent="-285750" algn="just">
              <a:lnSpc>
                <a:spcPct val="150000"/>
              </a:lnSpc>
              <a:buFont typeface="Wingdings" pitchFamily="2" charset="2"/>
              <a:buChar char="ü"/>
            </a:pPr>
            <a:r>
              <a:rPr lang="es-ES" sz="1800" dirty="0">
                <a:latin typeface="Century Gothic" pitchFamily="34" charset="0"/>
              </a:rPr>
              <a:t>Los fármacos pueden tener efectos </a:t>
            </a:r>
            <a:r>
              <a:rPr lang="es-ES" sz="1800" dirty="0" smtClean="0">
                <a:latin typeface="Century Gothic" pitchFamily="34" charset="0"/>
              </a:rPr>
              <a:t>colaterales</a:t>
            </a:r>
          </a:p>
          <a:p>
            <a:pPr marL="285750" indent="-285750" algn="just">
              <a:lnSpc>
                <a:spcPct val="150000"/>
              </a:lnSpc>
              <a:buFont typeface="Wingdings" pitchFamily="2" charset="2"/>
              <a:buChar char="ü"/>
            </a:pPr>
            <a:r>
              <a:rPr lang="es-ES" sz="1800" dirty="0">
                <a:latin typeface="Century Gothic" pitchFamily="34" charset="0"/>
              </a:rPr>
              <a:t>Al aliviar los síntomas, algunos medicamentos </a:t>
            </a:r>
            <a:endParaRPr lang="es-ES" sz="1800" dirty="0" smtClean="0">
              <a:latin typeface="Century Gothic" pitchFamily="34" charset="0"/>
            </a:endParaRPr>
          </a:p>
          <a:p>
            <a:pPr algn="just">
              <a:lnSpc>
                <a:spcPct val="150000"/>
              </a:lnSpc>
            </a:pPr>
            <a:r>
              <a:rPr lang="es-ES" sz="1800" dirty="0" smtClean="0">
                <a:latin typeface="Century Gothic" pitchFamily="34" charset="0"/>
              </a:rPr>
              <a:t>dificultan </a:t>
            </a:r>
            <a:r>
              <a:rPr lang="es-ES" sz="1800" dirty="0">
                <a:latin typeface="Century Gothic" pitchFamily="34" charset="0"/>
              </a:rPr>
              <a:t>el </a:t>
            </a:r>
            <a:r>
              <a:rPr lang="es-ES" sz="1800" dirty="0" smtClean="0">
                <a:latin typeface="Century Gothic" pitchFamily="34" charset="0"/>
              </a:rPr>
              <a:t>diagnóstico</a:t>
            </a:r>
          </a:p>
          <a:p>
            <a:pPr marL="342900" indent="-342900" algn="just">
              <a:lnSpc>
                <a:spcPct val="150000"/>
              </a:lnSpc>
              <a:buFont typeface="Wingdings" pitchFamily="2" charset="2"/>
              <a:buChar char="ü"/>
            </a:pPr>
            <a:r>
              <a:rPr lang="es-ES" sz="2000" dirty="0">
                <a:latin typeface="Century Gothic" pitchFamily="34" charset="0"/>
              </a:rPr>
              <a:t>Algunos </a:t>
            </a:r>
            <a:r>
              <a:rPr lang="es-ES" sz="2000" dirty="0" smtClean="0">
                <a:latin typeface="Century Gothic" pitchFamily="34" charset="0"/>
              </a:rPr>
              <a:t>medicamentos </a:t>
            </a:r>
            <a:r>
              <a:rPr lang="es-ES" sz="2000" dirty="0">
                <a:latin typeface="Century Gothic" pitchFamily="34" charset="0"/>
              </a:rPr>
              <a:t>pueden </a:t>
            </a:r>
            <a:r>
              <a:rPr lang="es-ES" sz="2000" dirty="0" smtClean="0">
                <a:latin typeface="Century Gothic" pitchFamily="34" charset="0"/>
              </a:rPr>
              <a:t>provocar</a:t>
            </a:r>
          </a:p>
          <a:p>
            <a:pPr algn="just">
              <a:lnSpc>
                <a:spcPct val="150000"/>
              </a:lnSpc>
            </a:pPr>
            <a:r>
              <a:rPr lang="es-ES" sz="2000" dirty="0" smtClean="0">
                <a:latin typeface="Century Gothic" pitchFamily="34" charset="0"/>
              </a:rPr>
              <a:t> </a:t>
            </a:r>
            <a:r>
              <a:rPr lang="es-ES" sz="2000" dirty="0">
                <a:latin typeface="Century Gothic" pitchFamily="34" charset="0"/>
              </a:rPr>
              <a:t>intoxicación</a:t>
            </a:r>
          </a:p>
          <a:p>
            <a:pPr algn="just">
              <a:lnSpc>
                <a:spcPct val="150000"/>
              </a:lnSpc>
            </a:pPr>
            <a:endParaRPr lang="es-ES" sz="2000" dirty="0">
              <a:latin typeface="Century Gothic" pitchFamily="34" charset="0"/>
            </a:endParaRPr>
          </a:p>
          <a:p>
            <a:pPr algn="just">
              <a:lnSpc>
                <a:spcPct val="150000"/>
              </a:lnSpc>
            </a:pPr>
            <a:endParaRPr lang="es-ES" sz="2000" dirty="0" smtClean="0">
              <a:latin typeface="Century Gothic" pitchFamily="34" charset="0"/>
            </a:endParaRPr>
          </a:p>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858" y="3264061"/>
            <a:ext cx="2917744" cy="325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401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10270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MANEJO ADECUADO DE MEDICAMENTOS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757468"/>
            <a:ext cx="8275898" cy="4585459"/>
          </a:xfrm>
        </p:spPr>
        <p:txBody>
          <a:bodyPr>
            <a:noAutofit/>
          </a:bodyPr>
          <a:lstStyle/>
          <a:p>
            <a:pPr marL="285750" indent="-285750" algn="just">
              <a:lnSpc>
                <a:spcPct val="150000"/>
              </a:lnSpc>
              <a:buFont typeface="Wingdings" pitchFamily="2" charset="2"/>
              <a:buChar char="ü"/>
            </a:pPr>
            <a:r>
              <a:rPr lang="es-ES" sz="1800" dirty="0" smtClean="0">
                <a:latin typeface="Century Gothic" pitchFamily="34" charset="0"/>
              </a:rPr>
              <a:t>Si </a:t>
            </a:r>
            <a:r>
              <a:rPr lang="es-ES" sz="1800" dirty="0">
                <a:latin typeface="Century Gothic" pitchFamily="34" charset="0"/>
              </a:rPr>
              <a:t>se administran dosis inferiores a las requeridas, los medicamentos no logran el efecto deseado</a:t>
            </a:r>
          </a:p>
          <a:p>
            <a:pPr marL="342900" indent="-342900" algn="just">
              <a:lnSpc>
                <a:spcPct val="150000"/>
              </a:lnSpc>
              <a:buFont typeface="Wingdings" pitchFamily="2" charset="2"/>
              <a:buChar char="ü"/>
            </a:pPr>
            <a:r>
              <a:rPr lang="es-ES" sz="1800" dirty="0" smtClean="0">
                <a:latin typeface="Century Gothic" pitchFamily="34" charset="0"/>
              </a:rPr>
              <a:t>Algunos medicamentos  </a:t>
            </a:r>
            <a:r>
              <a:rPr lang="es-ES" sz="1800" dirty="0">
                <a:latin typeface="Century Gothic" pitchFamily="34" charset="0"/>
              </a:rPr>
              <a:t>producen </a:t>
            </a:r>
            <a:r>
              <a:rPr lang="es-ES" sz="1800" dirty="0" smtClean="0">
                <a:latin typeface="Century Gothic" pitchFamily="34" charset="0"/>
              </a:rPr>
              <a:t>resistencia</a:t>
            </a:r>
          </a:p>
          <a:p>
            <a:pPr marL="342900" indent="-342900" algn="just">
              <a:lnSpc>
                <a:spcPct val="150000"/>
              </a:lnSpc>
              <a:buFont typeface="Wingdings" pitchFamily="2" charset="2"/>
              <a:buChar char="ü"/>
            </a:pPr>
            <a:r>
              <a:rPr lang="es-ES" sz="1800" dirty="0">
                <a:latin typeface="Century Gothic" pitchFamily="34" charset="0"/>
              </a:rPr>
              <a:t>Numerosos medicamentos interactúan entre sí, provocando efectos </a:t>
            </a:r>
            <a:r>
              <a:rPr lang="es-ES" sz="1800" dirty="0" smtClean="0">
                <a:latin typeface="Century Gothic" pitchFamily="34" charset="0"/>
              </a:rPr>
              <a:t>negativos</a:t>
            </a:r>
            <a:endParaRPr lang="es-ES" sz="1800" dirty="0">
              <a:latin typeface="Century Gothic" pitchFamily="34" charset="0"/>
            </a:endParaRPr>
          </a:p>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441" y="4082066"/>
            <a:ext cx="2963118" cy="252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00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10270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MANEJO ADECUADO DE MEDICAMENTOS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757468"/>
            <a:ext cx="8275898" cy="4793803"/>
          </a:xfrm>
        </p:spPr>
        <p:txBody>
          <a:bodyPr>
            <a:noAutofit/>
          </a:bodyPr>
          <a:lstStyle/>
          <a:p>
            <a:pPr algn="just">
              <a:lnSpc>
                <a:spcPct val="150000"/>
              </a:lnSpc>
            </a:pPr>
            <a:r>
              <a:rPr lang="es-ES" sz="2000" b="1" dirty="0" smtClean="0">
                <a:latin typeface="Century Gothic" pitchFamily="34" charset="0"/>
              </a:rPr>
              <a:t>RECOMENDACIONES:</a:t>
            </a:r>
          </a:p>
          <a:p>
            <a:pPr marL="285750" indent="-285750" algn="just">
              <a:lnSpc>
                <a:spcPct val="150000"/>
              </a:lnSpc>
              <a:buFont typeface="Wingdings" pitchFamily="2" charset="2"/>
              <a:buChar char="ü"/>
            </a:pPr>
            <a:r>
              <a:rPr lang="es-ES" sz="1800" dirty="0" smtClean="0">
                <a:latin typeface="Century Gothic" pitchFamily="34" charset="0"/>
              </a:rPr>
              <a:t>Consultar siempre al médico  </a:t>
            </a:r>
          </a:p>
          <a:p>
            <a:pPr marL="285750" indent="-285750" algn="just">
              <a:lnSpc>
                <a:spcPct val="150000"/>
              </a:lnSpc>
              <a:buFont typeface="Wingdings" pitchFamily="2" charset="2"/>
              <a:buChar char="ü"/>
            </a:pPr>
            <a:r>
              <a:rPr lang="es-ES" sz="1800" dirty="0" smtClean="0">
                <a:latin typeface="Century Gothic" pitchFamily="34" charset="0"/>
              </a:rPr>
              <a:t>No administrarse medicamentos por </a:t>
            </a:r>
          </a:p>
          <a:p>
            <a:pPr marL="285750" indent="-285750" algn="just">
              <a:lnSpc>
                <a:spcPct val="150000"/>
              </a:lnSpc>
              <a:buFont typeface="Wingdings" pitchFamily="2" charset="2"/>
              <a:buChar char="ü"/>
            </a:pPr>
            <a:r>
              <a:rPr lang="es-ES" sz="1800" dirty="0" smtClean="0">
                <a:latin typeface="Century Gothic" pitchFamily="34" charset="0"/>
              </a:rPr>
              <a:t>consejos de amigos o experiencias de otros.   </a:t>
            </a:r>
          </a:p>
          <a:p>
            <a:pPr marL="285750" indent="-285750" algn="just">
              <a:lnSpc>
                <a:spcPct val="150000"/>
              </a:lnSpc>
              <a:buFont typeface="Wingdings" pitchFamily="2" charset="2"/>
              <a:buChar char="ü"/>
            </a:pPr>
            <a:r>
              <a:rPr lang="es-ES" sz="1800" dirty="0">
                <a:latin typeface="Century Gothic" pitchFamily="34" charset="0"/>
              </a:rPr>
              <a:t>N</a:t>
            </a:r>
            <a:r>
              <a:rPr lang="es-ES" sz="1800" dirty="0" smtClean="0">
                <a:latin typeface="Century Gothic" pitchFamily="34" charset="0"/>
              </a:rPr>
              <a:t>o </a:t>
            </a:r>
            <a:r>
              <a:rPr lang="es-ES" sz="1800" dirty="0" err="1" smtClean="0">
                <a:latin typeface="Century Gothic" pitchFamily="34" charset="0"/>
              </a:rPr>
              <a:t>automedicarse</a:t>
            </a:r>
            <a:r>
              <a:rPr lang="es-ES" sz="1800" dirty="0" smtClean="0">
                <a:latin typeface="Century Gothic" pitchFamily="34" charset="0"/>
              </a:rPr>
              <a:t> por síntomas frecuentes  </a:t>
            </a:r>
          </a:p>
          <a:p>
            <a:pPr marL="285750" indent="-285750" algn="just">
              <a:lnSpc>
                <a:spcPct val="150000"/>
              </a:lnSpc>
              <a:buFont typeface="Wingdings" pitchFamily="2" charset="2"/>
              <a:buChar char="ü"/>
            </a:pPr>
            <a:r>
              <a:rPr lang="es-ES" sz="1800" dirty="0">
                <a:latin typeface="Century Gothic" pitchFamily="34" charset="0"/>
              </a:rPr>
              <a:t>T</a:t>
            </a:r>
            <a:r>
              <a:rPr lang="es-ES" sz="1800" dirty="0" smtClean="0">
                <a:latin typeface="Century Gothic" pitchFamily="34" charset="0"/>
              </a:rPr>
              <a:t>omar la dosis formulada  </a:t>
            </a:r>
          </a:p>
          <a:p>
            <a:pPr marL="285750" indent="-285750" algn="just">
              <a:lnSpc>
                <a:spcPct val="150000"/>
              </a:lnSpc>
              <a:buFont typeface="Wingdings" pitchFamily="2" charset="2"/>
              <a:buChar char="ü"/>
            </a:pPr>
            <a:r>
              <a:rPr lang="es-ES" sz="1800" dirty="0">
                <a:latin typeface="Century Gothic" pitchFamily="34" charset="0"/>
              </a:rPr>
              <a:t>S</a:t>
            </a:r>
            <a:r>
              <a:rPr lang="es-ES" sz="1800" dirty="0" smtClean="0">
                <a:latin typeface="Century Gothic" pitchFamily="34" charset="0"/>
              </a:rPr>
              <a:t>i tienen dudas no lo use hasta resolverla </a:t>
            </a:r>
          </a:p>
          <a:p>
            <a:pPr marL="285750" indent="-285750" algn="just">
              <a:lnSpc>
                <a:spcPct val="150000"/>
              </a:lnSpc>
              <a:buFont typeface="Wingdings" pitchFamily="2" charset="2"/>
              <a:buChar char="ü"/>
            </a:pPr>
            <a:r>
              <a:rPr lang="es-ES" sz="1800" dirty="0" smtClean="0">
                <a:latin typeface="Century Gothic" pitchFamily="34" charset="0"/>
              </a:rPr>
              <a:t> </a:t>
            </a:r>
            <a:r>
              <a:rPr lang="es-ES" sz="1800" dirty="0">
                <a:latin typeface="Century Gothic" pitchFamily="34" charset="0"/>
              </a:rPr>
              <a:t>S</a:t>
            </a:r>
            <a:r>
              <a:rPr lang="es-ES" sz="1800" dirty="0" smtClean="0">
                <a:latin typeface="Century Gothic" pitchFamily="34" charset="0"/>
              </a:rPr>
              <a:t>i no mejora consulte nuevamente.</a:t>
            </a:r>
          </a:p>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663" y="2278328"/>
            <a:ext cx="2789499" cy="323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9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69138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SALUD MENTAL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28264" y="1354238"/>
            <a:ext cx="8275898" cy="4988689"/>
          </a:xfrm>
        </p:spPr>
        <p:txBody>
          <a:bodyPr>
            <a:noAutofit/>
          </a:bodyPr>
          <a:lstStyle/>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145" y="1516283"/>
            <a:ext cx="4884516" cy="479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0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SALUD MENTAL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1"/>
            <a:ext cx="8275898" cy="4793803"/>
          </a:xfrm>
        </p:spPr>
        <p:txBody>
          <a:bodyPr>
            <a:noAutofit/>
          </a:bodyPr>
          <a:lstStyle/>
          <a:p>
            <a:pPr algn="just">
              <a:lnSpc>
                <a:spcPct val="150000"/>
              </a:lnSpc>
            </a:pPr>
            <a:r>
              <a:rPr lang="es-ES" sz="1800" dirty="0" smtClean="0">
                <a:latin typeface="Century Gothic" pitchFamily="34" charset="0"/>
              </a:rPr>
              <a:t>La salud mental se concibe como un estado de bienestar en el cual el individuo se da cuenta de sus propias  aptitudes , puedan afrontar las presiones normales de la vida , pueden trabajar productiva y </a:t>
            </a:r>
            <a:r>
              <a:rPr lang="es-ES" sz="1800" dirty="0" err="1" smtClean="0">
                <a:latin typeface="Century Gothic" pitchFamily="34" charset="0"/>
              </a:rPr>
              <a:t>fructiferamente</a:t>
            </a:r>
            <a:r>
              <a:rPr lang="es-ES" sz="1800" dirty="0" smtClean="0">
                <a:latin typeface="Century Gothic" pitchFamily="34" charset="0"/>
              </a:rPr>
              <a:t>  y es capaz de hacer una contribución a su comunidad (OMS).</a:t>
            </a:r>
          </a:p>
          <a:p>
            <a:pPr algn="just">
              <a:lnSpc>
                <a:spcPct val="150000"/>
              </a:lnSpc>
            </a:pPr>
            <a:endParaRPr lang="es-ES" sz="16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Rectángulo redondeado"/>
          <p:cNvSpPr/>
          <p:nvPr/>
        </p:nvSpPr>
        <p:spPr>
          <a:xfrm>
            <a:off x="1640907" y="3709686"/>
            <a:ext cx="5862183" cy="182301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S" b="1" dirty="0">
                <a:latin typeface="Century Gothic" pitchFamily="34" charset="0"/>
              </a:rPr>
              <a:t>La salud mental  abarca a todas las personas ya que se genera en nuestra vida diaria en las casas , escuelas , lugares de trabajo y en todos los entornos donde nos encontremos </a:t>
            </a:r>
          </a:p>
        </p:txBody>
      </p:sp>
    </p:spTree>
    <p:extLst>
      <p:ext uri="{BB962C8B-B14F-4D97-AF65-F5344CB8AC3E}">
        <p14:creationId xmlns:p14="http://schemas.microsoft.com/office/powerpoint/2010/main" val="694357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SALUD MENTAL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184518"/>
            <a:ext cx="8275898" cy="5251005"/>
          </a:xfrm>
        </p:spPr>
        <p:txBody>
          <a:bodyPr>
            <a:noAutofit/>
          </a:bodyPr>
          <a:lstStyle/>
          <a:p>
            <a:pPr algn="just">
              <a:lnSpc>
                <a:spcPct val="150000"/>
              </a:lnSpc>
            </a:pPr>
            <a:r>
              <a:rPr lang="es-ES" sz="1600" dirty="0" smtClean="0">
                <a:latin typeface="Century Gothic" pitchFamily="34" charset="0"/>
              </a:rPr>
              <a:t>Estas son algunas de las prácticas que debemos tener en cuenta para la promoción de la salud mental:</a:t>
            </a:r>
          </a:p>
          <a:p>
            <a:pPr marL="285750" indent="-285750" algn="just">
              <a:lnSpc>
                <a:spcPct val="150000"/>
              </a:lnSpc>
              <a:buFont typeface="Wingdings" pitchFamily="2" charset="2"/>
              <a:buChar char="ü"/>
            </a:pPr>
            <a:r>
              <a:rPr lang="es-ES" sz="1600" dirty="0" smtClean="0">
                <a:latin typeface="Century Gothic" pitchFamily="34" charset="0"/>
              </a:rPr>
              <a:t>Descanso y horas de sueño</a:t>
            </a:r>
          </a:p>
          <a:p>
            <a:pPr marL="285750" indent="-285750" algn="just">
              <a:lnSpc>
                <a:spcPct val="150000"/>
              </a:lnSpc>
              <a:buFont typeface="Wingdings" pitchFamily="2" charset="2"/>
              <a:buChar char="ü"/>
            </a:pPr>
            <a:r>
              <a:rPr lang="es-ES" sz="1600" dirty="0" smtClean="0">
                <a:latin typeface="Century Gothic" pitchFamily="34" charset="0"/>
              </a:rPr>
              <a:t>Ejercicio físico</a:t>
            </a:r>
          </a:p>
          <a:p>
            <a:pPr marL="285750" indent="-285750" algn="just">
              <a:lnSpc>
                <a:spcPct val="150000"/>
              </a:lnSpc>
              <a:buFont typeface="Wingdings" pitchFamily="2" charset="2"/>
              <a:buChar char="ü"/>
            </a:pPr>
            <a:r>
              <a:rPr lang="es-ES" sz="1600" dirty="0" smtClean="0">
                <a:latin typeface="Century Gothic" pitchFamily="34" charset="0"/>
              </a:rPr>
              <a:t>Alimentación balanceada</a:t>
            </a:r>
          </a:p>
          <a:p>
            <a:pPr marL="285750" indent="-285750" algn="just">
              <a:lnSpc>
                <a:spcPct val="150000"/>
              </a:lnSpc>
              <a:buFont typeface="Wingdings" pitchFamily="2" charset="2"/>
              <a:buChar char="ü"/>
            </a:pPr>
            <a:r>
              <a:rPr lang="es-ES" sz="1600" dirty="0" smtClean="0">
                <a:latin typeface="Century Gothic" pitchFamily="34" charset="0"/>
              </a:rPr>
              <a:t>Organizar el tiempo</a:t>
            </a:r>
          </a:p>
          <a:p>
            <a:pPr marL="285750" indent="-285750" algn="just">
              <a:lnSpc>
                <a:spcPct val="150000"/>
              </a:lnSpc>
              <a:buFont typeface="Wingdings" pitchFamily="2" charset="2"/>
              <a:buChar char="ü"/>
            </a:pPr>
            <a:r>
              <a:rPr lang="es-ES" sz="1600" dirty="0" smtClean="0">
                <a:latin typeface="Century Gothic" pitchFamily="34" charset="0"/>
              </a:rPr>
              <a:t>Objetivos claros</a:t>
            </a:r>
          </a:p>
          <a:p>
            <a:pPr marL="285750" indent="-285750" algn="just">
              <a:lnSpc>
                <a:spcPct val="150000"/>
              </a:lnSpc>
              <a:buFont typeface="Wingdings" pitchFamily="2" charset="2"/>
              <a:buChar char="ü"/>
            </a:pPr>
            <a:r>
              <a:rPr lang="es-ES" sz="1600" dirty="0" smtClean="0">
                <a:latin typeface="Century Gothic" pitchFamily="34" charset="0"/>
              </a:rPr>
              <a:t>Cuidar las relaciones interpersonales</a:t>
            </a:r>
          </a:p>
          <a:p>
            <a:pPr marL="285750" indent="-285750" algn="just">
              <a:lnSpc>
                <a:spcPct val="150000"/>
              </a:lnSpc>
              <a:buFont typeface="Wingdings" pitchFamily="2" charset="2"/>
              <a:buChar char="ü"/>
            </a:pPr>
            <a:r>
              <a:rPr lang="es-ES" sz="1600" dirty="0" smtClean="0">
                <a:latin typeface="Century Gothic" pitchFamily="34" charset="0"/>
              </a:rPr>
              <a:t>Controlar las emociones y el estrés</a:t>
            </a:r>
          </a:p>
          <a:p>
            <a:pPr marL="285750" indent="-285750" algn="just">
              <a:lnSpc>
                <a:spcPct val="150000"/>
              </a:lnSpc>
              <a:buFont typeface="Wingdings" pitchFamily="2" charset="2"/>
              <a:buChar char="ü"/>
            </a:pPr>
            <a:r>
              <a:rPr lang="es-ES" sz="1600" dirty="0" smtClean="0">
                <a:latin typeface="Century Gothic" pitchFamily="34" charset="0"/>
              </a:rPr>
              <a:t>Comparte tus preocupaciones</a:t>
            </a:r>
          </a:p>
          <a:p>
            <a:pPr marL="285750" indent="-285750" algn="just">
              <a:lnSpc>
                <a:spcPct val="150000"/>
              </a:lnSpc>
              <a:buFont typeface="Wingdings" pitchFamily="2" charset="2"/>
              <a:buChar char="ü"/>
            </a:pPr>
            <a:r>
              <a:rPr lang="es-ES" sz="1600" dirty="0" smtClean="0">
                <a:latin typeface="Century Gothic" pitchFamily="34" charset="0"/>
              </a:rPr>
              <a:t>Pensamiento positivo</a:t>
            </a:r>
          </a:p>
          <a:p>
            <a:pPr algn="just">
              <a:lnSpc>
                <a:spcPct val="150000"/>
              </a:lnSpc>
            </a:pPr>
            <a:endParaRPr lang="es-ES" sz="1600" dirty="0" smtClean="0">
              <a:latin typeface="Century Gothic" pitchFamily="34" charset="0"/>
            </a:endParaRPr>
          </a:p>
          <a:p>
            <a:pPr algn="just">
              <a:lnSpc>
                <a:spcPct val="150000"/>
              </a:lnSpc>
            </a:pPr>
            <a:endParaRPr lang="es-ES" sz="16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35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269318"/>
            <a:ext cx="5948600"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SALUD MENTAL</a:t>
            </a:r>
            <a:endParaRPr lang="es-CO" altLang="es-ES_tradnl" sz="4000" b="1" dirty="0">
              <a:solidFill>
                <a:schemeClr val="accent2">
                  <a:lumMod val="75000"/>
                </a:schemeClr>
              </a:solidFill>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stretch>
            <a:fillRect/>
          </a:stretch>
        </p:blipFill>
        <p:spPr>
          <a:xfrm>
            <a:off x="1018572" y="1504708"/>
            <a:ext cx="7141580" cy="4408411"/>
          </a:xfrm>
          <a:prstGeom prst="rect">
            <a:avLst/>
          </a:prstGeom>
        </p:spPr>
      </p:pic>
    </p:spTree>
    <p:extLst>
      <p:ext uri="{BB962C8B-B14F-4D97-AF65-F5344CB8AC3E}">
        <p14:creationId xmlns:p14="http://schemas.microsoft.com/office/powerpoint/2010/main" val="3633726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42663" y="269318"/>
            <a:ext cx="6377651"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VALORACION MEDICA REGULAR</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1"/>
            <a:ext cx="8275898" cy="4793803"/>
          </a:xfrm>
        </p:spPr>
        <p:txBody>
          <a:bodyPr>
            <a:noAutofit/>
          </a:bodyPr>
          <a:lstStyle/>
          <a:p>
            <a:endParaRPr lang="es-CO" sz="1600" dirty="0" smtClean="0"/>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Rectángulo redondeado"/>
          <p:cNvSpPr/>
          <p:nvPr/>
        </p:nvSpPr>
        <p:spPr>
          <a:xfrm>
            <a:off x="902825" y="1898248"/>
            <a:ext cx="7257327" cy="153075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Century Gothic" pitchFamily="34" charset="0"/>
              </a:rPr>
              <a:t>La OMS recuerda que los chequeos de salud regulares son "esenciales" para detectar cualquier problema de salud y mantenerse en forma. </a:t>
            </a:r>
            <a:endParaRPr lang="es-ES" sz="2000" b="1" dirty="0">
              <a:latin typeface="Century Gothic" pitchFamily="34" charset="0"/>
            </a:endParaRPr>
          </a:p>
          <a:p>
            <a:pPr algn="ctr"/>
            <a:endParaRPr lang="es-CO" dirty="0"/>
          </a:p>
        </p:txBody>
      </p:sp>
      <p:sp>
        <p:nvSpPr>
          <p:cNvPr id="7" name="6 Rectángulo redondeado"/>
          <p:cNvSpPr/>
          <p:nvPr/>
        </p:nvSpPr>
        <p:spPr>
          <a:xfrm>
            <a:off x="902825" y="3761772"/>
            <a:ext cx="7257327" cy="165517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Century Gothic" pitchFamily="34" charset="0"/>
              </a:rPr>
              <a:t>Asiste a los Programas de Promoción y Prevención , de acuerdo al grupo de edad al que pertenezcas</a:t>
            </a:r>
            <a:endParaRPr lang="es-CO" sz="2000" b="1" dirty="0">
              <a:latin typeface="Century Gothic" pitchFamily="34" charset="0"/>
            </a:endParaRPr>
          </a:p>
        </p:txBody>
      </p:sp>
    </p:spTree>
    <p:extLst>
      <p:ext uri="{BB962C8B-B14F-4D97-AF65-F5344CB8AC3E}">
        <p14:creationId xmlns:p14="http://schemas.microsoft.com/office/powerpoint/2010/main" val="302889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269318"/>
            <a:ext cx="5815884"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HIGIENE POSTURAL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0"/>
            <a:ext cx="8275898" cy="5251005"/>
          </a:xfrm>
        </p:spPr>
        <p:txBody>
          <a:bodyPr>
            <a:noAutofit/>
          </a:bodyPr>
          <a:lstStyle/>
          <a:p>
            <a:pPr algn="just">
              <a:lnSpc>
                <a:spcPct val="150000"/>
              </a:lnSpc>
            </a:pPr>
            <a:endParaRPr lang="es-CO" sz="2000" dirty="0" smtClean="0">
              <a:latin typeface="Century Gothic" pitchFamily="34" charset="0"/>
            </a:endParaRPr>
          </a:p>
          <a:p>
            <a:pPr algn="just">
              <a:lnSpc>
                <a:spcPct val="150000"/>
              </a:lnSpc>
            </a:pPr>
            <a:endParaRPr lang="es-CO" sz="2000" dirty="0">
              <a:latin typeface="Century Gothic" pitchFamily="34" charset="0"/>
            </a:endParaRPr>
          </a:p>
          <a:p>
            <a:pPr algn="just">
              <a:lnSpc>
                <a:spcPct val="150000"/>
              </a:lnSpc>
            </a:pPr>
            <a:endParaRPr lang="es-CO" sz="2000" dirty="0" smtClean="0">
              <a:latin typeface="Century Gothic" pitchFamily="34" charset="0"/>
            </a:endParaRPr>
          </a:p>
          <a:p>
            <a:pPr algn="just">
              <a:lnSpc>
                <a:spcPct val="150000"/>
              </a:lnSpc>
            </a:pPr>
            <a:endParaRPr lang="es-CO" sz="1800" dirty="0" smtClean="0">
              <a:latin typeface="Century Gothic" pitchFamily="34" charset="0"/>
            </a:endParaRPr>
          </a:p>
          <a:p>
            <a:pPr algn="just">
              <a:lnSpc>
                <a:spcPct val="150000"/>
              </a:lnSpc>
            </a:pPr>
            <a:r>
              <a:rPr lang="es-CO" sz="1800" dirty="0" smtClean="0">
                <a:latin typeface="Century Gothic" pitchFamily="34" charset="0"/>
              </a:rPr>
              <a:t>La </a:t>
            </a:r>
            <a:r>
              <a:rPr lang="es-CO" sz="1800" dirty="0">
                <a:latin typeface="Century Gothic" pitchFamily="34" charset="0"/>
              </a:rPr>
              <a:t>higiene postural es el conjunto de normas, cuyo objetivo es mantener la correcta posición del cuerpo, en quietud o en movimiento y así evitar posibles lesiones aprendiendo a proteger principalmente la columna vertebral, al realizar las actividades diarias, </a:t>
            </a:r>
            <a:r>
              <a:rPr lang="es-CO" sz="1800" dirty="0" smtClean="0">
                <a:latin typeface="Century Gothic" pitchFamily="34" charset="0"/>
              </a:rPr>
              <a:t>disminuyendo </a:t>
            </a:r>
            <a:r>
              <a:rPr lang="es-CO" sz="1800" dirty="0">
                <a:latin typeface="Century Gothic" pitchFamily="34" charset="0"/>
              </a:rPr>
              <a:t>el riesgo de </a:t>
            </a:r>
            <a:r>
              <a:rPr lang="es-CO" sz="1800" dirty="0" smtClean="0">
                <a:latin typeface="Century Gothic" pitchFamily="34" charset="0"/>
              </a:rPr>
              <a:t>lesiones y evitando la presencia de dolores.</a:t>
            </a:r>
            <a:endParaRPr lang="es-ES" sz="1800" dirty="0" smtClean="0">
              <a:latin typeface="Century Gothic" pitchFamily="34" charset="0"/>
            </a:endParaRPr>
          </a:p>
          <a:p>
            <a:pPr algn="just">
              <a:lnSpc>
                <a:spcPct val="150000"/>
              </a:lnSpc>
            </a:pPr>
            <a:endParaRPr lang="es-ES" sz="16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204" y="1063990"/>
            <a:ext cx="3780998" cy="262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451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269318"/>
            <a:ext cx="5815884"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HIGIENE POSTURAL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0"/>
            <a:ext cx="8275898" cy="5251005"/>
          </a:xfrm>
        </p:spPr>
        <p:txBody>
          <a:bodyPr>
            <a:noAutofit/>
          </a:bodyPr>
          <a:lstStyle/>
          <a:p>
            <a:pPr algn="just">
              <a:lnSpc>
                <a:spcPct val="150000"/>
              </a:lnSpc>
            </a:pPr>
            <a:r>
              <a:rPr lang="es-CO" sz="1800" dirty="0" smtClean="0">
                <a:latin typeface="Century Gothic" pitchFamily="34" charset="0"/>
              </a:rPr>
              <a:t>Debemos </a:t>
            </a:r>
            <a:r>
              <a:rPr lang="es-CO" sz="1800" dirty="0">
                <a:latin typeface="Century Gothic" pitchFamily="34" charset="0"/>
              </a:rPr>
              <a:t>de tener en cuenta que las malas posturas mantenidas, no respetan la fisiología y causan un aumento de la tensión de las estructuras de soporte llevando a un desequilibrio </a:t>
            </a:r>
            <a:r>
              <a:rPr lang="es-CO" sz="1800" dirty="0" smtClean="0">
                <a:latin typeface="Century Gothic" pitchFamily="34" charset="0"/>
              </a:rPr>
              <a:t>corporal.</a:t>
            </a: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322"/>
          <a:stretch/>
        </p:blipFill>
        <p:spPr bwMode="auto">
          <a:xfrm>
            <a:off x="1964617" y="2565013"/>
            <a:ext cx="4621378" cy="395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650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32030" y="740780"/>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a:solidFill>
                  <a:schemeClr val="accent2">
                    <a:lumMod val="75000"/>
                  </a:schemeClr>
                </a:solidFill>
              </a:rPr>
              <a:t>AUTOCUIDADO</a:t>
            </a:r>
          </a:p>
        </p:txBody>
      </p:sp>
      <p:sp>
        <p:nvSpPr>
          <p:cNvPr id="3" name="Subtítulo 2"/>
          <p:cNvSpPr>
            <a:spLocks noGrp="1"/>
          </p:cNvSpPr>
          <p:nvPr>
            <p:ph type="subTitle" idx="1"/>
          </p:nvPr>
        </p:nvSpPr>
        <p:spPr>
          <a:xfrm>
            <a:off x="706057" y="1527858"/>
            <a:ext cx="7581416" cy="3194613"/>
          </a:xfrm>
        </p:spPr>
        <p:txBody>
          <a:bodyPr>
            <a:normAutofit fontScale="95000"/>
          </a:bodyPr>
          <a:lstStyle/>
          <a:p>
            <a:pPr algn="just">
              <a:lnSpc>
                <a:spcPct val="170000"/>
              </a:lnSpc>
            </a:pPr>
            <a:r>
              <a:rPr lang="es-CO" altLang="es-ES_tradnl" sz="2100" dirty="0" smtClean="0">
                <a:solidFill>
                  <a:schemeClr val="tx1"/>
                </a:solidFill>
                <a:latin typeface="Century Gothic" pitchFamily="34" charset="0"/>
              </a:rPr>
              <a:t>“</a:t>
            </a:r>
            <a:r>
              <a:rPr lang="es-CO" altLang="es-ES_tradnl" sz="2100" dirty="0">
                <a:solidFill>
                  <a:schemeClr val="tx1"/>
                </a:solidFill>
                <a:latin typeface="Century Gothic" pitchFamily="34" charset="0"/>
              </a:rPr>
              <a:t>El autocuidado comprende todo lo que hacemos por nosotros mismos para establecer y mantener la salud, prevenir y manejar la enfermedad.” (OMS, 1998)</a:t>
            </a:r>
          </a:p>
          <a:p>
            <a:pPr algn="just"/>
            <a:endParaRPr lang="es-CO" altLang="es-ES_tradnl" sz="1600" dirty="0" smtClean="0">
              <a:solidFill>
                <a:schemeClr val="tx1"/>
              </a:solidFill>
              <a:latin typeface="Century Gothic" pitchFamily="34" charset="0"/>
            </a:endParaRPr>
          </a:p>
          <a:p>
            <a:pPr algn="just"/>
            <a:endParaRPr lang="es-CO" altLang="es-ES_tradnl" sz="3200" dirty="0">
              <a:solidFill>
                <a:schemeClr val="tx1"/>
              </a:solidFill>
            </a:endParaRPr>
          </a:p>
        </p:txBody>
      </p:sp>
      <p:sp>
        <p:nvSpPr>
          <p:cNvPr id="4" name="AutoShape 2" descr="Resultado de imagen para personas saludable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9592"/>
          <a:stretch/>
        </p:blipFill>
        <p:spPr bwMode="auto">
          <a:xfrm>
            <a:off x="2257063" y="3166609"/>
            <a:ext cx="4294208" cy="31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770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269318"/>
            <a:ext cx="5815884"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HIGIENE POSTURAL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0"/>
            <a:ext cx="8275898" cy="5251005"/>
          </a:xfrm>
        </p:spPr>
        <p:txBody>
          <a:bodyPr>
            <a:noAutofit/>
          </a:bodyPr>
          <a:lstStyle/>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33" y="1311841"/>
            <a:ext cx="2471266" cy="211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285" y="1404018"/>
            <a:ext cx="2662828" cy="202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49" y="3842795"/>
            <a:ext cx="3138764" cy="23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660" y="3804293"/>
            <a:ext cx="3118976" cy="211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84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269318"/>
            <a:ext cx="5815884"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r>
              <a:rPr lang="es-CO" altLang="es-ES_tradnl" sz="4000" b="1" dirty="0" smtClean="0">
                <a:solidFill>
                  <a:schemeClr val="accent2">
                    <a:lumMod val="75000"/>
                  </a:schemeClr>
                </a:solidFill>
              </a:rPr>
              <a:t>HIGIENE POSTURAL</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311840"/>
            <a:ext cx="8275898" cy="5251005"/>
          </a:xfrm>
        </p:spPr>
        <p:txBody>
          <a:bodyPr>
            <a:noAutofit/>
          </a:bodyPr>
          <a:lstStyle/>
          <a:p>
            <a:pPr algn="just">
              <a:lnSpc>
                <a:spcPct val="150000"/>
              </a:lnSpc>
            </a:pPr>
            <a:r>
              <a:rPr lang="es-ES" sz="1800" b="1" dirty="0" smtClean="0">
                <a:latin typeface="Century Gothic" pitchFamily="34" charset="0"/>
              </a:rPr>
              <a:t>RECOMENDACIONES:</a:t>
            </a:r>
          </a:p>
          <a:p>
            <a:pPr algn="just">
              <a:lnSpc>
                <a:spcPct val="150000"/>
              </a:lnSpc>
            </a:pPr>
            <a:r>
              <a:rPr lang="es-CO" sz="1600" dirty="0" smtClean="0">
                <a:latin typeface="Century Gothic" pitchFamily="34" charset="0"/>
              </a:rPr>
              <a:t>*No </a:t>
            </a:r>
            <a:r>
              <a:rPr lang="es-CO" sz="1600" dirty="0">
                <a:latin typeface="Century Gothic" pitchFamily="34" charset="0"/>
              </a:rPr>
              <a:t>permanecer en la misma postura durante periodos prolongados, alternar actividades que requieran estar de pie con otras que impliquen estar sentado o en </a:t>
            </a:r>
            <a:r>
              <a:rPr lang="es-CO" sz="1600" dirty="0" smtClean="0">
                <a:latin typeface="Century Gothic" pitchFamily="34" charset="0"/>
              </a:rPr>
              <a:t>movimiento. *</a:t>
            </a:r>
            <a:r>
              <a:rPr lang="es-CO" sz="1600" dirty="0">
                <a:latin typeface="Century Gothic" pitchFamily="34" charset="0"/>
              </a:rPr>
              <a:t> </a:t>
            </a:r>
            <a:r>
              <a:rPr lang="es-CO" sz="1600" dirty="0" smtClean="0">
                <a:latin typeface="Century Gothic" pitchFamily="34" charset="0"/>
              </a:rPr>
              <a:t>Intercalar </a:t>
            </a:r>
            <a:r>
              <a:rPr lang="es-CO" sz="1600" dirty="0">
                <a:latin typeface="Century Gothic" pitchFamily="34" charset="0"/>
              </a:rPr>
              <a:t>periodos breves de descanso entre las diferentes </a:t>
            </a:r>
            <a:r>
              <a:rPr lang="es-CO" sz="1600" dirty="0" smtClean="0">
                <a:latin typeface="Century Gothic" pitchFamily="34" charset="0"/>
              </a:rPr>
              <a:t>actividades. * Si es necesario</a:t>
            </a:r>
            <a:r>
              <a:rPr lang="es-CO" sz="1600" dirty="0">
                <a:latin typeface="Century Gothic" pitchFamily="34" charset="0"/>
              </a:rPr>
              <a:t>, modificar adecuadamente el entorno (mobiliario, altura de los objetos, iluminación, </a:t>
            </a:r>
            <a:r>
              <a:rPr lang="es-CO" sz="1600" dirty="0" err="1">
                <a:latin typeface="Century Gothic" pitchFamily="34" charset="0"/>
              </a:rPr>
              <a:t>etc</a:t>
            </a:r>
            <a:r>
              <a:rPr lang="es-CO" sz="1600" dirty="0">
                <a:latin typeface="Century Gothic" pitchFamily="34" charset="0"/>
              </a:rPr>
              <a:t>) buscando la situación más cómoda y segura para la </a:t>
            </a:r>
            <a:r>
              <a:rPr lang="es-CO" sz="1600" dirty="0" smtClean="0">
                <a:latin typeface="Century Gothic" pitchFamily="34" charset="0"/>
              </a:rPr>
              <a:t>espalda   *Evitar </a:t>
            </a:r>
            <a:r>
              <a:rPr lang="es-CO" sz="1600" dirty="0">
                <a:latin typeface="Century Gothic" pitchFamily="34" charset="0"/>
              </a:rPr>
              <a:t>las prisas que pueden conllevar mayores riesgos.</a:t>
            </a:r>
          </a:p>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098" name="Picture 2" descr="Resultado de imagen para HIGIENE POS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904" y="4308473"/>
            <a:ext cx="2295006" cy="23379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82172"/>
            <a:ext cx="2508090" cy="199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566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1990845"/>
            <a:ext cx="5815884" cy="26621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1840375" y="2604304"/>
            <a:ext cx="5787341" cy="2847372"/>
          </a:xfrm>
        </p:spPr>
        <p:txBody>
          <a:bodyPr>
            <a:noAutofit/>
          </a:bodyPr>
          <a:lstStyle/>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843" y="315761"/>
            <a:ext cx="6668313" cy="561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641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9904" y="269318"/>
            <a:ext cx="5815884" cy="7261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a:bodyPr>
          <a:lstStyle/>
          <a:p>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434051" y="1851949"/>
            <a:ext cx="7899721" cy="4710896"/>
          </a:xfrm>
        </p:spPr>
        <p:txBody>
          <a:bodyPr>
            <a:noAutofit/>
          </a:bodyPr>
          <a:lstStyle/>
          <a:p>
            <a:pPr algn="just">
              <a:lnSpc>
                <a:spcPct val="150000"/>
              </a:lnSpc>
            </a:pPr>
            <a:endParaRPr lang="es-ES" sz="1800" dirty="0" smtClean="0">
              <a:latin typeface="Century Gothic" pitchFamily="34" charset="0"/>
            </a:endParaRPr>
          </a:p>
        </p:txBody>
      </p:sp>
      <p:sp>
        <p:nvSpPr>
          <p:cNvPr id="4" name="AutoShape 4" descr="Image result for joven con medicament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7"/>
          <p:cNvPicPr>
            <a:picLocks noChangeAspect="1"/>
          </p:cNvPicPr>
          <p:nvPr/>
        </p:nvPicPr>
        <p:blipFill>
          <a:blip r:embed="rId3"/>
          <a:stretch>
            <a:fillRect/>
          </a:stretch>
        </p:blipFill>
        <p:spPr>
          <a:xfrm>
            <a:off x="1539433" y="283330"/>
            <a:ext cx="6099858" cy="129603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443" y="1990845"/>
            <a:ext cx="3444357" cy="26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496" y="4681536"/>
            <a:ext cx="428625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690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32030" y="740780"/>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a:solidFill>
                  <a:schemeClr val="accent2">
                    <a:lumMod val="75000"/>
                  </a:schemeClr>
                </a:solidFill>
              </a:rPr>
              <a:t>AUTOCUIDADO</a:t>
            </a:r>
          </a:p>
        </p:txBody>
      </p:sp>
      <p:sp>
        <p:nvSpPr>
          <p:cNvPr id="3" name="Subtítulo 2"/>
          <p:cNvSpPr>
            <a:spLocks noGrp="1"/>
          </p:cNvSpPr>
          <p:nvPr>
            <p:ph type="subTitle" idx="1"/>
          </p:nvPr>
        </p:nvSpPr>
        <p:spPr>
          <a:xfrm>
            <a:off x="706057" y="1678329"/>
            <a:ext cx="7581416" cy="4224760"/>
          </a:xfrm>
        </p:spPr>
        <p:txBody>
          <a:bodyPr>
            <a:normAutofit fontScale="72500" lnSpcReduction="20000"/>
          </a:bodyPr>
          <a:lstStyle/>
          <a:p>
            <a:pPr algn="just"/>
            <a:endParaRPr lang="es-CO" altLang="es-ES_tradnl" sz="1600" dirty="0" smtClean="0">
              <a:solidFill>
                <a:schemeClr val="tx1"/>
              </a:solidFill>
              <a:latin typeface="Century Gothic" pitchFamily="34" charset="0"/>
            </a:endParaRPr>
          </a:p>
          <a:p>
            <a:pPr algn="just">
              <a:lnSpc>
                <a:spcPct val="160000"/>
              </a:lnSpc>
            </a:pPr>
            <a:r>
              <a:rPr lang="es-CO" sz="2800" dirty="0">
                <a:latin typeface="Century Gothic" pitchFamily="34" charset="0"/>
              </a:rPr>
              <a:t>El autocuidado se refiere a las prácticas cotidianas y a las decisiones sobre ellas, que realiza una persona, familia o grupo para cuidar </a:t>
            </a:r>
            <a:r>
              <a:rPr lang="es-CO" sz="2800" dirty="0" smtClean="0">
                <a:latin typeface="Century Gothic" pitchFamily="34" charset="0"/>
              </a:rPr>
              <a:t>su </a:t>
            </a:r>
            <a:r>
              <a:rPr lang="es-CO" sz="2800" dirty="0">
                <a:latin typeface="Century Gothic" pitchFamily="34" charset="0"/>
              </a:rPr>
              <a:t>salud; estas prácticas son ‘destrezas’ aprendidas a través de toda la vida, de uso continuo, que se emplean por libre decisión, con el propósito de fortalecer o restablecer la salud y prevenir la enfermedad; ellas responden a la capacidad de supervivencia y a las prácticas habituales de la cultura a la que se pertenece.</a:t>
            </a:r>
          </a:p>
          <a:p>
            <a:pPr algn="just"/>
            <a:endParaRPr lang="es-CO" altLang="es-ES_tradnl" sz="3200" dirty="0">
              <a:solidFill>
                <a:schemeClr val="tx1"/>
              </a:solidFill>
            </a:endParaRPr>
          </a:p>
        </p:txBody>
      </p:sp>
    </p:spTree>
    <p:extLst>
      <p:ext uri="{BB962C8B-B14F-4D97-AF65-F5344CB8AC3E}">
        <p14:creationId xmlns:p14="http://schemas.microsoft.com/office/powerpoint/2010/main" val="332904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TIPOS DE AUTOCUIDADO</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527858"/>
            <a:ext cx="7917083" cy="4224760"/>
          </a:xfrm>
        </p:spPr>
        <p:txBody>
          <a:bodyPr>
            <a:normAutofit fontScale="95000"/>
          </a:bodyPr>
          <a:lstStyle/>
          <a:p>
            <a:pPr algn="just">
              <a:lnSpc>
                <a:spcPct val="150000"/>
              </a:lnSpc>
            </a:pPr>
            <a:r>
              <a:rPr lang="es-CO" sz="1900" b="1" dirty="0" smtClean="0">
                <a:latin typeface="Century Gothic" pitchFamily="34" charset="0"/>
              </a:rPr>
              <a:t>Autocuidado </a:t>
            </a:r>
            <a:r>
              <a:rPr lang="es-CO" sz="1900" b="1" dirty="0">
                <a:latin typeface="Century Gothic" pitchFamily="34" charset="0"/>
              </a:rPr>
              <a:t>individual </a:t>
            </a:r>
            <a:r>
              <a:rPr lang="es-CO" sz="1900" b="1" dirty="0" smtClean="0">
                <a:latin typeface="Century Gothic" pitchFamily="34" charset="0"/>
              </a:rPr>
              <a:t>:</a:t>
            </a:r>
            <a:r>
              <a:rPr lang="es-CO" sz="1700" dirty="0" smtClean="0">
                <a:latin typeface="Century Gothic" pitchFamily="34" charset="0"/>
              </a:rPr>
              <a:t>Está </a:t>
            </a:r>
            <a:r>
              <a:rPr lang="es-CO" sz="1700" dirty="0">
                <a:latin typeface="Century Gothic" pitchFamily="34" charset="0"/>
              </a:rPr>
              <a:t>conformado por todas aquellas medidas adoptadas por uno mismo, como gestor de su autocuidado</a:t>
            </a:r>
            <a:r>
              <a:rPr lang="es-CO" sz="1700" dirty="0" smtClean="0">
                <a:latin typeface="Century Gothic" pitchFamily="34" charset="0"/>
              </a:rPr>
              <a:t>.</a:t>
            </a:r>
          </a:p>
          <a:p>
            <a:pPr algn="just">
              <a:lnSpc>
                <a:spcPct val="150000"/>
              </a:lnSpc>
            </a:pPr>
            <a:r>
              <a:rPr lang="es-CO" sz="1700" b="1" dirty="0" smtClean="0">
                <a:latin typeface="Century Gothic" pitchFamily="34" charset="0"/>
              </a:rPr>
              <a:t>Autocuidado colectivo: </a:t>
            </a:r>
            <a:r>
              <a:rPr lang="es-CO" sz="1700" dirty="0" smtClean="0">
                <a:latin typeface="Century Gothic" pitchFamily="34" charset="0"/>
              </a:rPr>
              <a:t>El </a:t>
            </a:r>
            <a:r>
              <a:rPr lang="es-CO" sz="1700" dirty="0">
                <a:latin typeface="Century Gothic" pitchFamily="34" charset="0"/>
              </a:rPr>
              <a:t>cuidado entre todos es denominado autocuidado colectivo, se refiere a las acciones que son planeadas y desarrolladas entre los miembros de una comunidad, familia o grupo, quienes procuran un medio físico , social y afectivo favorable para la salud de sus integrantes.</a:t>
            </a:r>
          </a:p>
          <a:p>
            <a:pPr algn="just"/>
            <a:endParaRPr lang="es-CO" altLang="es-ES_tradnl" sz="1600" dirty="0" smtClean="0">
              <a:solidFill>
                <a:schemeClr val="tx1"/>
              </a:solidFill>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58" y="4135057"/>
            <a:ext cx="3345083" cy="24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085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FACTORES DE RIESGO</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527857"/>
            <a:ext cx="8067554" cy="4815069"/>
          </a:xfrm>
        </p:spPr>
        <p:txBody>
          <a:bodyPr>
            <a:normAutofit fontScale="95000"/>
          </a:bodyPr>
          <a:lstStyle/>
          <a:p>
            <a:pPr algn="just"/>
            <a:r>
              <a:rPr lang="es-CO" altLang="es-ES_tradnl" sz="2000" b="1" dirty="0" smtClean="0">
                <a:solidFill>
                  <a:schemeClr val="tx1"/>
                </a:solidFill>
                <a:latin typeface="Century Gothic" pitchFamily="34" charset="0"/>
              </a:rPr>
              <a:t>FACTORES  DE RIESGO:</a:t>
            </a:r>
          </a:p>
          <a:p>
            <a:pPr algn="just">
              <a:lnSpc>
                <a:spcPct val="150000"/>
              </a:lnSpc>
            </a:pPr>
            <a:r>
              <a:rPr lang="es-CO" altLang="es-ES_tradnl" sz="1900" dirty="0" smtClean="0">
                <a:latin typeface="Century Gothic" pitchFamily="34" charset="0"/>
              </a:rPr>
              <a:t>Eventos o condiciones que pueden llegar a afectar la salud de las personas y generan la posibilidad de enfermar ( Físicos , ambientales ,</a:t>
            </a:r>
            <a:r>
              <a:rPr lang="es-CO" altLang="es-ES_tradnl" sz="1900" dirty="0">
                <a:latin typeface="Century Gothic" pitchFamily="34" charset="0"/>
              </a:rPr>
              <a:t> </a:t>
            </a:r>
            <a:r>
              <a:rPr lang="es-CO" altLang="es-ES_tradnl" sz="1900" dirty="0" smtClean="0">
                <a:latin typeface="Century Gothic" pitchFamily="34" charset="0"/>
              </a:rPr>
              <a:t>psicosociales ,conductuales </a:t>
            </a:r>
            <a:r>
              <a:rPr lang="es-CO" altLang="es-ES_tradnl" sz="1900" dirty="0" err="1" smtClean="0">
                <a:latin typeface="Century Gothic" pitchFamily="34" charset="0"/>
              </a:rPr>
              <a:t>etc</a:t>
            </a:r>
            <a:r>
              <a:rPr lang="es-CO" altLang="es-ES_tradnl" sz="1900" dirty="0" smtClean="0">
                <a:latin typeface="Century Gothic" pitchFamily="34" charset="0"/>
              </a:rPr>
              <a:t>)</a:t>
            </a:r>
          </a:p>
          <a:p>
            <a:pPr algn="just"/>
            <a:endParaRPr lang="es-CO" altLang="es-ES_tradnl" sz="2000" b="1" dirty="0" smtClean="0">
              <a:latin typeface="Century Gothic" pitchFamily="34" charset="0"/>
            </a:endParaRPr>
          </a:p>
          <a:p>
            <a:pPr algn="just"/>
            <a:endParaRPr lang="es-CO" altLang="es-ES_tradnl" sz="2000" dirty="0" smtClean="0">
              <a:solidFill>
                <a:schemeClr val="tx1"/>
              </a:solidFill>
              <a:latin typeface="Century Gothic"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366"/>
          <a:stretch/>
        </p:blipFill>
        <p:spPr bwMode="auto">
          <a:xfrm>
            <a:off x="2939968" y="3429000"/>
            <a:ext cx="3080651" cy="312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27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FACTORES PROTECTORES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527857"/>
            <a:ext cx="8067554" cy="4815069"/>
          </a:xfrm>
        </p:spPr>
        <p:txBody>
          <a:bodyPr>
            <a:normAutofit fontScale="95000"/>
          </a:bodyPr>
          <a:lstStyle/>
          <a:p>
            <a:pPr algn="just"/>
            <a:r>
              <a:rPr lang="es-CO" altLang="es-ES_tradnl" sz="2000" b="1" dirty="0" smtClean="0">
                <a:latin typeface="Century Gothic" pitchFamily="34" charset="0"/>
              </a:rPr>
              <a:t>FACTORES PROTECTORES:</a:t>
            </a:r>
          </a:p>
          <a:p>
            <a:pPr algn="just">
              <a:lnSpc>
                <a:spcPct val="150000"/>
              </a:lnSpc>
            </a:pPr>
            <a:r>
              <a:rPr lang="es-ES_tradnl" sz="1900" dirty="0">
                <a:latin typeface="Century Gothic" pitchFamily="34" charset="0"/>
              </a:rPr>
              <a:t>Son aquellos aspectos internos o externos a la persona, que posibilitan conservar e incrementar los niveles de </a:t>
            </a:r>
            <a:r>
              <a:rPr lang="es-ES_tradnl" sz="1900" dirty="0" smtClean="0">
                <a:latin typeface="Century Gothic" pitchFamily="34" charset="0"/>
              </a:rPr>
              <a:t>salud y prevenir la aparición de la enfermedad.</a:t>
            </a:r>
            <a:endParaRPr lang="es-CO" altLang="es-ES_tradnl" sz="1900" b="1" dirty="0" smtClean="0">
              <a:latin typeface="Century Gothic" pitchFamily="34" charset="0"/>
            </a:endParaRPr>
          </a:p>
          <a:p>
            <a:pPr algn="just"/>
            <a:endParaRPr lang="es-CO" altLang="es-ES_tradnl" sz="2000" b="1" dirty="0" smtClean="0">
              <a:latin typeface="Century Gothic" pitchFamily="34" charset="0"/>
            </a:endParaRPr>
          </a:p>
          <a:p>
            <a:pPr algn="just"/>
            <a:endParaRPr lang="es-CO" altLang="es-ES_tradnl" sz="2000" dirty="0" smtClean="0">
              <a:solidFill>
                <a:schemeClr val="tx1"/>
              </a:solidFill>
              <a:latin typeface="Century Gothic"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71" y="3150895"/>
            <a:ext cx="2718174" cy="242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Resultado de imagen para niÃ±os jugando  futbol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540" y="3359394"/>
            <a:ext cx="2789498" cy="221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57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PRACTICAS DE AUTOCUIDADO</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527857"/>
            <a:ext cx="8067554" cy="4815069"/>
          </a:xfrm>
        </p:spPr>
        <p:txBody>
          <a:bodyPr>
            <a:normAutofit fontScale="95000"/>
          </a:bodyPr>
          <a:lstStyle/>
          <a:p>
            <a:pPr algn="just">
              <a:lnSpc>
                <a:spcPct val="150000"/>
              </a:lnSpc>
            </a:pPr>
            <a:r>
              <a:rPr lang="es-CO" altLang="es-ES_tradnl" sz="2000" dirty="0" smtClean="0">
                <a:latin typeface="Century Gothic" pitchFamily="34" charset="0"/>
              </a:rPr>
              <a:t>Todas las prácticas favorables para la salud hacen parte del autocuidado , algunas de ellas  son:</a:t>
            </a:r>
          </a:p>
          <a:p>
            <a:pPr marL="342900" indent="-342900" algn="just">
              <a:lnSpc>
                <a:spcPct val="150000"/>
              </a:lnSpc>
              <a:buFont typeface="Wingdings" pitchFamily="2" charset="2"/>
              <a:buChar char="ü"/>
            </a:pPr>
            <a:r>
              <a:rPr lang="es-CO" altLang="es-ES_tradnl" sz="2000" dirty="0" smtClean="0">
                <a:latin typeface="Century Gothic" pitchFamily="34" charset="0"/>
              </a:rPr>
              <a:t>Hábitos higiénicos</a:t>
            </a:r>
          </a:p>
          <a:p>
            <a:pPr marL="342900" indent="-342900" algn="just">
              <a:lnSpc>
                <a:spcPct val="150000"/>
              </a:lnSpc>
              <a:buFont typeface="Wingdings" pitchFamily="2" charset="2"/>
              <a:buChar char="ü"/>
            </a:pPr>
            <a:r>
              <a:rPr lang="es-CO" altLang="es-ES_tradnl" sz="2000" dirty="0" smtClean="0">
                <a:latin typeface="Century Gothic" pitchFamily="34" charset="0"/>
              </a:rPr>
              <a:t>Estilos de vida saludables</a:t>
            </a:r>
          </a:p>
          <a:p>
            <a:pPr marL="342900" indent="-342900" algn="just">
              <a:lnSpc>
                <a:spcPct val="150000"/>
              </a:lnSpc>
              <a:buFont typeface="Wingdings" pitchFamily="2" charset="2"/>
              <a:buChar char="ü"/>
            </a:pPr>
            <a:r>
              <a:rPr lang="es-CO" altLang="es-ES_tradnl" sz="2000" dirty="0" smtClean="0">
                <a:latin typeface="Century Gothic" pitchFamily="34" charset="0"/>
              </a:rPr>
              <a:t>Manejo y administración adecuada de medicamentos</a:t>
            </a:r>
          </a:p>
          <a:p>
            <a:pPr marL="342900" indent="-342900" algn="just">
              <a:lnSpc>
                <a:spcPct val="150000"/>
              </a:lnSpc>
              <a:buFont typeface="Wingdings" pitchFamily="2" charset="2"/>
              <a:buChar char="ü"/>
            </a:pPr>
            <a:r>
              <a:rPr lang="es-CO" altLang="es-ES_tradnl" sz="2000" dirty="0" smtClean="0">
                <a:latin typeface="Century Gothic" pitchFamily="34" charset="0"/>
              </a:rPr>
              <a:t>Salud mental</a:t>
            </a:r>
          </a:p>
          <a:p>
            <a:pPr marL="342900" indent="-342900" algn="just">
              <a:lnSpc>
                <a:spcPct val="150000"/>
              </a:lnSpc>
              <a:buFont typeface="Wingdings" pitchFamily="2" charset="2"/>
              <a:buChar char="ü"/>
            </a:pPr>
            <a:r>
              <a:rPr lang="es-CO" altLang="es-ES_tradnl" sz="2000" dirty="0" smtClean="0">
                <a:latin typeface="Century Gothic" pitchFamily="34" charset="0"/>
              </a:rPr>
              <a:t>Higiene postural</a:t>
            </a:r>
          </a:p>
          <a:p>
            <a:pPr marL="342900" indent="-342900" algn="just">
              <a:lnSpc>
                <a:spcPct val="150000"/>
              </a:lnSpc>
              <a:buFont typeface="Wingdings" pitchFamily="2" charset="2"/>
              <a:buChar char="ü"/>
            </a:pPr>
            <a:r>
              <a:rPr lang="es-CO" altLang="es-ES_tradnl" sz="2000" dirty="0" smtClean="0">
                <a:latin typeface="Century Gothic" pitchFamily="34" charset="0"/>
              </a:rPr>
              <a:t>Entornos y ambientes saludables</a:t>
            </a:r>
          </a:p>
          <a:p>
            <a:pPr algn="just"/>
            <a:endParaRPr lang="es-CO" altLang="es-ES_tradnl" sz="2000" b="1" dirty="0" smtClean="0">
              <a:latin typeface="Century Gothic" pitchFamily="34" charset="0"/>
            </a:endParaRPr>
          </a:p>
        </p:txBody>
      </p:sp>
    </p:spTree>
    <p:extLst>
      <p:ext uri="{BB962C8B-B14F-4D97-AF65-F5344CB8AC3E}">
        <p14:creationId xmlns:p14="http://schemas.microsoft.com/office/powerpoint/2010/main" val="4246032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57188" y="578734"/>
            <a:ext cx="5948600" cy="63971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dir="8100000" algn="tr" rotWithShape="0">
              <a:prstClr val="black">
                <a:alpha val="40000"/>
              </a:prstClr>
            </a:outerShdw>
          </a:effectLst>
        </p:spPr>
        <p:txBody>
          <a:bodyPr>
            <a:normAutofit fontScale="90000"/>
          </a:bodyPr>
          <a:lstStyle/>
          <a:p>
            <a:r>
              <a:rPr lang="es-CO" altLang="es-ES_tradnl" sz="4000" b="1" dirty="0" smtClean="0">
                <a:solidFill>
                  <a:schemeClr val="accent2">
                    <a:lumMod val="75000"/>
                  </a:schemeClr>
                </a:solidFill>
              </a:rPr>
              <a:t>HABITOS HIGIENICOS</a:t>
            </a:r>
            <a:endParaRPr lang="es-CO" altLang="es-ES_tradnl" sz="4000" b="1" dirty="0">
              <a:solidFill>
                <a:schemeClr val="accent2">
                  <a:lumMod val="75000"/>
                </a:schemeClr>
              </a:solidFill>
            </a:endParaRPr>
          </a:p>
        </p:txBody>
      </p:sp>
      <p:sp>
        <p:nvSpPr>
          <p:cNvPr id="3" name="Subtítulo 2"/>
          <p:cNvSpPr>
            <a:spLocks noGrp="1"/>
          </p:cNvSpPr>
          <p:nvPr>
            <p:ph type="subTitle" idx="1"/>
          </p:nvPr>
        </p:nvSpPr>
        <p:spPr>
          <a:xfrm>
            <a:off x="601884" y="1527857"/>
            <a:ext cx="8067554" cy="4815069"/>
          </a:xfrm>
        </p:spPr>
        <p:txBody>
          <a:bodyPr>
            <a:normAutofit fontScale="95000"/>
          </a:bodyPr>
          <a:lstStyle/>
          <a:p>
            <a:pPr algn="just">
              <a:lnSpc>
                <a:spcPct val="150000"/>
              </a:lnSpc>
            </a:pPr>
            <a:r>
              <a:rPr lang="es-ES" sz="2100" dirty="0">
                <a:latin typeface="Century Gothic" pitchFamily="34" charset="0"/>
              </a:rPr>
              <a:t>La higiene </a:t>
            </a:r>
            <a:r>
              <a:rPr lang="es-ES" sz="2100" dirty="0" smtClean="0">
                <a:latin typeface="Century Gothic" pitchFamily="34" charset="0"/>
              </a:rPr>
              <a:t>hace referencia a </a:t>
            </a:r>
            <a:r>
              <a:rPr lang="es-ES" sz="2100" dirty="0">
                <a:latin typeface="Century Gothic" pitchFamily="34" charset="0"/>
              </a:rPr>
              <a:t>las medidas para prevenir y mantener un buen estado de salud. La práctica de las normas de higiene, con el transcurso del tiempo, se </a:t>
            </a:r>
            <a:r>
              <a:rPr lang="es-ES" sz="2100" dirty="0" smtClean="0">
                <a:latin typeface="Century Gothic" pitchFamily="34" charset="0"/>
              </a:rPr>
              <a:t>convierten en </a:t>
            </a:r>
            <a:r>
              <a:rPr lang="es-ES" sz="2100" dirty="0">
                <a:latin typeface="Century Gothic" pitchFamily="34" charset="0"/>
              </a:rPr>
              <a:t>un hábito. </a:t>
            </a:r>
            <a:endParaRPr lang="es-ES" sz="2100" dirty="0" smtClean="0">
              <a:latin typeface="Century Gothic" pitchFamily="34" charset="0"/>
            </a:endParaRPr>
          </a:p>
          <a:p>
            <a:pPr algn="just">
              <a:lnSpc>
                <a:spcPct val="150000"/>
              </a:lnSpc>
            </a:pPr>
            <a:r>
              <a:rPr lang="es-ES" sz="2100" dirty="0" smtClean="0">
                <a:latin typeface="Century Gothic" pitchFamily="34" charset="0"/>
              </a:rPr>
              <a:t>Es </a:t>
            </a:r>
            <a:r>
              <a:rPr lang="es-ES" sz="2100" dirty="0">
                <a:latin typeface="Century Gothic" pitchFamily="34" charset="0"/>
              </a:rPr>
              <a:t>conveniente para el aprendizaje, práctica y valoración de los hábitos de higiene </a:t>
            </a:r>
            <a:r>
              <a:rPr lang="es-ES" sz="2100" dirty="0" smtClean="0">
                <a:latin typeface="Century Gothic" pitchFamily="34" charset="0"/>
              </a:rPr>
              <a:t>el </a:t>
            </a:r>
            <a:r>
              <a:rPr lang="es-ES" sz="2100" dirty="0">
                <a:latin typeface="Century Gothic" pitchFamily="34" charset="0"/>
              </a:rPr>
              <a:t>ejemplo </a:t>
            </a:r>
            <a:r>
              <a:rPr lang="es-ES" sz="2100" dirty="0" smtClean="0">
                <a:latin typeface="Century Gothic" pitchFamily="34" charset="0"/>
              </a:rPr>
              <a:t>que le damos a los demás </a:t>
            </a:r>
            <a:r>
              <a:rPr lang="es-ES" sz="2100" dirty="0">
                <a:latin typeface="Century Gothic" pitchFamily="34" charset="0"/>
              </a:rPr>
              <a:t>con la práctica </a:t>
            </a:r>
            <a:r>
              <a:rPr lang="es-ES" sz="2100" dirty="0" smtClean="0">
                <a:latin typeface="Century Gothic" pitchFamily="34" charset="0"/>
              </a:rPr>
              <a:t>cotidiana, </a:t>
            </a:r>
            <a:r>
              <a:rPr lang="es-ES" sz="2100" dirty="0">
                <a:latin typeface="Century Gothic" pitchFamily="34" charset="0"/>
              </a:rPr>
              <a:t>para que se consoliden los conocimientos conceptuales, actitudinales y procedimentales sobre el tema.</a:t>
            </a:r>
            <a:endParaRPr lang="es-CO" altLang="es-ES_tradnl" sz="2100" dirty="0" smtClean="0">
              <a:latin typeface="Century Gothic" pitchFamily="34" charset="0"/>
            </a:endParaRPr>
          </a:p>
          <a:p>
            <a:pPr marL="342900" indent="-342900" algn="just">
              <a:lnSpc>
                <a:spcPct val="150000"/>
              </a:lnSpc>
              <a:buFont typeface="Wingdings" pitchFamily="2" charset="2"/>
              <a:buChar char="ü"/>
            </a:pPr>
            <a:endParaRPr lang="es-CO" altLang="es-ES_tradnl" sz="2000" dirty="0">
              <a:latin typeface="Century Gothic" pitchFamily="34" charset="0"/>
            </a:endParaRPr>
          </a:p>
          <a:p>
            <a:pPr algn="just"/>
            <a:endParaRPr lang="es-CO" altLang="es-ES_tradnl" sz="2000" b="1" dirty="0" smtClean="0">
              <a:latin typeface="Century Gothic" pitchFamily="34" charset="0"/>
            </a:endParaRPr>
          </a:p>
        </p:txBody>
      </p:sp>
    </p:spTree>
    <p:extLst>
      <p:ext uri="{BB962C8B-B14F-4D97-AF65-F5344CB8AC3E}">
        <p14:creationId xmlns:p14="http://schemas.microsoft.com/office/powerpoint/2010/main" val="274079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1429</Words>
  <Application>Microsoft Office PowerPoint</Application>
  <PresentationFormat>Presentación en pantalla (4:3)</PresentationFormat>
  <Paragraphs>144</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Presentación de PowerPoint</vt:lpstr>
      <vt:lpstr>AUTOCUIDADO</vt:lpstr>
      <vt:lpstr>AUTOCUIDADO</vt:lpstr>
      <vt:lpstr>AUTOCUIDADO</vt:lpstr>
      <vt:lpstr>TIPOS DE AUTOCUIDADO</vt:lpstr>
      <vt:lpstr>FACTORES DE RIESGO</vt:lpstr>
      <vt:lpstr>FACTORES PROTECTORES</vt:lpstr>
      <vt:lpstr>PRACTICAS DE AUTOCUIDADO</vt:lpstr>
      <vt:lpstr>HABITOS HIGIENICOS</vt:lpstr>
      <vt:lpstr>HIGIENE PERSONAL</vt:lpstr>
      <vt:lpstr>HIGIENE PERSONAL</vt:lpstr>
      <vt:lpstr>HIGIENE  DE LA VIVIENDA</vt:lpstr>
      <vt:lpstr>ESTILOS DE VIDA SALUDABLES</vt:lpstr>
      <vt:lpstr>ACTIVIDAD  FISICA</vt:lpstr>
      <vt:lpstr>ACTIVIDAD  FISICA</vt:lpstr>
      <vt:lpstr>ALIMENTACION SALUDABLE</vt:lpstr>
      <vt:lpstr>ALIMENTACION SALUDABLE</vt:lpstr>
      <vt:lpstr>PREVENCION DE CONSUMO DE CIGARRILLO</vt:lpstr>
      <vt:lpstr>MANEJO ADECUADO DE MEDICAMENTOS</vt:lpstr>
      <vt:lpstr>MANEJO ADECUADO DE MEDICAMENTOS</vt:lpstr>
      <vt:lpstr>MANEJO ADECUADO DE MEDICAMENTOS</vt:lpstr>
      <vt:lpstr>MANEJO ADECUADO DE MEDICAMENTOS</vt:lpstr>
      <vt:lpstr>SALUD MENTAL</vt:lpstr>
      <vt:lpstr>SALUD MENTAL</vt:lpstr>
      <vt:lpstr>SALUD MENTAL</vt:lpstr>
      <vt:lpstr>SALUD MENTAL</vt:lpstr>
      <vt:lpstr>VALORACION MEDICA REGULAR</vt:lpstr>
      <vt:lpstr>HIGIENE POSTURAL</vt:lpstr>
      <vt:lpstr>HIGIENE POSTURAL</vt:lpstr>
      <vt:lpstr>HIGIENE POSTURAL</vt:lpstr>
      <vt:lpstr>HIGIENE POSTURAL</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Liliana Maria Duque Restrepo</cp:lastModifiedBy>
  <cp:revision>151</cp:revision>
  <dcterms:created xsi:type="dcterms:W3CDTF">2016-06-29T23:14:00Z</dcterms:created>
  <dcterms:modified xsi:type="dcterms:W3CDTF">2019-05-06T16:05:46Z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3082-10.1.0.5510</vt:lpwstr>
  </property>
</Properties>
</file>