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  <p:sldMasterId id="2147483740" r:id="rId3"/>
    <p:sldMasterId id="2147483836" r:id="rId4"/>
  </p:sldMasterIdLst>
  <p:notesMasterIdLst>
    <p:notesMasterId r:id="rId30"/>
  </p:notesMasterIdLst>
  <p:sldIdLst>
    <p:sldId id="256" r:id="rId5"/>
    <p:sldId id="326" r:id="rId6"/>
    <p:sldId id="336" r:id="rId7"/>
    <p:sldId id="332" r:id="rId8"/>
    <p:sldId id="331" r:id="rId9"/>
    <p:sldId id="330" r:id="rId10"/>
    <p:sldId id="329" r:id="rId11"/>
    <p:sldId id="337" r:id="rId12"/>
    <p:sldId id="328" r:id="rId13"/>
    <p:sldId id="334" r:id="rId14"/>
    <p:sldId id="327" r:id="rId15"/>
    <p:sldId id="335" r:id="rId16"/>
    <p:sldId id="324" r:id="rId17"/>
    <p:sldId id="348" r:id="rId18"/>
    <p:sldId id="347" r:id="rId19"/>
    <p:sldId id="346" r:id="rId20"/>
    <p:sldId id="345" r:id="rId21"/>
    <p:sldId id="325" r:id="rId22"/>
    <p:sldId id="339" r:id="rId23"/>
    <p:sldId id="343" r:id="rId24"/>
    <p:sldId id="340" r:id="rId25"/>
    <p:sldId id="341" r:id="rId26"/>
    <p:sldId id="342" r:id="rId27"/>
    <p:sldId id="338" r:id="rId28"/>
    <p:sldId id="287" r:id="rId29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7" autoAdjust="0"/>
    <p:restoredTop sz="96405"/>
  </p:normalViewPr>
  <p:slideViewPr>
    <p:cSldViewPr snapToGrid="0" snapToObjects="1">
      <p:cViewPr>
        <p:scale>
          <a:sx n="80" d="100"/>
          <a:sy n="80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 Maria Arias Hernandez" userId="1003BFFD90BBD907@LIVE.COM" providerId="AD" clId="Web-{E547C27F-D021-42BC-A065-7674E0894FF9}"/>
    <pc:docChg chg="addSld delSld">
      <pc:chgData name="Angelica Maria Arias Hernandez" userId="1003BFFD90BBD907@LIVE.COM" providerId="AD" clId="Web-{E547C27F-D021-42BC-A065-7674E0894FF9}" dt="2018-03-09T11:38:41.931" v="1"/>
      <pc:docMkLst>
        <pc:docMk/>
      </pc:docMkLst>
      <pc:sldChg chg="del">
        <pc:chgData name="Angelica Maria Arias Hernandez" userId="1003BFFD90BBD907@LIVE.COM" providerId="AD" clId="Web-{E547C27F-D021-42BC-A065-7674E0894FF9}" dt="2018-03-09T11:38:41.931" v="1"/>
        <pc:sldMkLst>
          <pc:docMk/>
          <pc:sldMk cId="3662575370" sldId="299"/>
        </pc:sldMkLst>
      </pc:sldChg>
      <pc:sldChg chg="add">
        <pc:chgData name="Angelica Maria Arias Hernandez" userId="1003BFFD90BBD907@LIVE.COM" providerId="AD" clId="Web-{E547C27F-D021-42BC-A065-7674E0894FF9}" dt="2018-03-09T11:38:20.177" v="0"/>
        <pc:sldMkLst>
          <pc:docMk/>
          <pc:sldMk cId="2386813043" sldId="3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42CBA-6202-4908-B1F7-00D16C68E401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313C5-07D0-4D11-B238-B71B9A5406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81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29/03/2019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906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29/03/2019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425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29/03/2019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656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aseCarta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1101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E336E4-0A13-4EBD-AB50-069C856EF735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29/03/2019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C0D06F-771D-4C3F-82F6-E4A4CD249FC8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77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BaseCarta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8869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8B1059-01CE-4D34-97C0-E910B12C9A00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29/03/2019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F99554-6AA5-424C-868B-441612CE46FF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16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D1F1D4-9DEA-43F1-BD7B-DF8D6083C0B0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29/03/2019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BBE649-410C-4971-B6E7-1B36E49EEE8E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35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25518A-07D3-4099-8023-1A77F081E2BA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29/03/2019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5DB2FA-1C06-4113-8EA9-A68297CE5041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51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789F57-7CC5-4163-A282-43BF147E96BB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29/03/2019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2E4976-70ED-4DFF-B07C-F4CFBA753220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15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9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29/03/2019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1638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31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58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2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83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3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61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68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23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81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4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29/03/2019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778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36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20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66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97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88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65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28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98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672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6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29/03/2019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8151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8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29/03/2019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836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29/03/2019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812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29/03/2019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86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29/03/2019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591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29/03/2019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653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/>
              <a:pPr/>
              <a:t>29/03/2019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51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3" descr="BaseCartaH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08973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3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6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89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Prevención de Accidentes de Tránsito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8650" y="1730044"/>
            <a:ext cx="80900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u="sng" dirty="0" smtClean="0"/>
              <a:t>Peatones: </a:t>
            </a:r>
          </a:p>
          <a:p>
            <a:pPr marL="0" indent="0">
              <a:buNone/>
            </a:pPr>
            <a:endParaRPr lang="es-CO" dirty="0"/>
          </a:p>
          <a:p>
            <a:pPr>
              <a:buFont typeface="Wingdings" pitchFamily="2" charset="2"/>
              <a:buChar char="q"/>
            </a:pPr>
            <a:r>
              <a:rPr lang="es-CO" dirty="0" smtClean="0"/>
              <a:t>Pasar </a:t>
            </a:r>
            <a:r>
              <a:rPr lang="es-CO" dirty="0"/>
              <a:t>por los cruces peatonales (cebras, semáforos, puentes).</a:t>
            </a:r>
          </a:p>
          <a:p>
            <a:pPr>
              <a:buFont typeface="Wingdings" pitchFamily="2" charset="2"/>
              <a:buChar char="q"/>
            </a:pPr>
            <a:r>
              <a:rPr lang="es-CO" dirty="0" smtClean="0"/>
              <a:t>Respetar </a:t>
            </a:r>
            <a:r>
              <a:rPr lang="es-CO" dirty="0"/>
              <a:t>las señales de tránsito.</a:t>
            </a:r>
          </a:p>
          <a:p>
            <a:pPr>
              <a:buFont typeface="Wingdings" pitchFamily="2" charset="2"/>
              <a:buChar char="q"/>
            </a:pPr>
            <a:r>
              <a:rPr lang="es-CO" dirty="0" smtClean="0"/>
              <a:t>Utilizar </a:t>
            </a:r>
            <a:r>
              <a:rPr lang="es-CO" dirty="0"/>
              <a:t>los andenes.</a:t>
            </a:r>
          </a:p>
          <a:p>
            <a:pPr>
              <a:buFont typeface="Wingdings" pitchFamily="2" charset="2"/>
              <a:buChar char="q"/>
            </a:pPr>
            <a:r>
              <a:rPr lang="es-CO" dirty="0" smtClean="0"/>
              <a:t>No </a:t>
            </a:r>
            <a:r>
              <a:rPr lang="es-CO" dirty="0"/>
              <a:t>caminar sobre la vía</a:t>
            </a:r>
            <a:r>
              <a:rPr lang="es-CO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s-CO" dirty="0" smtClean="0"/>
              <a:t>No hacer uso de elementos de distracción mientras camina.</a:t>
            </a:r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3147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ACCIDENTES EN LA CALLE – SITIOS PÚBLICOS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u="sng" dirty="0" smtClean="0"/>
              <a:t>Pueden darse por:</a:t>
            </a:r>
          </a:p>
          <a:p>
            <a:pPr marL="0" indent="0">
              <a:buNone/>
            </a:pPr>
            <a:endParaRPr lang="es-CO" dirty="0" smtClean="0"/>
          </a:p>
          <a:p>
            <a:pPr>
              <a:buFontTx/>
              <a:buChar char="-"/>
            </a:pPr>
            <a:r>
              <a:rPr lang="es-CO" sz="3000" dirty="0" smtClean="0"/>
              <a:t>Por las condiciones de las personas.</a:t>
            </a:r>
          </a:p>
          <a:p>
            <a:pPr marL="0" indent="0">
              <a:buNone/>
            </a:pPr>
            <a:endParaRPr lang="es-CO" sz="3000" dirty="0" smtClean="0"/>
          </a:p>
          <a:p>
            <a:pPr>
              <a:buFontTx/>
              <a:buChar char="-"/>
            </a:pPr>
            <a:r>
              <a:rPr lang="es-CO" sz="3000" dirty="0" smtClean="0"/>
              <a:t>Por las condiciones de los espacios públicos o las vías.</a:t>
            </a:r>
            <a:endParaRPr lang="es-CO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74" y="3895145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913">
            <a:off x="6819630" y="2341969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99" y="1690689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756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Prevención de accidentes en la Calle – Sitios Públicos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26618" cy="39130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O" sz="3900" dirty="0" smtClean="0"/>
              <a:t>Frente a los menores…</a:t>
            </a:r>
          </a:p>
          <a:p>
            <a:pPr marL="0" indent="0">
              <a:buNone/>
            </a:pPr>
            <a:endParaRPr lang="es-CO" sz="3900" dirty="0"/>
          </a:p>
          <a:p>
            <a:pPr algn="just"/>
            <a:r>
              <a:rPr lang="es-CO" sz="3900" dirty="0" smtClean="0"/>
              <a:t>Deben </a:t>
            </a:r>
            <a:r>
              <a:rPr lang="es-CO" sz="3900" dirty="0"/>
              <a:t>ir </a:t>
            </a:r>
            <a:r>
              <a:rPr lang="es-CO" sz="3900" dirty="0" smtClean="0"/>
              <a:t>siempre acompañados,  </a:t>
            </a:r>
            <a:r>
              <a:rPr lang="es-CO" sz="3900" dirty="0"/>
              <a:t>cogidos de la mano de un </a:t>
            </a:r>
            <a:r>
              <a:rPr lang="es-CO" sz="3900" dirty="0" smtClean="0"/>
              <a:t>adulto y </a:t>
            </a:r>
            <a:r>
              <a:rPr lang="es-CO" sz="3900" dirty="0"/>
              <a:t>por la parte interna de las aceras. </a:t>
            </a:r>
            <a:r>
              <a:rPr lang="es-CO" sz="3900" dirty="0" smtClean="0"/>
              <a:t> </a:t>
            </a:r>
          </a:p>
          <a:p>
            <a:pPr marL="0" indent="0" algn="just">
              <a:buNone/>
            </a:pPr>
            <a:r>
              <a:rPr lang="es-CO" sz="3900" dirty="0"/>
              <a:t>	 	 </a:t>
            </a:r>
          </a:p>
          <a:p>
            <a:pPr algn="just"/>
            <a:r>
              <a:rPr lang="es-CO" sz="3900" dirty="0" smtClean="0"/>
              <a:t>Los </a:t>
            </a:r>
            <a:r>
              <a:rPr lang="es-CO" sz="3900" dirty="0"/>
              <a:t>niños </a:t>
            </a:r>
            <a:r>
              <a:rPr lang="es-CO" sz="3900" dirty="0" smtClean="0"/>
              <a:t>no pueden </a:t>
            </a:r>
            <a:r>
              <a:rPr lang="es-CO" sz="3900" dirty="0"/>
              <a:t>utilizar la calle como espacio apto para el juego. </a:t>
            </a:r>
            <a:r>
              <a:rPr lang="es-CO" sz="7200" dirty="0"/>
              <a:t>	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3258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Prevención de accidentes en la Calle – Sitios Públicos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8650" y="2063131"/>
            <a:ext cx="7826618" cy="389725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O" dirty="0"/>
              <a:t>No </a:t>
            </a:r>
            <a:r>
              <a:rPr lang="es-CO" dirty="0" smtClean="0"/>
              <a:t>cruzar </a:t>
            </a:r>
            <a:r>
              <a:rPr lang="es-CO" dirty="0"/>
              <a:t>la calle corriendo o distraído.</a:t>
            </a:r>
          </a:p>
          <a:p>
            <a:pPr algn="just"/>
            <a:r>
              <a:rPr lang="es-CO" dirty="0" smtClean="0"/>
              <a:t>Cruzar </a:t>
            </a:r>
            <a:r>
              <a:rPr lang="es-CO" dirty="0"/>
              <a:t>la </a:t>
            </a:r>
            <a:r>
              <a:rPr lang="es-CO" dirty="0" smtClean="0"/>
              <a:t>calle por la cebra o el paso peatonal</a:t>
            </a:r>
            <a:endParaRPr lang="es-CO" dirty="0"/>
          </a:p>
          <a:p>
            <a:pPr algn="just"/>
            <a:r>
              <a:rPr lang="es-CO" dirty="0" smtClean="0"/>
              <a:t>Prestar </a:t>
            </a:r>
            <a:r>
              <a:rPr lang="es-CO" dirty="0"/>
              <a:t>atención a las </a:t>
            </a:r>
            <a:r>
              <a:rPr lang="es-CO" dirty="0" smtClean="0"/>
              <a:t>señales y respetar </a:t>
            </a:r>
            <a:r>
              <a:rPr lang="es-CO" dirty="0"/>
              <a:t>las indicaciones del semáforo.</a:t>
            </a:r>
          </a:p>
          <a:p>
            <a:pPr algn="just"/>
            <a:r>
              <a:rPr lang="es-CO" dirty="0" smtClean="0"/>
              <a:t>No cruzar </a:t>
            </a:r>
            <a:r>
              <a:rPr lang="es-CO" dirty="0"/>
              <a:t>entre autos estacionados</a:t>
            </a:r>
            <a:r>
              <a:rPr lang="es-CO" dirty="0" smtClean="0"/>
              <a:t>.</a:t>
            </a:r>
          </a:p>
          <a:p>
            <a:pPr algn="just"/>
            <a:r>
              <a:rPr lang="es-CO" dirty="0" smtClean="0"/>
              <a:t>Mire </a:t>
            </a:r>
            <a:r>
              <a:rPr lang="es-CO" dirty="0"/>
              <a:t>hacia ambos </a:t>
            </a:r>
            <a:r>
              <a:rPr lang="es-CO" dirty="0" smtClean="0"/>
              <a:t>lados antes de cruzar la calle</a:t>
            </a:r>
          </a:p>
          <a:p>
            <a:pPr algn="just"/>
            <a:r>
              <a:rPr lang="es-CO" dirty="0" smtClean="0"/>
              <a:t>No sacar </a:t>
            </a:r>
            <a:r>
              <a:rPr lang="es-CO" dirty="0"/>
              <a:t>los brazos ni la cabeza por la ventanilla.</a:t>
            </a:r>
          </a:p>
          <a:p>
            <a:pPr algn="just"/>
            <a:r>
              <a:rPr lang="es-CO" dirty="0" smtClean="0"/>
              <a:t>Prestar atención </a:t>
            </a:r>
            <a:r>
              <a:rPr lang="es-CO" dirty="0"/>
              <a:t>antes de pasar frente a un garaje.</a:t>
            </a:r>
          </a:p>
          <a:p>
            <a:pPr algn="just"/>
            <a:r>
              <a:rPr lang="es-CO" dirty="0" smtClean="0"/>
              <a:t>Si </a:t>
            </a:r>
            <a:r>
              <a:rPr lang="es-CO" dirty="0"/>
              <a:t>saca a pasear a su mascota, no la lleve suelta ya que puede </a:t>
            </a:r>
            <a:r>
              <a:rPr lang="es-CO" dirty="0" smtClean="0"/>
              <a:t>provocar accidentes.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8293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ACCIDENTES </a:t>
            </a:r>
            <a:r>
              <a:rPr lang="es-CO" b="1" dirty="0" smtClean="0">
                <a:solidFill>
                  <a:srgbClr val="002060"/>
                </a:solidFill>
              </a:rPr>
              <a:t>DEPORTIVOS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8122" y="1690689"/>
            <a:ext cx="4429868" cy="3985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3600" dirty="0" smtClean="0"/>
              <a:t>Pueden ser</a:t>
            </a:r>
            <a:r>
              <a:rPr lang="es-CO" dirty="0" smtClean="0"/>
              <a:t>:  </a:t>
            </a: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>
              <a:buFont typeface="Courier New" pitchFamily="49" charset="0"/>
              <a:buChar char="o"/>
            </a:pPr>
            <a:r>
              <a:rPr lang="es-CO" sz="3200" dirty="0" smtClean="0"/>
              <a:t>Recreativos.</a:t>
            </a:r>
          </a:p>
          <a:p>
            <a:pPr>
              <a:buFont typeface="Courier New" pitchFamily="49" charset="0"/>
              <a:buChar char="o"/>
            </a:pPr>
            <a:r>
              <a:rPr lang="es-CO" sz="3200" dirty="0" smtClean="0"/>
              <a:t>Deportivos.</a:t>
            </a:r>
            <a:endParaRPr lang="es-CO" sz="3200" dirty="0"/>
          </a:p>
          <a:p>
            <a:pPr>
              <a:buFont typeface="Courier New" pitchFamily="49" charset="0"/>
              <a:buChar char="o"/>
            </a:pPr>
            <a:r>
              <a:rPr lang="es-CO" sz="3200" dirty="0" smtClean="0"/>
              <a:t>Formación o Competitivo.</a:t>
            </a:r>
          </a:p>
          <a:p>
            <a:pPr marL="0" indent="0">
              <a:buNone/>
            </a:pPr>
            <a:endParaRPr lang="es-CO" sz="3200" dirty="0"/>
          </a:p>
        </p:txBody>
      </p:sp>
      <p:pic>
        <p:nvPicPr>
          <p:cNvPr id="6" name="Marcador de contenido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72" y="1951945"/>
            <a:ext cx="3520997" cy="316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71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PREVENCIÓN DE ACCIDENTES DEPORTIVOS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2509" y="1690689"/>
            <a:ext cx="4562007" cy="450823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CO" sz="8000" dirty="0">
                <a:latin typeface="Calibri" pitchFamily="34" charset="0"/>
              </a:rPr>
              <a:t>Antes de hacer deporte hay que analizar la condición </a:t>
            </a:r>
            <a:r>
              <a:rPr lang="es-CO" sz="8000" dirty="0" smtClean="0">
                <a:latin typeface="Calibri" pitchFamily="34" charset="0"/>
              </a:rPr>
              <a:t>motora,  </a:t>
            </a:r>
            <a:r>
              <a:rPr lang="es-CO" sz="8000" dirty="0">
                <a:latin typeface="Calibri" pitchFamily="34" charset="0"/>
              </a:rPr>
              <a:t>los hábitos y </a:t>
            </a:r>
            <a:r>
              <a:rPr lang="es-CO" sz="8000" dirty="0" smtClean="0">
                <a:latin typeface="Calibri" pitchFamily="34" charset="0"/>
              </a:rPr>
              <a:t> </a:t>
            </a:r>
            <a:r>
              <a:rPr lang="es-CO" sz="8000" dirty="0">
                <a:latin typeface="Calibri" pitchFamily="34" charset="0"/>
              </a:rPr>
              <a:t>las destrezas que se tengan.   </a:t>
            </a:r>
            <a:endParaRPr lang="es-CO" sz="8000" dirty="0" smtClean="0">
              <a:latin typeface="Calibri" pitchFamily="34" charset="0"/>
            </a:endParaRPr>
          </a:p>
          <a:p>
            <a:pPr algn="just"/>
            <a:r>
              <a:rPr lang="es-CO" sz="8000" dirty="0" smtClean="0">
                <a:latin typeface="Calibri" pitchFamily="34" charset="0"/>
              </a:rPr>
              <a:t>Realizar calentamiento antes del inicio de ejercicio.</a:t>
            </a:r>
          </a:p>
          <a:p>
            <a:pPr algn="just"/>
            <a:r>
              <a:rPr lang="es-CO" sz="8000" dirty="0">
                <a:latin typeface="Calibri" pitchFamily="34" charset="0"/>
              </a:rPr>
              <a:t>Realizar estiramiento muscular antes y después </a:t>
            </a:r>
            <a:r>
              <a:rPr lang="es-CO" sz="8000" dirty="0" smtClean="0">
                <a:latin typeface="Calibri" pitchFamily="34" charset="0"/>
              </a:rPr>
              <a:t>del </a:t>
            </a:r>
            <a:r>
              <a:rPr lang="es-CO" sz="8000" dirty="0">
                <a:latin typeface="Calibri" pitchFamily="34" charset="0"/>
              </a:rPr>
              <a:t>ejercicio o práctica deportiva. </a:t>
            </a:r>
          </a:p>
          <a:p>
            <a:pPr algn="just"/>
            <a:r>
              <a:rPr lang="es-CO" sz="8000" dirty="0" smtClean="0">
                <a:latin typeface="Calibri" pitchFamily="34" charset="0"/>
              </a:rPr>
              <a:t>Es </a:t>
            </a:r>
            <a:r>
              <a:rPr lang="es-CO" sz="8000" dirty="0">
                <a:latin typeface="Calibri" pitchFamily="34" charset="0"/>
              </a:rPr>
              <a:t>importante ir aumentando gradualmente los </a:t>
            </a:r>
            <a:r>
              <a:rPr lang="es-CO" sz="8000" dirty="0" smtClean="0">
                <a:latin typeface="Calibri" pitchFamily="34" charset="0"/>
              </a:rPr>
              <a:t>períodos </a:t>
            </a:r>
            <a:r>
              <a:rPr lang="es-CO" sz="8000" dirty="0">
                <a:latin typeface="Calibri" pitchFamily="34" charset="0"/>
              </a:rPr>
              <a:t>de entrenamiento.</a:t>
            </a:r>
          </a:p>
          <a:p>
            <a:pPr algn="just"/>
            <a:r>
              <a:rPr lang="es-CO" sz="8000" dirty="0">
                <a:latin typeface="Calibri" pitchFamily="34" charset="0"/>
              </a:rPr>
              <a:t>El entrenamiento debe ser continuo con la adecuada orientación de un profesional</a:t>
            </a:r>
            <a:r>
              <a:rPr lang="es-CO" sz="8000" dirty="0" smtClean="0">
                <a:latin typeface="Calibri" pitchFamily="34" charset="0"/>
              </a:rPr>
              <a:t>.</a:t>
            </a:r>
          </a:p>
          <a:p>
            <a:pPr algn="just"/>
            <a:r>
              <a:rPr lang="es-CO" sz="8000" dirty="0" smtClean="0">
                <a:latin typeface="Calibri" pitchFamily="34" charset="0"/>
              </a:rPr>
              <a:t>Es </a:t>
            </a:r>
            <a:r>
              <a:rPr lang="es-CO" sz="8000" dirty="0">
                <a:latin typeface="Calibri" pitchFamily="34" charset="0"/>
              </a:rPr>
              <a:t>importante  tener periodos de descanso, después de hacer </a:t>
            </a:r>
            <a:r>
              <a:rPr lang="es-CO" sz="8000" dirty="0" smtClean="0">
                <a:latin typeface="Calibri" pitchFamily="34" charset="0"/>
              </a:rPr>
              <a:t>deporte</a:t>
            </a:r>
            <a:r>
              <a:rPr lang="es-CO" sz="8000" dirty="0" smtClean="0">
                <a:latin typeface="Calibri Light" pitchFamily="34" charset="0"/>
              </a:rPr>
              <a:t>.</a:t>
            </a:r>
          </a:p>
          <a:p>
            <a:endParaRPr lang="es-CO" sz="4000" dirty="0">
              <a:latin typeface="+mj-lt"/>
            </a:endParaRPr>
          </a:p>
          <a:p>
            <a:pPr marL="0" indent="0">
              <a:buNone/>
            </a:pPr>
            <a:endParaRPr lang="es-CO" sz="4000" dirty="0" smtClean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6" name="Marcador de conteni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16" y="1876301"/>
            <a:ext cx="3385373" cy="28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71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ACCIDENTES LABORALES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690689"/>
            <a:ext cx="4338674" cy="4033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dirty="0" smtClean="0"/>
              <a:t>Pueden ser</a:t>
            </a:r>
            <a:r>
              <a:rPr lang="es-CO" dirty="0" smtClean="0"/>
              <a:t>:</a:t>
            </a:r>
          </a:p>
          <a:p>
            <a:pPr marL="0" indent="0">
              <a:buNone/>
            </a:pPr>
            <a:endParaRPr lang="es-CO" dirty="0" smtClean="0"/>
          </a:p>
          <a:p>
            <a:pPr>
              <a:buFont typeface="Courier New" pitchFamily="49" charset="0"/>
              <a:buChar char="o"/>
            </a:pPr>
            <a:r>
              <a:rPr lang="es-CO" dirty="0" smtClean="0"/>
              <a:t>Por atrapamiento.</a:t>
            </a:r>
          </a:p>
          <a:p>
            <a:pPr>
              <a:buFont typeface="Courier New" pitchFamily="49" charset="0"/>
              <a:buChar char="o"/>
            </a:pPr>
            <a:r>
              <a:rPr lang="es-CO" dirty="0" smtClean="0"/>
              <a:t>Por contacto.</a:t>
            </a:r>
          </a:p>
          <a:p>
            <a:pPr>
              <a:buFont typeface="Courier New" pitchFamily="49" charset="0"/>
              <a:buChar char="o"/>
            </a:pPr>
            <a:r>
              <a:rPr lang="es-CO" dirty="0" smtClean="0"/>
              <a:t>Por aprisionamiento.</a:t>
            </a:r>
          </a:p>
          <a:p>
            <a:pPr>
              <a:buFont typeface="Courier New" pitchFamily="49" charset="0"/>
              <a:buChar char="o"/>
            </a:pPr>
            <a:r>
              <a:rPr lang="es-CO" dirty="0" smtClean="0"/>
              <a:t>Por caída.</a:t>
            </a:r>
          </a:p>
          <a:p>
            <a:pPr>
              <a:buFont typeface="Courier New" pitchFamily="49" charset="0"/>
              <a:buChar char="o"/>
            </a:pPr>
            <a:r>
              <a:rPr lang="es-CO" dirty="0" smtClean="0"/>
              <a:t>Por sobre esfuerzo.</a:t>
            </a:r>
          </a:p>
          <a:p>
            <a:pPr>
              <a:buFont typeface="Courier New" pitchFamily="49" charset="0"/>
              <a:buChar char="o"/>
            </a:pPr>
            <a:r>
              <a:rPr lang="es-CO" dirty="0" smtClean="0"/>
              <a:t>Por exposición.</a:t>
            </a:r>
          </a:p>
          <a:p>
            <a:pPr>
              <a:buFont typeface="Courier New" pitchFamily="49" charset="0"/>
              <a:buChar char="o"/>
            </a:pPr>
            <a:r>
              <a:rPr lang="es-CO" dirty="0" smtClean="0"/>
              <a:t>Por acto o condiciones inseguras.</a:t>
            </a:r>
          </a:p>
          <a:p>
            <a:pPr>
              <a:buFont typeface="Courier New" pitchFamily="49" charset="0"/>
              <a:buChar char="o"/>
            </a:pPr>
            <a:endParaRPr lang="es-CO" dirty="0" smtClean="0"/>
          </a:p>
          <a:p>
            <a:pPr>
              <a:buFont typeface="Courier New" pitchFamily="49" charset="0"/>
              <a:buChar char="o"/>
            </a:pPr>
            <a:endParaRPr lang="es-CO" dirty="0" smtClean="0"/>
          </a:p>
          <a:p>
            <a:pPr>
              <a:buFont typeface="Courier New" pitchFamily="49" charset="0"/>
              <a:buChar char="o"/>
            </a:pPr>
            <a:endParaRPr lang="es-CO" dirty="0"/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644" y="1828801"/>
            <a:ext cx="3624844" cy="34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19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PREVENCIÓN DE ACCIDENTES LABORALES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1263" y="1690689"/>
            <a:ext cx="4964198" cy="3985716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es-CO" sz="2600" dirty="0">
                <a:latin typeface="Calibri" pitchFamily="34" charset="0"/>
              </a:rPr>
              <a:t>C</a:t>
            </a:r>
            <a:r>
              <a:rPr lang="es-CO" sz="2600" dirty="0" smtClean="0">
                <a:latin typeface="Calibri" pitchFamily="34" charset="0"/>
              </a:rPr>
              <a:t>umplir </a:t>
            </a:r>
            <a:r>
              <a:rPr lang="es-CO" sz="2600" dirty="0">
                <a:latin typeface="Calibri" pitchFamily="34" charset="0"/>
              </a:rPr>
              <a:t>con las normas y </a:t>
            </a:r>
            <a:r>
              <a:rPr lang="es-CO" sz="2600" dirty="0" smtClean="0">
                <a:latin typeface="Calibri" pitchFamily="34" charset="0"/>
              </a:rPr>
              <a:t>procedimientos.</a:t>
            </a:r>
          </a:p>
          <a:p>
            <a:pPr algn="just">
              <a:buFont typeface="Courier New" pitchFamily="49" charset="0"/>
              <a:buChar char="o"/>
            </a:pPr>
            <a:r>
              <a:rPr lang="es-CO" sz="2600" dirty="0" smtClean="0">
                <a:latin typeface="Calibri" pitchFamily="34" charset="0"/>
              </a:rPr>
              <a:t>Usar </a:t>
            </a:r>
            <a:r>
              <a:rPr lang="es-CO" sz="2600" dirty="0">
                <a:latin typeface="Calibri" pitchFamily="34" charset="0"/>
              </a:rPr>
              <a:t>los </a:t>
            </a:r>
            <a:r>
              <a:rPr lang="es-CO" sz="2600" dirty="0" smtClean="0">
                <a:latin typeface="Calibri" pitchFamily="34" charset="0"/>
              </a:rPr>
              <a:t>equipos </a:t>
            </a:r>
            <a:r>
              <a:rPr lang="es-CO" sz="2600" dirty="0">
                <a:latin typeface="Calibri" pitchFamily="34" charset="0"/>
              </a:rPr>
              <a:t>de protección </a:t>
            </a:r>
            <a:r>
              <a:rPr lang="es-CO" sz="2600" dirty="0" smtClean="0">
                <a:latin typeface="Calibri" pitchFamily="34" charset="0"/>
              </a:rPr>
              <a:t>personal. </a:t>
            </a:r>
          </a:p>
          <a:p>
            <a:pPr algn="just">
              <a:buFont typeface="Courier New" pitchFamily="49" charset="0"/>
              <a:buChar char="o"/>
            </a:pPr>
            <a:r>
              <a:rPr lang="es-CO" sz="2600" dirty="0" smtClean="0">
                <a:latin typeface="Calibri" pitchFamily="34" charset="0"/>
              </a:rPr>
              <a:t>Recibir </a:t>
            </a:r>
            <a:r>
              <a:rPr lang="es-CO" sz="2600" dirty="0">
                <a:latin typeface="Calibri" pitchFamily="34" charset="0"/>
              </a:rPr>
              <a:t>el adiestramiento adecuado con respecto al puesto de trabajo y seguridad </a:t>
            </a:r>
            <a:r>
              <a:rPr lang="es-CO" sz="2600" dirty="0" smtClean="0">
                <a:latin typeface="Calibri" pitchFamily="34" charset="0"/>
              </a:rPr>
              <a:t>laboral. </a:t>
            </a:r>
          </a:p>
          <a:p>
            <a:pPr algn="just">
              <a:buFont typeface="Courier New" pitchFamily="49" charset="0"/>
              <a:buChar char="o"/>
            </a:pPr>
            <a:r>
              <a:rPr lang="es-CO" sz="2600" dirty="0" smtClean="0">
                <a:latin typeface="Calibri" pitchFamily="34" charset="0"/>
              </a:rPr>
              <a:t>Seguir </a:t>
            </a:r>
            <a:r>
              <a:rPr lang="es-CO" sz="2600" dirty="0">
                <a:latin typeface="Calibri" pitchFamily="34" charset="0"/>
              </a:rPr>
              <a:t>las pautas e instrucciones </a:t>
            </a:r>
            <a:r>
              <a:rPr lang="es-CO" sz="2600" dirty="0" smtClean="0">
                <a:latin typeface="Calibri" pitchFamily="34" charset="0"/>
              </a:rPr>
              <a:t>dadas. </a:t>
            </a:r>
          </a:p>
          <a:p>
            <a:pPr algn="just">
              <a:buFont typeface="Courier New" pitchFamily="49" charset="0"/>
              <a:buChar char="o"/>
            </a:pPr>
            <a:r>
              <a:rPr lang="es-CO" sz="2600" dirty="0" smtClean="0">
                <a:latin typeface="Calibri" pitchFamily="34" charset="0"/>
              </a:rPr>
              <a:t>Cumplir </a:t>
            </a:r>
            <a:r>
              <a:rPr lang="es-CO" sz="2600" dirty="0">
                <a:latin typeface="Calibri" pitchFamily="34" charset="0"/>
              </a:rPr>
              <a:t>con el orden y la limpieza del puesto de </a:t>
            </a:r>
            <a:r>
              <a:rPr lang="es-CO" sz="2600" dirty="0" smtClean="0">
                <a:latin typeface="Calibri" pitchFamily="34" charset="0"/>
              </a:rPr>
              <a:t>trabajo. </a:t>
            </a:r>
          </a:p>
          <a:p>
            <a:pPr algn="just">
              <a:buFont typeface="Courier New" pitchFamily="49" charset="0"/>
              <a:buChar char="o"/>
            </a:pPr>
            <a:r>
              <a:rPr lang="es-CO" sz="2600" dirty="0" smtClean="0">
                <a:latin typeface="Calibri" pitchFamily="34" charset="0"/>
              </a:rPr>
              <a:t>Tomar </a:t>
            </a:r>
            <a:r>
              <a:rPr lang="es-CO" sz="2600" dirty="0">
                <a:latin typeface="Calibri" pitchFamily="34" charset="0"/>
              </a:rPr>
              <a:t>conciencia sobre  el trabajo a </a:t>
            </a:r>
            <a:r>
              <a:rPr lang="es-CO" sz="2600" dirty="0" smtClean="0">
                <a:latin typeface="Calibri" pitchFamily="34" charset="0"/>
              </a:rPr>
              <a:t>realizar. </a:t>
            </a:r>
            <a:endParaRPr lang="es-CO" sz="2600" dirty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s-CO" dirty="0"/>
          </a:p>
        </p:txBody>
      </p:sp>
      <p:pic>
        <p:nvPicPr>
          <p:cNvPr id="6" name="Marcador de conteni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965" y="1898928"/>
            <a:ext cx="3277276" cy="318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65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CONSECUENCIAS DE LOS ACCIDENTES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8123" y="2090057"/>
            <a:ext cx="7244690" cy="3586348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s-CO" dirty="0"/>
              <a:t> </a:t>
            </a:r>
            <a:r>
              <a:rPr lang="es-CO" dirty="0" smtClean="0"/>
              <a:t> </a:t>
            </a:r>
            <a:r>
              <a:rPr lang="es-CO" sz="4000" dirty="0" smtClean="0"/>
              <a:t>Pérdidas Materiales.</a:t>
            </a:r>
          </a:p>
          <a:p>
            <a:pPr>
              <a:buFont typeface="Courier New" pitchFamily="49" charset="0"/>
              <a:buChar char="o"/>
            </a:pPr>
            <a:r>
              <a:rPr lang="es-CO" sz="4000" dirty="0"/>
              <a:t> </a:t>
            </a:r>
            <a:r>
              <a:rPr lang="es-CO" sz="4000" dirty="0" smtClean="0"/>
              <a:t>Pérdidas Económicas.</a:t>
            </a:r>
          </a:p>
          <a:p>
            <a:pPr>
              <a:buFont typeface="Courier New" pitchFamily="49" charset="0"/>
              <a:buChar char="o"/>
            </a:pPr>
            <a:r>
              <a:rPr lang="es-CO" sz="4000" dirty="0"/>
              <a:t> </a:t>
            </a:r>
            <a:r>
              <a:rPr lang="es-CO" sz="4000" dirty="0" smtClean="0"/>
              <a:t>Problemas Legales.</a:t>
            </a:r>
          </a:p>
          <a:p>
            <a:pPr>
              <a:buFont typeface="Courier New" pitchFamily="49" charset="0"/>
              <a:buChar char="o"/>
            </a:pPr>
            <a:r>
              <a:rPr lang="es-CO" sz="4000" dirty="0"/>
              <a:t> </a:t>
            </a:r>
            <a:r>
              <a:rPr lang="es-CO" sz="4000" dirty="0" smtClean="0"/>
              <a:t>Incapacidades.</a:t>
            </a:r>
          </a:p>
          <a:p>
            <a:pPr>
              <a:buFont typeface="Courier New" pitchFamily="49" charset="0"/>
              <a:buChar char="o"/>
            </a:pPr>
            <a:r>
              <a:rPr lang="es-CO" sz="4000" dirty="0"/>
              <a:t> </a:t>
            </a:r>
            <a:r>
              <a:rPr lang="es-CO" sz="4000" dirty="0" smtClean="0"/>
              <a:t>Discapacidades.</a:t>
            </a:r>
          </a:p>
          <a:p>
            <a:pPr>
              <a:buFont typeface="Courier New" pitchFamily="49" charset="0"/>
              <a:buChar char="o"/>
            </a:pPr>
            <a:r>
              <a:rPr lang="es-CO" sz="4000" dirty="0"/>
              <a:t> </a:t>
            </a:r>
            <a:r>
              <a:rPr lang="es-CO" sz="4000" dirty="0" smtClean="0"/>
              <a:t>Muerte.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21" y="1967175"/>
            <a:ext cx="2303627" cy="370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581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QUE ES DISCAPACIDAD?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02665"/>
          </a:xfrm>
          <a:noFill/>
          <a:ln w="19050">
            <a:solidFill>
              <a:srgbClr val="002060"/>
            </a:solidFill>
          </a:ln>
        </p:spPr>
        <p:txBody>
          <a:bodyPr/>
          <a:lstStyle/>
          <a:p>
            <a:pPr marL="0" indent="0" algn="ctr">
              <a:buNone/>
            </a:pPr>
            <a:endParaRPr lang="es-CO" dirty="0" smtClean="0">
              <a:solidFill>
                <a:srgbClr val="222222"/>
              </a:solidFill>
            </a:endParaRPr>
          </a:p>
          <a:p>
            <a:pPr marL="0" indent="0" algn="ctr">
              <a:buNone/>
            </a:pPr>
            <a:r>
              <a:rPr lang="es-CO" sz="3600" dirty="0" smtClean="0">
                <a:solidFill>
                  <a:srgbClr val="222222"/>
                </a:solidFill>
              </a:rPr>
              <a:t>La</a:t>
            </a:r>
            <a:r>
              <a:rPr lang="es-CO" sz="3600" dirty="0">
                <a:solidFill>
                  <a:srgbClr val="222222"/>
                </a:solidFill>
              </a:rPr>
              <a:t> </a:t>
            </a:r>
            <a:r>
              <a:rPr lang="es-CO" sz="3600" b="1" dirty="0">
                <a:solidFill>
                  <a:srgbClr val="222222"/>
                </a:solidFill>
              </a:rPr>
              <a:t>discapacidad</a:t>
            </a:r>
            <a:r>
              <a:rPr lang="es-CO" sz="3600" dirty="0">
                <a:solidFill>
                  <a:srgbClr val="222222"/>
                </a:solidFill>
              </a:rPr>
              <a:t> es </a:t>
            </a:r>
            <a:r>
              <a:rPr lang="es-CO" sz="3600" dirty="0" smtClean="0">
                <a:solidFill>
                  <a:srgbClr val="222222"/>
                </a:solidFill>
              </a:rPr>
              <a:t>una condición </a:t>
            </a:r>
            <a:r>
              <a:rPr lang="es-CO" sz="3600" dirty="0">
                <a:solidFill>
                  <a:srgbClr val="222222"/>
                </a:solidFill>
              </a:rPr>
              <a:t>bajo la cual ciertas personas presentan alguna deficiencia física, mental, </a:t>
            </a:r>
            <a:r>
              <a:rPr lang="es-CO" sz="3600" dirty="0" smtClean="0">
                <a:solidFill>
                  <a:srgbClr val="222222"/>
                </a:solidFill>
              </a:rPr>
              <a:t>intelectual </a:t>
            </a:r>
            <a:r>
              <a:rPr lang="es-CO" sz="3600" dirty="0"/>
              <a:t> o sensorial </a:t>
            </a:r>
            <a:r>
              <a:rPr lang="es-CO" sz="3600" dirty="0">
                <a:solidFill>
                  <a:srgbClr val="222222"/>
                </a:solidFill>
              </a:rPr>
              <a:t>que </a:t>
            </a:r>
            <a:r>
              <a:rPr lang="es-CO" sz="3600" dirty="0" smtClean="0">
                <a:solidFill>
                  <a:srgbClr val="222222"/>
                </a:solidFill>
              </a:rPr>
              <a:t>les impide interactuar </a:t>
            </a:r>
            <a:r>
              <a:rPr lang="es-CO" sz="3600" dirty="0">
                <a:solidFill>
                  <a:srgbClr val="222222"/>
                </a:solidFill>
              </a:rPr>
              <a:t>y participar plenamente en la </a:t>
            </a:r>
            <a:r>
              <a:rPr lang="es-CO" sz="3600" dirty="0" smtClean="0">
                <a:solidFill>
                  <a:srgbClr val="222222"/>
                </a:solidFill>
              </a:rPr>
              <a:t>sociedad</a:t>
            </a:r>
            <a:r>
              <a:rPr lang="es-CO" dirty="0" smtClean="0">
                <a:solidFill>
                  <a:srgbClr val="222222"/>
                </a:solidFill>
              </a:rPr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555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7512" y="835283"/>
            <a:ext cx="8030688" cy="2667938"/>
          </a:xfrm>
        </p:spPr>
        <p:txBody>
          <a:bodyPr>
            <a:noAutofit/>
          </a:bodyPr>
          <a:lstStyle/>
          <a:p>
            <a:r>
              <a:rPr lang="es-CO" b="1" dirty="0" smtClean="0">
                <a:solidFill>
                  <a:srgbClr val="002060"/>
                </a:solidFill>
              </a:rPr>
              <a:t>Prevención </a:t>
            </a:r>
            <a:br>
              <a:rPr lang="es-CO" b="1" dirty="0" smtClean="0">
                <a:solidFill>
                  <a:srgbClr val="002060"/>
                </a:solidFill>
              </a:rPr>
            </a:br>
            <a:r>
              <a:rPr lang="es-CO" b="1" dirty="0" smtClean="0">
                <a:solidFill>
                  <a:srgbClr val="002060"/>
                </a:solidFill>
              </a:rPr>
              <a:t>de Accidentes y Discapacidad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3487" y="3946343"/>
            <a:ext cx="6858000" cy="1125387"/>
          </a:xfrm>
          <a:ln w="190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s-CO" dirty="0" smtClean="0"/>
              <a:t>Alcaldía de Manizales</a:t>
            </a:r>
          </a:p>
          <a:p>
            <a:r>
              <a:rPr lang="es-CO" dirty="0" smtClean="0"/>
              <a:t>Secretaría de Salud Pública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0854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002060"/>
                </a:solidFill>
              </a:rPr>
              <a:t>Importante…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/>
              <a:t>•	Las personas con discapacidad son personas con deficiencias físicas, mentales, intelectuales o sensoriales (visuales y auditivas) a lo largo del tiempo.</a:t>
            </a:r>
          </a:p>
          <a:p>
            <a:pPr marL="0" indent="0" algn="just">
              <a:buNone/>
            </a:pPr>
            <a:r>
              <a:rPr lang="es-CO" dirty="0"/>
              <a:t>•	</a:t>
            </a:r>
            <a:r>
              <a:rPr lang="es-CO" dirty="0">
                <a:solidFill>
                  <a:srgbClr val="002060"/>
                </a:solidFill>
              </a:rPr>
              <a:t>La discapacidad tiene que ver también con la participación y las barreras del entorno, incluyendo las actitudinales.</a:t>
            </a:r>
          </a:p>
          <a:p>
            <a:pPr marL="0" indent="0" algn="just">
              <a:buNone/>
            </a:pPr>
            <a:r>
              <a:rPr lang="es-CO" dirty="0"/>
              <a:t>•	Las personas con discapacidad tienen derechos, no se trata de lástima ni de favores.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2437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TIPOS DE DISCAPACIDAD?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1434" y="1690689"/>
            <a:ext cx="8073916" cy="4486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sz="3200" u="sng" dirty="0" smtClean="0"/>
              <a:t>Puede ser:</a:t>
            </a:r>
          </a:p>
          <a:p>
            <a:pPr marL="0" indent="0">
              <a:buNone/>
            </a:pPr>
            <a:endParaRPr lang="es-CO" sz="3200" dirty="0" smtClean="0"/>
          </a:p>
          <a:p>
            <a:pPr>
              <a:buFont typeface="Wingdings" pitchFamily="2" charset="2"/>
              <a:buChar char="v"/>
            </a:pPr>
            <a:r>
              <a:rPr lang="es-CO" sz="3200" dirty="0" smtClean="0"/>
              <a:t>Física/Motora.</a:t>
            </a:r>
          </a:p>
          <a:p>
            <a:pPr>
              <a:buFont typeface="Wingdings" pitchFamily="2" charset="2"/>
              <a:buChar char="v"/>
            </a:pPr>
            <a:r>
              <a:rPr lang="es-CO" sz="3200" dirty="0" smtClean="0"/>
              <a:t>Mental.</a:t>
            </a:r>
          </a:p>
          <a:p>
            <a:pPr>
              <a:buFont typeface="Wingdings" pitchFamily="2" charset="2"/>
              <a:buChar char="v"/>
            </a:pPr>
            <a:r>
              <a:rPr lang="es-CO" sz="3200" dirty="0" smtClean="0"/>
              <a:t>Intelectual/cognitiva.</a:t>
            </a:r>
          </a:p>
          <a:p>
            <a:pPr>
              <a:buFont typeface="Wingdings" pitchFamily="2" charset="2"/>
              <a:buChar char="v"/>
            </a:pPr>
            <a:r>
              <a:rPr lang="es-CO" sz="3200" dirty="0" smtClean="0"/>
              <a:t>Sensorial:</a:t>
            </a:r>
          </a:p>
          <a:p>
            <a:pPr lvl="1">
              <a:buFontTx/>
              <a:buChar char="-"/>
            </a:pPr>
            <a:r>
              <a:rPr lang="es-CO" sz="3200" dirty="0" smtClean="0"/>
              <a:t>Visual</a:t>
            </a:r>
          </a:p>
          <a:p>
            <a:pPr lvl="1">
              <a:buFontTx/>
              <a:buChar char="-"/>
            </a:pPr>
            <a:r>
              <a:rPr lang="es-CO" sz="3200" dirty="0" smtClean="0"/>
              <a:t>Auditiva</a:t>
            </a:r>
          </a:p>
          <a:p>
            <a:pPr>
              <a:buFont typeface="Wingdings" pitchFamily="2" charset="2"/>
              <a:buChar char="v"/>
            </a:pPr>
            <a:r>
              <a:rPr lang="es-CO" sz="3200" dirty="0" smtClean="0"/>
              <a:t>Múltiple.</a:t>
            </a:r>
            <a:endParaRPr lang="es-CO" sz="32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6" t="17398" b="11379"/>
          <a:stretch/>
        </p:blipFill>
        <p:spPr bwMode="auto">
          <a:xfrm>
            <a:off x="6655202" y="1825625"/>
            <a:ext cx="1620424" cy="181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683" y="3551342"/>
            <a:ext cx="1583942" cy="158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2" t="15685" r="33764" b="11870"/>
          <a:stretch/>
        </p:blipFill>
        <p:spPr bwMode="auto">
          <a:xfrm>
            <a:off x="4951270" y="3399568"/>
            <a:ext cx="1583671" cy="182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2" r="66576" b="13559"/>
          <a:stretch/>
        </p:blipFill>
        <p:spPr bwMode="auto">
          <a:xfrm>
            <a:off x="4969967" y="1825625"/>
            <a:ext cx="1564974" cy="165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78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Llamada ovalada"/>
          <p:cNvSpPr/>
          <p:nvPr/>
        </p:nvSpPr>
        <p:spPr>
          <a:xfrm>
            <a:off x="2743200" y="581353"/>
            <a:ext cx="5990894" cy="3580744"/>
          </a:xfrm>
          <a:prstGeom prst="wedgeEllipseCallout">
            <a:avLst>
              <a:gd name="adj1" fmla="val -40146"/>
              <a:gd name="adj2" fmla="val 5800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 smtClean="0">
                <a:solidFill>
                  <a:srgbClr val="29B21E"/>
                </a:solidFill>
                <a:latin typeface="AR CENA" pitchFamily="2" charset="0"/>
              </a:rPr>
              <a:t>Como debemos actuar frente a una persona con discapacidad?</a:t>
            </a:r>
            <a:endParaRPr lang="es-CO" sz="4400" dirty="0">
              <a:solidFill>
                <a:srgbClr val="29B21E"/>
              </a:solidFill>
              <a:latin typeface="AR CENA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7" y="3864165"/>
            <a:ext cx="2433638" cy="2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124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275724"/>
              </p:ext>
            </p:extLst>
          </p:nvPr>
        </p:nvGraphicFramePr>
        <p:xfrm>
          <a:off x="628650" y="1072057"/>
          <a:ext cx="7886700" cy="4245522"/>
        </p:xfrm>
        <a:graphic>
          <a:graphicData uri="http://schemas.openxmlformats.org/drawingml/2006/table">
            <a:tbl>
              <a:tblPr firstRow="1" firstCol="1" bandRow="1"/>
              <a:tblGrid>
                <a:gridCol w="3492193"/>
                <a:gridCol w="4394507"/>
              </a:tblGrid>
              <a:tr h="33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NUNCA DIGA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DIGA SIEMPRE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3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Discapacitado – minusválido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Persona con discapacidad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3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Defecto de nacimiento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Discapacidad congénita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Deforme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Persona con discapacidad congénita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3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Enano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Persona de </a:t>
                      </a:r>
                      <a:r>
                        <a:rPr lang="es-CO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talla baja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Inválido – minusválido – tullido – lisiado – paralítico – movilidad reducida – cojo – mutilado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Persona con discapacidad física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3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Sordo – hipoacúsico – mudo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Persona con discapacidad auditiva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Ciego – cieguito – invidente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Persona con discapacidad visual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3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Especial – bobo – tonto – mongólico – retardado mental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Persona con discapacidad intelectual o cognitiva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Esquizofrénico – loco 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Persona con discapacidad mental 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338" marR="68338" marT="94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62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24" y="581025"/>
            <a:ext cx="3091736" cy="260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8568" y="3313217"/>
            <a:ext cx="7886700" cy="1913024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s-CO" i="1" dirty="0" smtClean="0">
                <a:solidFill>
                  <a:srgbClr val="FF0000"/>
                </a:solidFill>
              </a:rPr>
              <a:t>«</a:t>
            </a:r>
            <a:r>
              <a:rPr lang="es-CO" sz="6000" i="1" dirty="0" smtClean="0">
                <a:solidFill>
                  <a:srgbClr val="FF0000"/>
                </a:solidFill>
                <a:latin typeface="AR CENA" pitchFamily="2" charset="0"/>
              </a:rPr>
              <a:t>El que no previene, accidentes tiene»</a:t>
            </a:r>
            <a:endParaRPr lang="es-CO" sz="6000" i="1" dirty="0">
              <a:solidFill>
                <a:srgbClr val="FF0000"/>
              </a:solidFill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15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555576" y="4378821"/>
            <a:ext cx="6400800" cy="763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800" b="1" dirty="0">
                <a:solidFill>
                  <a:prstClr val="white"/>
                </a:solidFill>
                <a:latin typeface="Century Gothic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13031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026" name="Picture 2" descr="Resultado de imagen para DIBUJOS DE COMUNI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32" y="470693"/>
            <a:ext cx="6590804" cy="534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9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216714"/>
            <a:ext cx="7886700" cy="1325563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DEFINICIONES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581188"/>
            <a:ext cx="7886700" cy="4351338"/>
          </a:xfrm>
        </p:spPr>
        <p:txBody>
          <a:bodyPr>
            <a:normAutofit/>
          </a:bodyPr>
          <a:lstStyle/>
          <a:p>
            <a:r>
              <a:rPr lang="es-CO" sz="4000" dirty="0" smtClean="0"/>
              <a:t>Qué es un accidente?</a:t>
            </a:r>
          </a:p>
          <a:p>
            <a:r>
              <a:rPr lang="es-CO" sz="4000" dirty="0" smtClean="0"/>
              <a:t>Qué es un factor de riesgo?</a:t>
            </a:r>
          </a:p>
          <a:p>
            <a:r>
              <a:rPr lang="es-CO" sz="4000" dirty="0" smtClean="0"/>
              <a:t>Qué es Prevención?</a:t>
            </a:r>
          </a:p>
          <a:p>
            <a:pPr marL="0" indent="0">
              <a:buNone/>
            </a:pPr>
            <a:endParaRPr lang="es-CO" sz="4000" dirty="0" smtClean="0"/>
          </a:p>
        </p:txBody>
      </p:sp>
      <p:sp>
        <p:nvSpPr>
          <p:cNvPr id="5" name="4 Llamada ovalada"/>
          <p:cNvSpPr/>
          <p:nvPr/>
        </p:nvSpPr>
        <p:spPr>
          <a:xfrm>
            <a:off x="1150883" y="3712502"/>
            <a:ext cx="6905296" cy="1840636"/>
          </a:xfrm>
          <a:prstGeom prst="wedgeEllipseCallout">
            <a:avLst>
              <a:gd name="adj1" fmla="val -27682"/>
              <a:gd name="adj2" fmla="val 71922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2475186" y="4025911"/>
            <a:ext cx="4225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i="1" dirty="0" smtClean="0">
                <a:solidFill>
                  <a:srgbClr val="FF0000"/>
                </a:solidFill>
                <a:latin typeface="AR CENA" pitchFamily="2" charset="0"/>
              </a:rPr>
              <a:t>«Siempre se ha hecho así y no ha pasado nada…»</a:t>
            </a:r>
            <a:endParaRPr lang="es-CO" sz="3600" i="1" dirty="0">
              <a:solidFill>
                <a:srgbClr val="FF0000"/>
              </a:solidFill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TIPOS DE ACCIDENTES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2519" y="1330036"/>
            <a:ext cx="8048708" cy="4900643"/>
          </a:xfrm>
        </p:spPr>
        <p:txBody>
          <a:bodyPr>
            <a:normAutofit/>
          </a:bodyPr>
          <a:lstStyle/>
          <a:p>
            <a:r>
              <a:rPr lang="es-CO" sz="3600" dirty="0" smtClean="0"/>
              <a:t>Accidentes </a:t>
            </a:r>
            <a:r>
              <a:rPr lang="es-CO" sz="3600" dirty="0"/>
              <a:t>en el Hogar </a:t>
            </a:r>
            <a:endParaRPr lang="es-CO" sz="3600" dirty="0" smtClean="0"/>
          </a:p>
          <a:p>
            <a:r>
              <a:rPr lang="es-CO" sz="3600" dirty="0" smtClean="0"/>
              <a:t>Accidentes </a:t>
            </a:r>
            <a:r>
              <a:rPr lang="es-CO" sz="3600" dirty="0"/>
              <a:t>de </a:t>
            </a:r>
            <a:r>
              <a:rPr lang="es-CO" sz="3600" dirty="0" smtClean="0"/>
              <a:t>Tránsito</a:t>
            </a:r>
          </a:p>
          <a:p>
            <a:r>
              <a:rPr lang="es-CO" sz="3600" dirty="0" smtClean="0"/>
              <a:t>Accidentes </a:t>
            </a:r>
            <a:r>
              <a:rPr lang="es-CO" sz="3600" dirty="0"/>
              <a:t>en la </a:t>
            </a:r>
            <a:r>
              <a:rPr lang="es-CO" sz="3600" dirty="0" smtClean="0"/>
              <a:t>Calle/Sitios Públicos</a:t>
            </a:r>
          </a:p>
          <a:p>
            <a:r>
              <a:rPr lang="es-CO" sz="3600" dirty="0" smtClean="0"/>
              <a:t>Accidentes Deportivos</a:t>
            </a:r>
            <a:endParaRPr lang="es-CO" sz="3600" dirty="0"/>
          </a:p>
          <a:p>
            <a:pPr lvl="0"/>
            <a:r>
              <a:rPr lang="es-CO" sz="3600" dirty="0" smtClean="0">
                <a:solidFill>
                  <a:prstClr val="black"/>
                </a:solidFill>
              </a:rPr>
              <a:t>Accidentes </a:t>
            </a:r>
            <a:r>
              <a:rPr lang="es-CO" sz="3600" dirty="0">
                <a:solidFill>
                  <a:prstClr val="black"/>
                </a:solidFill>
              </a:rPr>
              <a:t>Laborales 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04" y="4759496"/>
            <a:ext cx="1913962" cy="191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95" y="3179228"/>
            <a:ext cx="1707664" cy="16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8" y="4653099"/>
            <a:ext cx="1656021" cy="179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00" y="4853700"/>
            <a:ext cx="2357215" cy="168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8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ACCIDENTES EN EL HOGAR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8650" y="1863510"/>
            <a:ext cx="3886200" cy="4097903"/>
          </a:xfrm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u="sng" dirty="0" smtClean="0"/>
              <a:t>Pueden ser:</a:t>
            </a:r>
          </a:p>
          <a:p>
            <a:pPr marL="0" indent="0">
              <a:buNone/>
            </a:pPr>
            <a:endParaRPr lang="es-CO" dirty="0" smtClean="0"/>
          </a:p>
          <a:p>
            <a:r>
              <a:rPr lang="es-CO" dirty="0" smtClean="0"/>
              <a:t>Caídas </a:t>
            </a:r>
            <a:r>
              <a:rPr lang="es-CO" dirty="0"/>
              <a:t>y </a:t>
            </a:r>
            <a:r>
              <a:rPr lang="es-CO" dirty="0" smtClean="0"/>
              <a:t>golpes. </a:t>
            </a:r>
            <a:endParaRPr lang="es-CO" dirty="0"/>
          </a:p>
          <a:p>
            <a:r>
              <a:rPr lang="es-CO" dirty="0" smtClean="0"/>
              <a:t>Intoxicaciones </a:t>
            </a:r>
            <a:r>
              <a:rPr lang="es-CO" dirty="0"/>
              <a:t>y </a:t>
            </a:r>
            <a:r>
              <a:rPr lang="es-CO" dirty="0" smtClean="0"/>
              <a:t>envenenamientos.</a:t>
            </a:r>
            <a:endParaRPr lang="es-CO" dirty="0"/>
          </a:p>
          <a:p>
            <a:r>
              <a:rPr lang="es-CO" dirty="0" smtClean="0"/>
              <a:t>Quemaduras.</a:t>
            </a:r>
            <a:endParaRPr lang="es-CO" dirty="0"/>
          </a:p>
          <a:p>
            <a:r>
              <a:rPr lang="es-CO" dirty="0" smtClean="0"/>
              <a:t>Asfixias.</a:t>
            </a:r>
          </a:p>
          <a:p>
            <a:r>
              <a:rPr lang="es-CO" dirty="0" smtClean="0"/>
              <a:t>Cortadas/heridas.</a:t>
            </a:r>
            <a:endParaRPr lang="es-CO" dirty="0"/>
          </a:p>
          <a:p>
            <a:r>
              <a:rPr lang="es-CO" dirty="0" smtClean="0"/>
              <a:t>Electrocuciones.</a:t>
            </a:r>
          </a:p>
          <a:p>
            <a:r>
              <a:rPr lang="es-CO" dirty="0" smtClean="0"/>
              <a:t>Incendios.</a:t>
            </a: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333">
            <a:off x="4684971" y="1569159"/>
            <a:ext cx="1932599" cy="206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661">
            <a:off x="6617570" y="2145242"/>
            <a:ext cx="2232025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75" y="3635882"/>
            <a:ext cx="179863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91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Prevención de Accidentes en el Hogar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8650" y="1939159"/>
            <a:ext cx="7886700" cy="3878317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s-CO" dirty="0" smtClean="0">
                <a:solidFill>
                  <a:srgbClr val="000000"/>
                </a:solidFill>
                <a:ea typeface="Calibri"/>
                <a:cs typeface="Calibri"/>
              </a:rPr>
              <a:t>Colocar barandas en escaleras, balcones y ventanas.</a:t>
            </a:r>
            <a:endParaRPr lang="es-CO" sz="3600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s-CO" dirty="0" smtClean="0">
                <a:solidFill>
                  <a:srgbClr val="000000"/>
                </a:solidFill>
                <a:ea typeface="Calibri"/>
                <a:cs typeface="Calibri"/>
              </a:rPr>
              <a:t>Proteger las puntas de las mesas.</a:t>
            </a:r>
            <a:endParaRPr lang="es-CO" sz="3600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s-CO" dirty="0" smtClean="0">
                <a:solidFill>
                  <a:srgbClr val="000000"/>
                </a:solidFill>
                <a:ea typeface="Calibri"/>
                <a:cs typeface="Calibri"/>
              </a:rPr>
              <a:t>Cubrir con protectores los tomacorrientes.</a:t>
            </a:r>
            <a:endParaRPr lang="es-CO" sz="3600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s-CO" dirty="0" smtClean="0">
                <a:solidFill>
                  <a:srgbClr val="000000"/>
                </a:solidFill>
                <a:ea typeface="Calibri"/>
                <a:cs typeface="Calibri"/>
              </a:rPr>
              <a:t>Usar antideslizantes para pisos, alfombras y duchas.</a:t>
            </a:r>
            <a:endParaRPr lang="es-CO" sz="3600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s-CO" dirty="0" smtClean="0">
                <a:solidFill>
                  <a:srgbClr val="000000"/>
                </a:solidFill>
                <a:ea typeface="Calibri"/>
                <a:cs typeface="Calibri"/>
              </a:rPr>
              <a:t>Mantener líquidos inflamables, productos tóxicos y medicamentos en sus envases originales fuera del alcance de los niños.</a:t>
            </a:r>
            <a:endParaRPr lang="es-CO" sz="3600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s-CO" dirty="0" smtClean="0">
                <a:solidFill>
                  <a:srgbClr val="000000"/>
                </a:solidFill>
                <a:ea typeface="Calibri"/>
                <a:cs typeface="Calibri"/>
              </a:rPr>
              <a:t>Guardar en sitios seguros herramientas, cuchillos y tijeras.</a:t>
            </a:r>
            <a:endParaRPr lang="es-CO" sz="3600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s-CO" dirty="0" smtClean="0">
                <a:solidFill>
                  <a:srgbClr val="000000"/>
                </a:solidFill>
                <a:ea typeface="Calibri"/>
                <a:cs typeface="Calibri"/>
              </a:rPr>
              <a:t>No permitir que los niños jueguen con fósforos, velas, ni bolsas plásticas.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s-CO" dirty="0" smtClean="0">
                <a:solidFill>
                  <a:srgbClr val="000000"/>
                </a:solidFill>
                <a:ea typeface="Calibri"/>
                <a:cs typeface="Calibri"/>
              </a:rPr>
              <a:t>No olvide desenchufar la plancha y aparatos eléctricos cuando se ausente del lugar.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s-CO" dirty="0" smtClean="0">
                <a:solidFill>
                  <a:srgbClr val="000000"/>
                </a:solidFill>
                <a:ea typeface="Calibri"/>
                <a:cs typeface="Calibri"/>
              </a:rPr>
              <a:t>Si está cocinando, apague el fuego cuando se ausente del lugar.</a:t>
            </a:r>
          </a:p>
        </p:txBody>
      </p:sp>
    </p:spTree>
    <p:extLst>
      <p:ext uri="{BB962C8B-B14F-4D97-AF65-F5344CB8AC3E}">
        <p14:creationId xmlns:p14="http://schemas.microsoft.com/office/powerpoint/2010/main" val="183997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8650" y="1863510"/>
            <a:ext cx="3886200" cy="3857949"/>
          </a:xfrm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u="sng" dirty="0" smtClean="0"/>
              <a:t>Se pueden dar por: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- Factores Humanos.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	</a:t>
            </a:r>
          </a:p>
          <a:p>
            <a:pPr>
              <a:buFontTx/>
              <a:buChar char="-"/>
            </a:pPr>
            <a:r>
              <a:rPr lang="es-CO" dirty="0" smtClean="0"/>
              <a:t>Factores Mecánicos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- Factores Climatológicos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	</a:t>
            </a:r>
          </a:p>
          <a:p>
            <a:pPr marL="0" indent="0">
              <a:buNone/>
            </a:pPr>
            <a:r>
              <a:rPr lang="es-CO" dirty="0" smtClean="0"/>
              <a:t>- Factores Estructurales</a:t>
            </a: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ACCIDENTES DE TRÁNSITO</a:t>
            </a:r>
            <a:endParaRPr lang="es-CO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2313"/>
          <a:stretch/>
        </p:blipFill>
        <p:spPr bwMode="auto">
          <a:xfrm>
            <a:off x="4728998" y="1690690"/>
            <a:ext cx="2132483" cy="162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3363"/>
          <a:stretch/>
        </p:blipFill>
        <p:spPr bwMode="auto">
          <a:xfrm>
            <a:off x="4642057" y="4374575"/>
            <a:ext cx="2306364" cy="170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0" t="35447" b="32276"/>
          <a:stretch/>
        </p:blipFill>
        <p:spPr bwMode="auto">
          <a:xfrm>
            <a:off x="6312448" y="3002439"/>
            <a:ext cx="2593821" cy="163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5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Prevención de Accidentes de Tránsito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51589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u="sng" dirty="0"/>
              <a:t>Conductores: </a:t>
            </a:r>
          </a:p>
          <a:p>
            <a:pPr>
              <a:buFont typeface="Wingdings" pitchFamily="2" charset="2"/>
              <a:buChar char="q"/>
            </a:pPr>
            <a:r>
              <a:rPr lang="es-CO" dirty="0" smtClean="0"/>
              <a:t>Hacer </a:t>
            </a:r>
            <a:r>
              <a:rPr lang="es-CO" dirty="0"/>
              <a:t>revisión técnico </a:t>
            </a:r>
            <a:r>
              <a:rPr lang="es-CO" dirty="0" smtClean="0"/>
              <a:t>mecánica del vehículo.</a:t>
            </a:r>
            <a:endParaRPr lang="es-CO" dirty="0"/>
          </a:p>
          <a:p>
            <a:pPr>
              <a:buFont typeface="Wingdings" pitchFamily="2" charset="2"/>
              <a:buChar char="q"/>
            </a:pPr>
            <a:r>
              <a:rPr lang="es-CO" dirty="0" smtClean="0"/>
              <a:t>Conducir </a:t>
            </a:r>
            <a:r>
              <a:rPr lang="es-CO" dirty="0"/>
              <a:t>sobrio y descansado.</a:t>
            </a:r>
          </a:p>
          <a:p>
            <a:pPr>
              <a:buFont typeface="Wingdings" pitchFamily="2" charset="2"/>
              <a:buChar char="q"/>
            </a:pPr>
            <a:r>
              <a:rPr lang="es-CO" dirty="0" smtClean="0"/>
              <a:t>Llevar equipo </a:t>
            </a:r>
            <a:r>
              <a:rPr lang="es-CO" dirty="0"/>
              <a:t>de carreteras.</a:t>
            </a:r>
          </a:p>
          <a:p>
            <a:pPr>
              <a:buFont typeface="Wingdings" pitchFamily="2" charset="2"/>
              <a:buChar char="q"/>
            </a:pPr>
            <a:r>
              <a:rPr lang="es-CO" dirty="0" smtClean="0"/>
              <a:t>Utilizar </a:t>
            </a:r>
            <a:r>
              <a:rPr lang="es-CO" dirty="0"/>
              <a:t>el cinturón de </a:t>
            </a:r>
            <a:r>
              <a:rPr lang="es-CO" dirty="0" smtClean="0"/>
              <a:t>seguridad.</a:t>
            </a:r>
            <a:endParaRPr lang="es-CO" dirty="0"/>
          </a:p>
          <a:p>
            <a:pPr>
              <a:buFont typeface="Wingdings" pitchFamily="2" charset="2"/>
              <a:buChar char="q"/>
            </a:pPr>
            <a:r>
              <a:rPr lang="es-CO" dirty="0" smtClean="0"/>
              <a:t>No </a:t>
            </a:r>
            <a:r>
              <a:rPr lang="es-CO" dirty="0"/>
              <a:t>exceder la velocidad.</a:t>
            </a:r>
          </a:p>
          <a:p>
            <a:pPr>
              <a:buFont typeface="Wingdings" pitchFamily="2" charset="2"/>
              <a:buChar char="q"/>
            </a:pPr>
            <a:r>
              <a:rPr lang="es-CO" dirty="0" smtClean="0"/>
              <a:t>Respetar </a:t>
            </a:r>
            <a:r>
              <a:rPr lang="es-CO" dirty="0"/>
              <a:t>las señales de tránsito.</a:t>
            </a:r>
          </a:p>
          <a:p>
            <a:pPr>
              <a:buFont typeface="Wingdings" pitchFamily="2" charset="2"/>
              <a:buChar char="q"/>
            </a:pPr>
            <a:r>
              <a:rPr lang="es-CO" dirty="0" smtClean="0"/>
              <a:t>No </a:t>
            </a:r>
            <a:r>
              <a:rPr lang="es-CO" dirty="0"/>
              <a:t>hablar por celular mientras conduce</a:t>
            </a:r>
            <a:r>
              <a:rPr lang="es-CO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s-CO" dirty="0" smtClean="0"/>
              <a:t>No viajar con niños en el asiento delantero.</a:t>
            </a:r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9146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2844</TotalTime>
  <Words>799</Words>
  <Application>Microsoft Office PowerPoint</Application>
  <PresentationFormat>Presentación en pantalla (4:3)</PresentationFormat>
  <Paragraphs>163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Tema de Office</vt:lpstr>
      <vt:lpstr>Diseño personalizado</vt:lpstr>
      <vt:lpstr>2_Tema de Office</vt:lpstr>
      <vt:lpstr>10_Tema de Office</vt:lpstr>
      <vt:lpstr>Presentación de PowerPoint</vt:lpstr>
      <vt:lpstr>Prevención  de Accidentes y Discapacidad</vt:lpstr>
      <vt:lpstr>Presentación de PowerPoint</vt:lpstr>
      <vt:lpstr>DEFINICIONES</vt:lpstr>
      <vt:lpstr>TIPOS DE ACCIDENTES</vt:lpstr>
      <vt:lpstr>ACCIDENTES EN EL HOGAR</vt:lpstr>
      <vt:lpstr>Prevención de Accidentes en el Hogar</vt:lpstr>
      <vt:lpstr>ACCIDENTES DE TRÁNSITO</vt:lpstr>
      <vt:lpstr>Prevención de Accidentes de Tránsito</vt:lpstr>
      <vt:lpstr>Prevención de Accidentes de Tránsito</vt:lpstr>
      <vt:lpstr>ACCIDENTES EN LA CALLE – SITIOS PÚBLICOS</vt:lpstr>
      <vt:lpstr>Prevención de accidentes en la Calle – Sitios Públicos</vt:lpstr>
      <vt:lpstr>Prevención de accidentes en la Calle – Sitios Públicos</vt:lpstr>
      <vt:lpstr>ACCIDENTES DEPORTIVOS</vt:lpstr>
      <vt:lpstr>PREVENCIÓN DE ACCIDENTES DEPORTIVOS</vt:lpstr>
      <vt:lpstr>ACCIDENTES LABORALES</vt:lpstr>
      <vt:lpstr>PREVENCIÓN DE ACCIDENTES LABORALES</vt:lpstr>
      <vt:lpstr>CONSECUENCIAS DE LOS ACCIDENTES</vt:lpstr>
      <vt:lpstr>QUE ES DISCAPACIDAD?</vt:lpstr>
      <vt:lpstr>Importante…</vt:lpstr>
      <vt:lpstr>TIPOS DE DISCAPACIDAD?</vt:lpstr>
      <vt:lpstr>Presentación de PowerPoint</vt:lpstr>
      <vt:lpstr>Presentación de PowerPoint</vt:lpstr>
      <vt:lpstr>«El que no previene, accidentes tiene»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Claudia Piedad Estrada Rueda</cp:lastModifiedBy>
  <cp:revision>246</cp:revision>
  <dcterms:created xsi:type="dcterms:W3CDTF">2016-06-29T23:14:50Z</dcterms:created>
  <dcterms:modified xsi:type="dcterms:W3CDTF">2019-03-29T21:50:48Z</dcterms:modified>
</cp:coreProperties>
</file>