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310" r:id="rId6"/>
    <p:sldId id="278" r:id="rId7"/>
    <p:sldId id="316" r:id="rId8"/>
    <p:sldId id="270" r:id="rId9"/>
    <p:sldId id="261" r:id="rId10"/>
    <p:sldId id="262" r:id="rId11"/>
    <p:sldId id="263" r:id="rId12"/>
    <p:sldId id="267" r:id="rId13"/>
    <p:sldId id="268" r:id="rId14"/>
    <p:sldId id="311" r:id="rId15"/>
    <p:sldId id="312" r:id="rId16"/>
    <p:sldId id="315" r:id="rId17"/>
    <p:sldId id="269" r:id="rId18"/>
    <p:sldId id="271" r:id="rId19"/>
    <p:sldId id="272" r:id="rId20"/>
    <p:sldId id="344" r:id="rId21"/>
    <p:sldId id="343" r:id="rId22"/>
    <p:sldId id="273" r:id="rId23"/>
    <p:sldId id="314" r:id="rId24"/>
    <p:sldId id="286" r:id="rId25"/>
    <p:sldId id="274" r:id="rId26"/>
    <p:sldId id="275" r:id="rId27"/>
    <p:sldId id="313" r:id="rId28"/>
    <p:sldId id="279" r:id="rId29"/>
    <p:sldId id="280" r:id="rId30"/>
    <p:sldId id="318" r:id="rId31"/>
    <p:sldId id="345" r:id="rId32"/>
    <p:sldId id="320" r:id="rId33"/>
    <p:sldId id="322" r:id="rId34"/>
    <p:sldId id="348" r:id="rId35"/>
    <p:sldId id="328" r:id="rId36"/>
    <p:sldId id="349" r:id="rId37"/>
    <p:sldId id="333" r:id="rId38"/>
    <p:sldId id="338" r:id="rId39"/>
    <p:sldId id="325" r:id="rId40"/>
    <p:sldId id="327" r:id="rId41"/>
    <p:sldId id="296" r:id="rId42"/>
    <p:sldId id="309" r:id="rId43"/>
    <p:sldId id="305" r:id="rId44"/>
    <p:sldId id="336" r:id="rId45"/>
    <p:sldId id="337" r:id="rId46"/>
    <p:sldId id="350" r:id="rId47"/>
    <p:sldId id="282" r:id="rId48"/>
    <p:sldId id="283" r:id="rId49"/>
    <p:sldId id="284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85" r:id="rId58"/>
    <p:sldId id="264" r:id="rId59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884AC73-4F0D-423D-ADE2-26DA6C233DB2}">
          <p14:sldIdLst>
            <p14:sldId id="256"/>
            <p14:sldId id="258"/>
            <p14:sldId id="259"/>
            <p14:sldId id="260"/>
            <p14:sldId id="310"/>
            <p14:sldId id="278"/>
            <p14:sldId id="316"/>
            <p14:sldId id="270"/>
            <p14:sldId id="261"/>
            <p14:sldId id="262"/>
          </p14:sldIdLst>
        </p14:section>
        <p14:section name="Sección sin título" id="{63586AE4-7677-4FB1-8EAE-12205E9AE266}">
          <p14:sldIdLst>
            <p14:sldId id="263"/>
            <p14:sldId id="267"/>
            <p14:sldId id="268"/>
            <p14:sldId id="311"/>
            <p14:sldId id="312"/>
            <p14:sldId id="315"/>
            <p14:sldId id="269"/>
            <p14:sldId id="271"/>
            <p14:sldId id="272"/>
            <p14:sldId id="344"/>
            <p14:sldId id="343"/>
            <p14:sldId id="273"/>
            <p14:sldId id="314"/>
            <p14:sldId id="286"/>
            <p14:sldId id="274"/>
            <p14:sldId id="275"/>
            <p14:sldId id="313"/>
            <p14:sldId id="279"/>
            <p14:sldId id="280"/>
            <p14:sldId id="318"/>
            <p14:sldId id="345"/>
            <p14:sldId id="320"/>
            <p14:sldId id="322"/>
            <p14:sldId id="348"/>
            <p14:sldId id="328"/>
            <p14:sldId id="349"/>
            <p14:sldId id="333"/>
            <p14:sldId id="338"/>
            <p14:sldId id="325"/>
            <p14:sldId id="327"/>
            <p14:sldId id="296"/>
            <p14:sldId id="309"/>
            <p14:sldId id="305"/>
            <p14:sldId id="336"/>
            <p14:sldId id="337"/>
            <p14:sldId id="350"/>
            <p14:sldId id="282"/>
            <p14:sldId id="283"/>
            <p14:sldId id="284"/>
            <p14:sldId id="287"/>
            <p14:sldId id="288"/>
            <p14:sldId id="289"/>
            <p14:sldId id="290"/>
            <p14:sldId id="291"/>
            <p14:sldId id="292"/>
            <p14:sldId id="293"/>
            <p14:sldId id="285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D364"/>
    <a:srgbClr val="F23F0E"/>
    <a:srgbClr val="AD7403"/>
    <a:srgbClr val="AA0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/>
    <p:restoredTop sz="96405"/>
  </p:normalViewPr>
  <p:slideViewPr>
    <p:cSldViewPr snapToGrid="0" snapToObjects="1">
      <p:cViewPr>
        <p:scale>
          <a:sx n="81" d="100"/>
          <a:sy n="81" d="100"/>
        </p:scale>
        <p:origin x="-870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906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25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56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163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778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81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836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81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86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591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653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FBDA5-A939-8649-9768-7CBF4E1D9E9E}" type="datetimeFigureOut">
              <a:rPr lang="es-ES_tradnl" smtClean="0"/>
              <a:t>06/08/2019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8C36B-DF3B-8B40-9F61-45A5A3AE93E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517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30554B6-1D9E-48D5-B779-93B6C535479C}"/>
              </a:ext>
            </a:extLst>
          </p:cNvPr>
          <p:cNvSpPr/>
          <p:nvPr/>
        </p:nvSpPr>
        <p:spPr>
          <a:xfrm>
            <a:off x="331305" y="948819"/>
            <a:ext cx="8269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EL AGUA PARA CONSUMO</a:t>
            </a:r>
          </a:p>
        </p:txBody>
      </p:sp>
      <p:pic>
        <p:nvPicPr>
          <p:cNvPr id="6148" name="Picture 4" descr="F:\CHARLAS\VIVIENDA SALUDABLE\IMAGENES\FILTRO DE A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6" y="4088190"/>
            <a:ext cx="2769951" cy="25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CHARLAS\VIVIENDA SALUDABLE\IMAGENES\JARRA DE AG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05" y="4143642"/>
            <a:ext cx="2898658" cy="24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C:\Users\JSALAZAT\OneDrive - ALCALDIA DE MANIZALES\Varios del Escritorio\Albúm Fotos\Todo lo de Malaria -K41\DSC080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92" y="1359877"/>
            <a:ext cx="3803374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2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331305" y="980661"/>
            <a:ext cx="7359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¿CÓMO SE PUEDE AHORRAR EL AGUA EN LA VIVIENDA?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7170" name="Picture 2" descr="F:\CHARLAS\VIVIENDA SALUDABLE\IMAGENES\LLAVE DE AGUA CERR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2007909"/>
            <a:ext cx="6707775" cy="324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530087" y="477078"/>
            <a:ext cx="780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ALMACENAMIENTO DE AGUA POTABLE EN LA VIVIENDA</a:t>
            </a:r>
            <a:endParaRPr lang="es-CO" sz="2800" dirty="0">
              <a:solidFill>
                <a:srgbClr val="AD7403"/>
              </a:solidFill>
              <a:latin typeface="Arial Narrow" pitchFamily="34" charset="0"/>
            </a:endParaRPr>
          </a:p>
        </p:txBody>
      </p:sp>
      <p:pic>
        <p:nvPicPr>
          <p:cNvPr id="8195" name="Picture 3" descr="F:\CHARLAS\VIVIENDA SALUDABLE\IMAGENES\GARRAFON DE AGUA PO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805354"/>
            <a:ext cx="5594284" cy="35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234463" y="450573"/>
            <a:ext cx="756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RESIDUOS LÍQUIDOS - EXCRETAS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-</a:t>
            </a: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AGUAS SUCIAS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</p:txBody>
      </p:sp>
      <p:pic>
        <p:nvPicPr>
          <p:cNvPr id="9218" name="Picture 2" descr="F:\CHARLAS\VIVIENDA SALUDABLE\IMAGENES\ALCANTARILLADO A CIELO ABIER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1" y="1404680"/>
            <a:ext cx="3395936" cy="21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CHARLAS\VIVIENDA SALUDABLE\IMAGENES\INSTALACION ALCANTARILLADO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13" y="3845169"/>
            <a:ext cx="3734802" cy="205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6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234463" y="450573"/>
            <a:ext cx="756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RESIDUOS LÍQUIDOS - EXCRETAS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-</a:t>
            </a: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AGUAS SUCIAS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</p:txBody>
      </p:sp>
      <p:pic>
        <p:nvPicPr>
          <p:cNvPr id="5" name="4 Imagen" descr="C:\Users\JSALAZAT\OneDrive - ALCALDIA DE MANIZALES\Varios del Escritorio\Albúm Fotos\Asentamiento Potrerillo\DSC038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07" y="1211873"/>
            <a:ext cx="3486003" cy="439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JSALAZAT\OneDrive - ALCALDIA DE MANIZALES\Varios del Escritorio\Albúm Fotos\Asentamiento Potrerillo\DSC0377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1" y="1211872"/>
            <a:ext cx="2935019" cy="4397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234463" y="450573"/>
            <a:ext cx="756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RESIDUOS LÍQUIDOS - EXCRETAS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-</a:t>
            </a: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AGUAS SUCIAS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</p:txBody>
      </p:sp>
      <p:pic>
        <p:nvPicPr>
          <p:cNvPr id="5" name="4 Imagen" descr="C:\Users\JSALAZAT\OneDrive - ALCALDIA DE MANIZALES\Varios del Escritorio\Albúm Fotos\Todo lo de Malaria -K41\DSC077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55" y="1476375"/>
            <a:ext cx="3323491" cy="4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JSALAZAT\OneDrive - ALCALDIA DE MANIZALES\Varios del Escritorio\Albúm Fotos\Todo lo de Malaria -K41\DSC0778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1476375"/>
            <a:ext cx="3798278" cy="421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2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234463" y="450573"/>
            <a:ext cx="756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RESIDUOS LÍQUIDOS - EXCRETAS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-</a:t>
            </a: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AGUAS SUCIAS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</p:txBody>
      </p:sp>
      <p:pic>
        <p:nvPicPr>
          <p:cNvPr id="3" name="2 Imagen" descr="C:\Users\JSALAZAT\OneDrive - ALCALDIA DE MANIZALES\Varios del Escritorio\Albúm Fotos\Asentamiento Potrerillo\DSC038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8" y="1300529"/>
            <a:ext cx="5474676" cy="421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0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543340" y="246440"/>
            <a:ext cx="7393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¿CÓMO SE PUEDE PROTEGER LA FAMILIA DEL PROBLEMAS </a:t>
            </a: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EXCRETAS -AGUAS </a:t>
            </a: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SUCIAS ?</a:t>
            </a:r>
          </a:p>
        </p:txBody>
      </p:sp>
      <p:pic>
        <p:nvPicPr>
          <p:cNvPr id="10242" name="Picture 2" descr="F:\CHARLAS\VIVIENDA SALUDABLE\IMAGENES\AGUA HIRVIE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2322"/>
            <a:ext cx="3662313" cy="206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CHARLAS\VIVIENDA SALUDABLE\IMAGENES\LAVADO DE MAN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1" y="4443045"/>
            <a:ext cx="5378644" cy="21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9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117231" y="272945"/>
            <a:ext cx="77606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¿CÓMO ELIMINAR LAS EXCRETAS DE FORMA</a:t>
            </a:r>
          </a:p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ADECUADA Y SEGURA?</a:t>
            </a:r>
          </a:p>
        </p:txBody>
      </p:sp>
      <p:pic>
        <p:nvPicPr>
          <p:cNvPr id="11266" name="Picture 2" descr="F:\CHARLAS\VIVIENDA SALUDABLE\IMAGENES\BAÑO BUE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8" y="1559168"/>
            <a:ext cx="3363188" cy="23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CHARLAS\VIVIENDA SALUDABLE\IMAGENES\LETR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3" y="4138245"/>
            <a:ext cx="3525625" cy="23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140677" y="617501"/>
            <a:ext cx="7737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¿POR QUÉ SE DEBEN CONTROLAR LAS AGUAS SUCIAS PRODUCIDAS POR EL LAVADO?</a:t>
            </a:r>
          </a:p>
        </p:txBody>
      </p:sp>
      <p:pic>
        <p:nvPicPr>
          <p:cNvPr id="12290" name="Picture 2" descr="F:\CHARLAS\VIVIENDA SALUDABLE\IMAGENES\LAVADO DE PLA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" y="2309445"/>
            <a:ext cx="3214540" cy="406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CHARLAS\VIVIENDA SALUDABLE\IMAGENES\lavade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32105" y="2840698"/>
            <a:ext cx="4082377" cy="301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4016" y="415353"/>
            <a:ext cx="7772400" cy="2387600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rgbClr val="0070C0"/>
                </a:solidFill>
                <a:latin typeface="Arial Narrow" pitchFamily="34" charset="0"/>
              </a:rPr>
              <a:t>SECRETARÍA DE SALUD PÚBLICA </a:t>
            </a:r>
            <a:endParaRPr lang="es-ES_tradnl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4016" y="3063711"/>
            <a:ext cx="7772400" cy="1637243"/>
          </a:xfrm>
        </p:spPr>
        <p:txBody>
          <a:bodyPr>
            <a:normAutofit/>
          </a:bodyPr>
          <a:lstStyle/>
          <a:p>
            <a:endParaRPr lang="es-ES_tradnl" sz="4400" dirty="0" smtClean="0">
              <a:solidFill>
                <a:srgbClr val="00B0F0"/>
              </a:solidFill>
              <a:latin typeface="Arial Narrow" pitchFamily="34" charset="0"/>
            </a:endParaRPr>
          </a:p>
          <a:p>
            <a:r>
              <a:rPr lang="es-ES_tradnl" sz="4400" dirty="0" smtClean="0">
                <a:solidFill>
                  <a:srgbClr val="00B0F0"/>
                </a:solidFill>
                <a:latin typeface="Arial Narrow" pitchFamily="34" charset="0"/>
              </a:rPr>
              <a:t> </a:t>
            </a:r>
            <a:r>
              <a:rPr lang="es-ES_tradnl" sz="4400" dirty="0">
                <a:solidFill>
                  <a:srgbClr val="2DD364"/>
                </a:solidFill>
                <a:latin typeface="Arial Narrow" pitchFamily="34" charset="0"/>
              </a:rPr>
              <a:t>UNIDAD DE </a:t>
            </a:r>
            <a:r>
              <a:rPr lang="es-ES_tradnl" sz="4400" dirty="0" smtClean="0">
                <a:solidFill>
                  <a:srgbClr val="2DD364"/>
                </a:solidFill>
                <a:latin typeface="Arial Narrow" pitchFamily="34" charset="0"/>
              </a:rPr>
              <a:t>SALUD AMBIENTAL</a:t>
            </a:r>
            <a:endParaRPr lang="es-ES_tradnl" sz="4400" dirty="0">
              <a:solidFill>
                <a:srgbClr val="2DD364"/>
              </a:solidFill>
              <a:latin typeface="Arial Narrow" pitchFamily="34" charset="0"/>
            </a:endParaRPr>
          </a:p>
          <a:p>
            <a:endParaRPr lang="es-ES_tradnl" sz="4400" dirty="0">
              <a:solidFill>
                <a:srgbClr val="00B0F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596350" y="705177"/>
            <a:ext cx="73167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CLASIFICACIÓN DE LOS RESIDUOS O BASURAS</a:t>
            </a:r>
          </a:p>
          <a:p>
            <a:endParaRPr lang="es-CO" sz="20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CO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ORGÁNICOS:</a:t>
            </a:r>
            <a:endParaRPr lang="es-CO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4338" name="Picture 2" descr="F:\CHARLAS\VIVIENDA SALUDABLE\IMAGENES\RESIDUOS ORGÁN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46" y="2508738"/>
            <a:ext cx="6177348" cy="311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596350" y="705177"/>
            <a:ext cx="73167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CLASIFICACIÓN DE LOS RESIDUOS SOLIDOS O BASURAS</a:t>
            </a:r>
          </a:p>
        </p:txBody>
      </p:sp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1659283"/>
            <a:ext cx="6787662" cy="46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197766" y="564500"/>
            <a:ext cx="7867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LOS RESIDUOS SÓLIDOS EN LA VIVIENDA - BASURA</a:t>
            </a:r>
          </a:p>
          <a:p>
            <a:endParaRPr lang="es-CO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F:\CHARLAS\VIVIENDA SALUDABLE\IMAGENES\BASURA MA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" y="1543649"/>
            <a:ext cx="4073769" cy="21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CHARLAS\VIVIENDA SALUDABLE\IMAGENES\BASURA BUE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48" y="3914640"/>
            <a:ext cx="2825906" cy="21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C:\Users\JSALAZAT\OneDrive - ALCALDIA DE MANIZALES\Varios del Escritorio\Albúm Fotos\Asentamiento Potrerillo\DSC0377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48" y="1542270"/>
            <a:ext cx="3072089" cy="213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JSALAZAT\OneDrive - ALCALDIA DE MANIZALES\Varios del Escritorio\Albúm Fotos\Actividades Dengue\DSC0367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" y="3833445"/>
            <a:ext cx="4138246" cy="272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9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490332" y="1049733"/>
            <a:ext cx="8428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• </a:t>
            </a:r>
            <a:r>
              <a:rPr lang="es-CO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INORGÁNICOS - RECICLABLES: </a:t>
            </a:r>
          </a:p>
          <a:p>
            <a:endParaRPr lang="es-CO" sz="2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5362" name="Picture 2" descr="F:\CHARLAS\VIVIENDA SALUDABLE\IMAGENES\RESIDUOS INORGAN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2" y="1493667"/>
            <a:ext cx="6277597" cy="446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490332" y="1049733"/>
            <a:ext cx="8428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• </a:t>
            </a:r>
            <a:r>
              <a:rPr lang="es-CO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RESIDUSO PELIGROSOS: </a:t>
            </a:r>
          </a:p>
          <a:p>
            <a:endParaRPr lang="es-CO" sz="2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5 Imagen" descr="C:\Users\JSALAZAT\OneDrive - ALCALDIA DE MANIZALES\Varios del Escritorio\Albúm Fotos\Todo lo de Malaria -K41\DSC0784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33" y="1553144"/>
            <a:ext cx="2278527" cy="366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JSALAZAT\OneDrive - ALCALDIA DE MANIZALES\Varios del Escritorio\Albúm Fotos\Todo lo de Malaria -K41\DSC0784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74" y="1553144"/>
            <a:ext cx="2899850" cy="3661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1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596350" y="705177"/>
            <a:ext cx="73167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CLASIFICACIÓN DE LOS RESIDUOS O BASURAS</a:t>
            </a:r>
          </a:p>
          <a:p>
            <a:endParaRPr lang="es-CO" sz="20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endParaRPr lang="es-CO" sz="20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691662" y="1714499"/>
            <a:ext cx="6283569" cy="44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304800" y="0"/>
            <a:ext cx="7737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¿MANEJO INADECUADO DE LOS RESIDUOS SÓLIDOS EN LA VIVIENDA?</a:t>
            </a:r>
          </a:p>
        </p:txBody>
      </p:sp>
      <p:pic>
        <p:nvPicPr>
          <p:cNvPr id="16386" name="Picture 2" descr="F:\CHARLAS\VIVIENDA SALUDABLE\IMAGENES\CALLE CON BASURERO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8" y="1172307"/>
            <a:ext cx="4254631" cy="25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CHARLAS\VIVIENDA SALUDABLE\IMAGENES\BASURA CON PER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61" y="3923069"/>
            <a:ext cx="3944754" cy="27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2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BAF9F8-D081-4C12-9AF1-B4CA67DE0772}"/>
              </a:ext>
            </a:extLst>
          </p:cNvPr>
          <p:cNvSpPr/>
          <p:nvPr/>
        </p:nvSpPr>
        <p:spPr>
          <a:xfrm>
            <a:off x="490332" y="1049733"/>
            <a:ext cx="8428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ALTERNATIVA DE SOLUCIÓN PARA LOS RESIDUOS SÓLIDOS </a:t>
            </a:r>
          </a:p>
          <a:p>
            <a:endParaRPr lang="es-CO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4 Imagen" descr="C:\Users\JSALAZAT\OneDrive - ALCALDIA DE MANIZALES\Varios del Escritorio\Albúm Fotos\Asentamiento Potrerillo\DSC037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6" y="1693252"/>
            <a:ext cx="3153506" cy="22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F:\CHARLAS\VIVIENDA SALUDABLE\IMAGENES\CARRRO RECOL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" y="1693252"/>
            <a:ext cx="3813675" cy="22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457200" y="735955"/>
            <a:ext cx="76317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HIGIENE DE LA VIVIENDA Y SUS MORADORES</a:t>
            </a:r>
          </a:p>
          <a:p>
            <a:endParaRPr lang="es-CO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17410" name="Picture 2" descr="F:\CHARLAS\VIVIENDA SALUDABLE\IMAGENES\FAMILIA HACIENDO AS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5" y="2321169"/>
            <a:ext cx="5948313" cy="37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732845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EL CUIDADO DEL CUERPO ES FUNDAMENTAL LOS HÁBITOS DE HIGIENE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18434" name="Picture 2" descr="F:\CHARLAS\VIVIENDA SALUDABLE\IMAGENES\BAÑO MUJ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7" y="2507037"/>
            <a:ext cx="3178221" cy="20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CHARLAS\VIVIENDA SALUDABLE\IMAGENES\CEPILLADO DE DIEN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75" y="2573447"/>
            <a:ext cx="3113240" cy="20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CHARLAS\VIVIENDA SALUDABLE\IMAGENES\LAVADO DE MAN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77" y="4876800"/>
            <a:ext cx="5125089" cy="17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E9A1CF1B-2B8D-4A24-A463-44848F9CBED6}"/>
              </a:ext>
            </a:extLst>
          </p:cNvPr>
          <p:cNvSpPr/>
          <p:nvPr/>
        </p:nvSpPr>
        <p:spPr>
          <a:xfrm>
            <a:off x="851417" y="821672"/>
            <a:ext cx="7421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VIVIENDA SALUDABLE</a:t>
            </a:r>
            <a:endParaRPr lang="es-CO" sz="28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26" name="Picture 2" descr="F:\CHARLAS\VIVIENDA SALUDABLE\IMAGENES\VIVIENDA SALUD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17" y="1480008"/>
            <a:ext cx="6792030" cy="43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73284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8D76555F-57FC-455F-AD32-393C9275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95" y="1189684"/>
            <a:ext cx="6306214" cy="42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354014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xmlns="" id="{2197B0EB-CFDF-421E-95C1-9CBB2BE77AAE}"/>
              </a:ext>
            </a:extLst>
          </p:cNvPr>
          <p:cNvSpPr/>
          <p:nvPr/>
        </p:nvSpPr>
        <p:spPr>
          <a:xfrm>
            <a:off x="1598263" y="354014"/>
            <a:ext cx="4055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ZANCUDO AEDES AEGYPTI</a:t>
            </a:r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xmlns="" id="{C983AC10-A1B2-4A77-9C16-BF828A96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6" y="1078522"/>
            <a:ext cx="5360331" cy="2766647"/>
          </a:xfrm>
          <a:prstGeom prst="rect">
            <a:avLst/>
          </a:prstGeom>
        </p:spPr>
      </p:pic>
      <p:sp>
        <p:nvSpPr>
          <p:cNvPr id="13" name="Rectángulo 5">
            <a:extLst>
              <a:ext uri="{FF2B5EF4-FFF2-40B4-BE49-F238E27FC236}">
                <a16:creationId xmlns:a16="http://schemas.microsoft.com/office/drawing/2014/main" xmlns="" id="{AF7636A8-8876-4AF6-842D-422E4EA9488C}"/>
              </a:ext>
            </a:extLst>
          </p:cNvPr>
          <p:cNvSpPr/>
          <p:nvPr/>
        </p:nvSpPr>
        <p:spPr>
          <a:xfrm>
            <a:off x="328245" y="4217019"/>
            <a:ext cx="87219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400" dirty="0">
                <a:latin typeface="Arial Narrow" pitchFamily="34" charset="0"/>
              </a:rPr>
              <a:t>El mosquito</a:t>
            </a:r>
            <a:r>
              <a:rPr lang="es-ES" sz="1400" i="1" dirty="0">
                <a:latin typeface="Arial Narrow" pitchFamily="34" charset="0"/>
              </a:rPr>
              <a:t> Aedes </a:t>
            </a:r>
            <a:r>
              <a:rPr lang="es-ES" sz="1400" i="1" dirty="0" err="1">
                <a:latin typeface="Arial Narrow" pitchFamily="34" charset="0"/>
              </a:rPr>
              <a:t>aegypti</a:t>
            </a:r>
            <a:r>
              <a:rPr lang="es-ES" sz="1400" i="1" dirty="0">
                <a:latin typeface="Arial Narrow" pitchFamily="34" charset="0"/>
              </a:rPr>
              <a:t> es el </a:t>
            </a:r>
            <a:r>
              <a:rPr lang="es-ES" sz="1400" dirty="0">
                <a:latin typeface="Arial Narrow" pitchFamily="34" charset="0"/>
              </a:rPr>
              <a:t>principal vector de los virus que causan el dengue. Los seres humanos se infectan por picaduras de hembras infectadas, que a su vez se infectan principalmente al succionar la sangre de personas infectadas</a:t>
            </a:r>
            <a:r>
              <a:rPr lang="es-ES" sz="1400" dirty="0" smtClean="0">
                <a:latin typeface="Arial Narrow" pitchFamily="34" charset="0"/>
              </a:rPr>
              <a:t>.</a:t>
            </a:r>
          </a:p>
          <a:p>
            <a:pPr lvl="0" algn="just"/>
            <a:endParaRPr lang="es-ES" sz="1400" dirty="0">
              <a:latin typeface="Arial Narrow" pitchFamily="34" charset="0"/>
            </a:endParaRPr>
          </a:p>
          <a:p>
            <a:pPr algn="just"/>
            <a:r>
              <a:rPr lang="es-ES" sz="1400" b="1" dirty="0">
                <a:latin typeface="Arial Narrow" pitchFamily="34" charset="0"/>
              </a:rPr>
              <a:t>DENGUE: </a:t>
            </a:r>
            <a:r>
              <a:rPr lang="es-ES" sz="1400" dirty="0">
                <a:latin typeface="Arial Narrow" pitchFamily="34" charset="0"/>
              </a:rPr>
              <a:t>es una enfermedad viral febril aguda, se reconoce un espectro de manifestaciones de la enfermedad que va desde procesos asintomáticos hasta cuadros severos; es así como se definen diversas formas clínicas: dengue sin signos de alarma, dengue con signos de alarma, y el dengue grave donde se encuentran incluidos el síndrome de choque dengue (SCD) y otras complicaciones del dengue como miocarditis, encefalitis, hepatitis las cuales se asocian con mayor mortalidad.</a:t>
            </a:r>
          </a:p>
          <a:p>
            <a:pPr lvl="0" algn="just"/>
            <a:endParaRPr lang="es-ES" sz="1400" dirty="0">
              <a:latin typeface="Arial Narrow" pitchFamily="34" charset="0"/>
            </a:endParaRPr>
          </a:p>
          <a:p>
            <a:pPr lvl="0" algn="just"/>
            <a:endParaRPr lang="es-ES" sz="1400" dirty="0" smtClean="0">
              <a:latin typeface="Arial Narrow" pitchFamily="34" charset="0"/>
            </a:endParaRPr>
          </a:p>
          <a:p>
            <a:pPr lvl="0" algn="just"/>
            <a:endParaRPr lang="es-ES" sz="1400" dirty="0">
              <a:solidFill>
                <a:srgbClr val="F23F0E"/>
              </a:solidFill>
              <a:latin typeface="Arial Narrow" pitchFamily="34" charset="0"/>
            </a:endParaRPr>
          </a:p>
          <a:p>
            <a:pPr lvl="0" algn="just"/>
            <a:endParaRPr lang="en-US" sz="1400" dirty="0">
              <a:solidFill>
                <a:srgbClr val="F23F0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7328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CICLO BIOLOGICO DEL VECTOR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2594" y="1336431"/>
            <a:ext cx="5440606" cy="4863367"/>
          </a:xfrm>
          <a:prstGeom prst="rect">
            <a:avLst/>
          </a:prstGeo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3393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7328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CICLO BIOLOGICO DEL VECTOR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Resultado de imagen para ciclo de vida del mosquito aedes aegypti">
            <a:extLst>
              <a:ext uri="{FF2B5EF4-FFF2-40B4-BE49-F238E27FC236}">
                <a16:creationId xmlns:a16="http://schemas.microsoft.com/office/drawing/2014/main" xmlns="" id="{0C4E9D67-2AFC-4AB2-A8DC-57A1E01A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0" y="1256674"/>
            <a:ext cx="6285096" cy="39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3754" y="2690336"/>
            <a:ext cx="64242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endParaRPr lang="es-CO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algn="just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Tiene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metamorfosis completa ósea huevo, larva, pupa y adulto; la hembra coloca entre 200 y 600 huevos en cada postura.  Vive aproximadamente un mes  y tiene un radio de acción aproximado de 400 metros </a:t>
            </a:r>
          </a:p>
        </p:txBody>
      </p:sp>
    </p:spTree>
    <p:extLst>
      <p:ext uri="{BB962C8B-B14F-4D97-AF65-F5344CB8AC3E}">
        <p14:creationId xmlns:p14="http://schemas.microsoft.com/office/powerpoint/2010/main" val="38503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7328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ESTADO LARVARIO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9" descr="Larva do Aedes aegyp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07" y="1892966"/>
            <a:ext cx="3399693" cy="26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:\C\Escritorio\CAPACITACION EGI-ETV-JUL2014\aedes albopict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5" y="1892969"/>
            <a:ext cx="3329354" cy="260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C:\Users\JSALAZAT\OneDrive - ALCALDIA DE MANIZALES\Varios del Escritorio\Albúm Fotos\Todo lo de Malaria -K41\IMG-20170609-WA00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60" y="4501662"/>
            <a:ext cx="3142548" cy="2245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9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281354" y="735955"/>
            <a:ext cx="6975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portalplanetasedna.com.ar/archivos_varios3/denguea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62" y="0"/>
            <a:ext cx="71745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8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>
              <a:latin typeface="Arial" charset="0"/>
              <a:cs typeface="Arial" charset="0"/>
            </a:endParaRPr>
          </a:p>
        </p:txBody>
      </p:sp>
      <p:pic>
        <p:nvPicPr>
          <p:cNvPr id="26627" name="Picture 4" descr="http://acn.com.ve/wp-content/uploads/2014/09/acn_diferencias_dengue_chikunguny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438"/>
            <a:ext cx="8286750" cy="6573837"/>
          </a:xfrm>
          <a:noFill/>
        </p:spPr>
      </p:pic>
    </p:spTree>
    <p:extLst>
      <p:ext uri="{BB962C8B-B14F-4D97-AF65-F5344CB8AC3E}">
        <p14:creationId xmlns:p14="http://schemas.microsoft.com/office/powerpoint/2010/main" val="12168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354014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BFE1063-5FD4-4B4B-A0D1-7B23941BF4D2}"/>
              </a:ext>
            </a:extLst>
          </p:cNvPr>
          <p:cNvSpPr txBox="1">
            <a:spLocks/>
          </p:cNvSpPr>
          <p:nvPr/>
        </p:nvSpPr>
        <p:spPr>
          <a:xfrm>
            <a:off x="628650" y="424071"/>
            <a:ext cx="7203385" cy="596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s-CO" sz="28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n-ea"/>
                <a:cs typeface="+mn-cs"/>
              </a:rPr>
              <a:t>CRIADEROS ZANCUDO AEDES AEGYPTI</a:t>
            </a:r>
            <a:endParaRPr lang="es-CO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" name="Picture 2" descr="Imagen relacionada">
            <a:extLst>
              <a:ext uri="{FF2B5EF4-FFF2-40B4-BE49-F238E27FC236}">
                <a16:creationId xmlns:a16="http://schemas.microsoft.com/office/drawing/2014/main" xmlns="" id="{A93A3F37-0047-4E83-8C3F-0E58CC71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020418"/>
            <a:ext cx="3315523" cy="23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n para criaderos del aedes aegypti">
            <a:extLst>
              <a:ext uri="{FF2B5EF4-FFF2-40B4-BE49-F238E27FC236}">
                <a16:creationId xmlns:a16="http://schemas.microsoft.com/office/drawing/2014/main" xmlns="" id="{0336C8C7-6C0A-4DCD-9E4B-380D169C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40" y="1020418"/>
            <a:ext cx="3315523" cy="23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n para criaderos del aedes aegypti">
            <a:extLst>
              <a:ext uri="{FF2B5EF4-FFF2-40B4-BE49-F238E27FC236}">
                <a16:creationId xmlns:a16="http://schemas.microsoft.com/office/drawing/2014/main" xmlns="" id="{DF2EAA0A-4382-4D37-851F-EEA8BCB4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" y="3501284"/>
            <a:ext cx="3337889" cy="26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sultado de imagen para criaderos del aedes aegypti">
            <a:extLst>
              <a:ext uri="{FF2B5EF4-FFF2-40B4-BE49-F238E27FC236}">
                <a16:creationId xmlns:a16="http://schemas.microsoft.com/office/drawing/2014/main" xmlns="" id="{59B40329-D25F-4A55-BBBB-16275E19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59" y="3607324"/>
            <a:ext cx="3299404" cy="24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66602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http://recursostic.educacion.es/ciencias/biosfera/web/alumno/1bachillerato/organis/imagenes/MALARI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6" y="1160000"/>
            <a:ext cx="2725737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59877" y="219170"/>
            <a:ext cx="5017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MALARIA</a:t>
            </a: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418991"/>
              </p:ext>
            </p:extLst>
          </p:nvPr>
        </p:nvGraphicFramePr>
        <p:xfrm>
          <a:off x="3451005" y="3598277"/>
          <a:ext cx="3500437" cy="251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Fotografía de Photo Editor" r:id="rId4" imgW="3657143" imgH="2400635" progId="MSPhotoEd.3">
                  <p:embed/>
                </p:oleObj>
              </mc:Choice>
              <mc:Fallback>
                <p:oleObj name="Fotografía de Photo Editor" r:id="rId4" imgW="3657143" imgH="240063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005" y="3598277"/>
                        <a:ext cx="3500437" cy="2510269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0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596350" y="735955"/>
            <a:ext cx="66602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331913"/>
            <a:ext cx="49053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37846" y="551289"/>
            <a:ext cx="5685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CICLO BIOLOGICO</a:t>
            </a:r>
            <a:endParaRPr lang="es-CO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5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8DC2153-D76F-466F-9386-57345E12785F}"/>
              </a:ext>
            </a:extLst>
          </p:cNvPr>
          <p:cNvSpPr/>
          <p:nvPr/>
        </p:nvSpPr>
        <p:spPr>
          <a:xfrm>
            <a:off x="861391" y="735955"/>
            <a:ext cx="742121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UBICACIÓN VIVIENDA</a:t>
            </a: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en-US" sz="2000" dirty="0"/>
          </a:p>
        </p:txBody>
      </p:sp>
      <p:pic>
        <p:nvPicPr>
          <p:cNvPr id="2050" name="Picture 2" descr="F:\CHARLAS\VIVIENDA SALUDABLE\IMAGENES\VIVIENDA SALUDABL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87" y="1368275"/>
            <a:ext cx="7494309" cy="42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281354" y="735955"/>
            <a:ext cx="697523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Es el Zancudo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Anopheles hembra (que se alimenta de sangre) pica una persona enferma de malaria o paludismo y al picar a una persona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sana le puede pasar la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enfermedad y así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sucesivamente</a:t>
            </a:r>
          </a:p>
          <a:p>
            <a:pPr algn="just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Es de hábitos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nocturnos y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crepusculares, 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en áreas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rurales, 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se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puede desplazar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hasta 3km para buscar el hospedador y succionar.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Deposita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sus huevos en aguas oxigenadas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(donde se realiza el ciclo biológico).</a:t>
            </a:r>
          </a:p>
          <a:p>
            <a:pPr algn="just"/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El 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zancudo Anopheles macho se alimenta de </a:t>
            </a:r>
            <a:r>
              <a:rPr lang="es-CO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vegetales</a:t>
            </a:r>
            <a:r>
              <a:rPr lang="es-CO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.</a:t>
            </a:r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xmlns="" id="{98DC2153-D76F-466F-9386-57345E12785F}"/>
              </a:ext>
            </a:extLst>
          </p:cNvPr>
          <p:cNvSpPr/>
          <p:nvPr/>
        </p:nvSpPr>
        <p:spPr>
          <a:xfrm>
            <a:off x="861391" y="735955"/>
            <a:ext cx="5961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ANOPHELES</a:t>
            </a:r>
            <a:endParaRPr lang="es-CO" sz="28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3352800"/>
            <a:ext cx="679938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C1E46B-A0AE-4E6F-A608-CE04CED1000B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073412" cy="760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n-ea"/>
                <a:cs typeface="+mn-cs"/>
              </a:rPr>
              <a:t>CRIADEROS ZANCUDO ANOPHELES</a:t>
            </a:r>
            <a:endParaRPr lang="es-CO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xmlns="" id="{A77218B2-F3EE-4098-93B7-F54329BB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26" y="1845119"/>
            <a:ext cx="3656793" cy="2334724"/>
          </a:xfrm>
          <a:prstGeom prst="rect">
            <a:avLst/>
          </a:prstGeom>
        </p:spPr>
      </p:pic>
      <p:sp>
        <p:nvSpPr>
          <p:cNvPr id="10" name="Rectángulo 7">
            <a:extLst>
              <a:ext uri="{FF2B5EF4-FFF2-40B4-BE49-F238E27FC236}">
                <a16:creationId xmlns:a16="http://schemas.microsoft.com/office/drawing/2014/main" xmlns="" id="{3C1C6DE9-AFA5-4BB4-865A-7683A324D975}"/>
              </a:ext>
            </a:extLst>
          </p:cNvPr>
          <p:cNvSpPr/>
          <p:nvPr/>
        </p:nvSpPr>
        <p:spPr>
          <a:xfrm rot="10800000" flipV="1">
            <a:off x="628649" y="3956809"/>
            <a:ext cx="8292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endParaRPr lang="es-CO" sz="24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es-CO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Habita 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en casi todo el mundo </a:t>
            </a:r>
            <a:r>
              <a:rPr lang="es-CO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y se 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reproduce en charcos, depósitos de aguas lluvias abrevaderos</a:t>
            </a:r>
          </a:p>
        </p:txBody>
      </p:sp>
      <p:pic>
        <p:nvPicPr>
          <p:cNvPr id="7" name="6 Imagen" descr="C:\Users\JSALAZAT\OneDrive - ALCALDIA DE MANIZALES\Varios del Escritorio\Albúm Fotos\Todo lo de Malaria -K41\DSC068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38" y="1845119"/>
            <a:ext cx="3742923" cy="2334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2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C1E46B-A0AE-4E6F-A608-CE04CED1000B}"/>
              </a:ext>
            </a:extLst>
          </p:cNvPr>
          <p:cNvSpPr txBox="1">
            <a:spLocks/>
          </p:cNvSpPr>
          <p:nvPr/>
        </p:nvSpPr>
        <p:spPr>
          <a:xfrm>
            <a:off x="628649" y="365127"/>
            <a:ext cx="7542335" cy="760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n-ea"/>
                <a:cs typeface="+mn-cs"/>
              </a:rPr>
              <a:t>POSIBLES CRIADEROS ZANCUDO ANOPHELES</a:t>
            </a:r>
            <a:endParaRPr lang="es-CO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3 Imagen" descr="C:\Users\JSALAZAT\OneDrive - ALCALDIA DE MANIZALES\Varios del Escritorio\Albúm Fotos\Fotos Varias\DSC048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4" y="1324927"/>
            <a:ext cx="3294184" cy="420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JSALAZAT\OneDrive - ALCALDIA DE MANIZALES\Varios del Escritorio\Albúm Fotos\Asentamiento Potrerillo\DSC037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53" y="1324926"/>
            <a:ext cx="4107327" cy="4208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21324" y="751674"/>
            <a:ext cx="8018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Para prevenir el Dengue, </a:t>
            </a:r>
            <a:r>
              <a:rPr lang="es-ES" b="1" dirty="0" err="1" smtClean="0"/>
              <a:t>Chicungunya</a:t>
            </a:r>
            <a:r>
              <a:rPr lang="es-ES" b="1" dirty="0"/>
              <a:t> </a:t>
            </a:r>
            <a:r>
              <a:rPr lang="es-ES" b="1" dirty="0" smtClean="0"/>
              <a:t> y </a:t>
            </a:r>
            <a:r>
              <a:rPr lang="es-ES" b="1" dirty="0"/>
              <a:t>ahora el Virus del </a:t>
            </a:r>
            <a:r>
              <a:rPr lang="es-ES" b="1" dirty="0" err="1"/>
              <a:t>Zika</a:t>
            </a:r>
            <a:endParaRPr lang="es-ES" b="1" dirty="0"/>
          </a:p>
          <a:p>
            <a:pPr algn="ctr"/>
            <a:endParaRPr lang="es-ES" b="1" dirty="0" smtClean="0"/>
          </a:p>
          <a:p>
            <a:pPr algn="ctr"/>
            <a:r>
              <a:rPr lang="es-ES" b="1" dirty="0" smtClean="0"/>
              <a:t>¡</a:t>
            </a:r>
            <a:r>
              <a:rPr lang="es-ES" b="1" dirty="0"/>
              <a:t>Elimina los criaderos del Mosquito¡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410308" y="1735046"/>
            <a:ext cx="840544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 Narrow" pitchFamily="34" charset="0"/>
              </a:rPr>
              <a:t>1. Cambie </a:t>
            </a:r>
            <a:r>
              <a:rPr lang="es-ES" dirty="0">
                <a:latin typeface="Arial Narrow" pitchFamily="34" charset="0"/>
              </a:rPr>
              <a:t>frecuentemente el agua de los </a:t>
            </a:r>
            <a:r>
              <a:rPr lang="es-ES" dirty="0" smtClean="0">
                <a:latin typeface="Arial Narrow" pitchFamily="34" charset="0"/>
              </a:rPr>
              <a:t>bebederos de </a:t>
            </a:r>
            <a:r>
              <a:rPr lang="es-ES" dirty="0">
                <a:latin typeface="Arial Narrow" pitchFamily="34" charset="0"/>
              </a:rPr>
              <a:t>animales y floreros.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2. Tape </a:t>
            </a:r>
            <a:r>
              <a:rPr lang="es-ES" dirty="0">
                <a:latin typeface="Arial Narrow" pitchFamily="34" charset="0"/>
              </a:rPr>
              <a:t>los recipientes con agua.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3. Lave</a:t>
            </a:r>
            <a:r>
              <a:rPr lang="es-ES" dirty="0">
                <a:latin typeface="Arial Narrow" pitchFamily="34" charset="0"/>
              </a:rPr>
              <a:t>, cepille y cambie el agua de los tanques y </a:t>
            </a:r>
            <a:r>
              <a:rPr lang="es-ES" dirty="0" smtClean="0">
                <a:latin typeface="Arial Narrow" pitchFamily="34" charset="0"/>
              </a:rPr>
              <a:t>albercas una </a:t>
            </a:r>
            <a:r>
              <a:rPr lang="es-ES" dirty="0">
                <a:latin typeface="Arial Narrow" pitchFamily="34" charset="0"/>
              </a:rPr>
              <a:t>vez por semana.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4. Elimine </a:t>
            </a:r>
            <a:r>
              <a:rPr lang="es-ES" dirty="0">
                <a:latin typeface="Arial Narrow" pitchFamily="34" charset="0"/>
              </a:rPr>
              <a:t>la basura acumulada en patios y áreas al </a:t>
            </a:r>
            <a:r>
              <a:rPr lang="es-ES" dirty="0" smtClean="0">
                <a:latin typeface="Arial Narrow" pitchFamily="34" charset="0"/>
              </a:rPr>
              <a:t>aire libre </a:t>
            </a:r>
            <a:r>
              <a:rPr lang="es-ES" dirty="0">
                <a:latin typeface="Arial Narrow" pitchFamily="34" charset="0"/>
              </a:rPr>
              <a:t>para evitar que recojan aguas lluvias.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5. Limpie </a:t>
            </a:r>
            <a:r>
              <a:rPr lang="es-ES" dirty="0">
                <a:latin typeface="Arial Narrow" pitchFamily="34" charset="0"/>
              </a:rPr>
              <a:t>canaletas y corte los pastos.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6. Si </a:t>
            </a:r>
            <a:r>
              <a:rPr lang="es-ES" dirty="0">
                <a:latin typeface="Arial Narrow" pitchFamily="34" charset="0"/>
              </a:rPr>
              <a:t>tiene neumáticos, colóquelos bajo techo.</a:t>
            </a:r>
          </a:p>
          <a:p>
            <a:pPr algn="just"/>
            <a:r>
              <a:rPr lang="es-ES" dirty="0" smtClean="0">
                <a:latin typeface="Arial Narrow" pitchFamily="34" charset="0"/>
              </a:rPr>
              <a:t>7. Clasifica </a:t>
            </a:r>
            <a:r>
              <a:rPr lang="es-ES" dirty="0">
                <a:latin typeface="Arial Narrow" pitchFamily="34" charset="0"/>
              </a:rPr>
              <a:t>y recicla los inservibles que pueden </a:t>
            </a:r>
            <a:r>
              <a:rPr lang="es-ES" dirty="0" smtClean="0">
                <a:latin typeface="Arial Narrow" pitchFamily="34" charset="0"/>
              </a:rPr>
              <a:t>acumular agua</a:t>
            </a:r>
            <a:r>
              <a:rPr lang="es-ES" dirty="0">
                <a:latin typeface="Arial Narrow" pitchFamily="34" charset="0"/>
              </a:rPr>
              <a:t>.</a:t>
            </a:r>
          </a:p>
          <a:p>
            <a:pPr algn="just"/>
            <a:endParaRPr lang="es-ES" b="1" dirty="0" smtClean="0">
              <a:latin typeface="Arial Narrow" pitchFamily="34" charset="0"/>
            </a:endParaRPr>
          </a:p>
          <a:p>
            <a:pPr algn="just"/>
            <a:endParaRPr lang="es-ES" b="1" dirty="0">
              <a:latin typeface="Arial Narrow" pitchFamily="34" charset="0"/>
            </a:endParaRPr>
          </a:p>
          <a:p>
            <a:endParaRPr lang="es-ES" sz="1400" b="1" dirty="0" smtClean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32864" y="4593926"/>
            <a:ext cx="32553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 Narrow" pitchFamily="34" charset="0"/>
              </a:rPr>
              <a:t>MUY IMPORTANTE!</a:t>
            </a:r>
          </a:p>
          <a:p>
            <a:pPr algn="just"/>
            <a:endParaRPr lang="es-ES" b="1" dirty="0" smtClean="0">
              <a:latin typeface="Arial Narrow" pitchFamily="34" charset="0"/>
            </a:endParaRPr>
          </a:p>
          <a:p>
            <a:pPr algn="just"/>
            <a:r>
              <a:rPr lang="es-ES" b="1" dirty="0" smtClean="0">
                <a:latin typeface="Arial Narrow" pitchFamily="34" charset="0"/>
              </a:rPr>
              <a:t>Si </a:t>
            </a:r>
            <a:r>
              <a:rPr lang="es-ES" b="1" dirty="0">
                <a:latin typeface="Arial Narrow" pitchFamily="34" charset="0"/>
              </a:rPr>
              <a:t>presenta los síntomas,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NO AUTOMEDICARSE,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ingiera abundantes líquidos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y acuda a la institución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de salud.</a:t>
            </a:r>
            <a:endParaRPr lang="es-ES" dirty="0">
              <a:latin typeface="Arial Narrow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49569" y="4593926"/>
            <a:ext cx="2766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Arial Narrow" pitchFamily="34" charset="0"/>
              </a:rPr>
              <a:t>RECUERDE</a:t>
            </a:r>
            <a:r>
              <a:rPr lang="es-ES" b="1" dirty="0" smtClean="0">
                <a:latin typeface="Arial Narrow" pitchFamily="34" charset="0"/>
              </a:rPr>
              <a:t>:</a:t>
            </a:r>
            <a:endParaRPr lang="es-ES" b="1" dirty="0">
              <a:latin typeface="Arial Narrow" pitchFamily="34" charset="0"/>
            </a:endParaRPr>
          </a:p>
          <a:p>
            <a:pPr algn="just"/>
            <a:r>
              <a:rPr lang="es-ES" b="1" dirty="0">
                <a:latin typeface="Arial Narrow" pitchFamily="34" charset="0"/>
              </a:rPr>
              <a:t>L</a:t>
            </a:r>
            <a:r>
              <a:rPr lang="es-ES" b="1" dirty="0" smtClean="0">
                <a:latin typeface="Arial Narrow" pitchFamily="34" charset="0"/>
              </a:rPr>
              <a:t>a </a:t>
            </a:r>
            <a:r>
              <a:rPr lang="es-ES" b="1" dirty="0">
                <a:latin typeface="Arial Narrow" pitchFamily="34" charset="0"/>
              </a:rPr>
              <a:t>hembra pone sus huevos                                                         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en agua limpia y cualquier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recipiente que almacene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este liquido, es un criadero</a:t>
            </a:r>
          </a:p>
          <a:p>
            <a:pPr algn="just"/>
            <a:r>
              <a:rPr lang="es-ES" b="1" dirty="0">
                <a:latin typeface="Arial Narrow" pitchFamily="34" charset="0"/>
              </a:rPr>
              <a:t>para el mosquito.</a:t>
            </a:r>
          </a:p>
        </p:txBody>
      </p:sp>
    </p:spTree>
    <p:extLst>
      <p:ext uri="{BB962C8B-B14F-4D97-AF65-F5344CB8AC3E}">
        <p14:creationId xmlns:p14="http://schemas.microsoft.com/office/powerpoint/2010/main" val="10862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366315" y="91186"/>
            <a:ext cx="7328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METODOS DE CONTROL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fonade.gov.co/images/website/galeria/imagenes/0000000/malari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41" y="4975225"/>
            <a:ext cx="707231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opa de caza, ropa para cazar, Ropa de caza oficial de la Real Federación Española de Caza, Equipación de la Real Federación Española de Ca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3" y="1432927"/>
            <a:ext cx="3214687" cy="198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Sandra\Documents\Bluetooth Folder\20150306_095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7" y="1345004"/>
            <a:ext cx="25717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diariolasnoticias.com/images/repelente_d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986" y="3328646"/>
            <a:ext cx="2366963" cy="144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E2C61AF8-111F-4C6C-A7DC-F987FA6D0C70}"/>
              </a:ext>
            </a:extLst>
          </p:cNvPr>
          <p:cNvSpPr/>
          <p:nvPr/>
        </p:nvSpPr>
        <p:spPr>
          <a:xfrm>
            <a:off x="366315" y="91186"/>
            <a:ext cx="7328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METODOS DE CONTROL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4" descr="http://www.sinmordaza.com/imagesnueva/noticias/grandes/78692_santo-t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7" y="1033463"/>
            <a:ext cx="4535487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umi2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12346" r="9612"/>
          <a:stretch>
            <a:fillRect/>
          </a:stretch>
        </p:blipFill>
        <p:spPr>
          <a:xfrm>
            <a:off x="4901802" y="810724"/>
            <a:ext cx="2490787" cy="3763962"/>
          </a:xfrm>
          <a:prstGeom prst="rect">
            <a:avLst/>
          </a:prstGeom>
          <a:noFill/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07726"/>
              </p:ext>
            </p:extLst>
          </p:nvPr>
        </p:nvGraphicFramePr>
        <p:xfrm>
          <a:off x="861890" y="4112481"/>
          <a:ext cx="3168650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Fotografía de Photo Editor" r:id="rId5" imgW="6095238" imgH="4571429" progId="MSPhotoEd.3">
                  <p:embed/>
                </p:oleObj>
              </mc:Choice>
              <mc:Fallback>
                <p:oleObj name="Fotografía de Photo Editor" r:id="rId5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890" y="4112481"/>
                        <a:ext cx="3168650" cy="237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0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354014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1CD6848-C6E2-4216-B0F4-87479E4B891A}"/>
              </a:ext>
            </a:extLst>
          </p:cNvPr>
          <p:cNvSpPr txBox="1">
            <a:spLocks/>
          </p:cNvSpPr>
          <p:nvPr/>
        </p:nvSpPr>
        <p:spPr>
          <a:xfrm>
            <a:off x="628650" y="424071"/>
            <a:ext cx="7203385" cy="5963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</a:pPr>
            <a:endParaRPr lang="es-CO" sz="28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5 Imagen" descr="C:\Users\JSALAZAT\OneDrive - ALCALDIA DE MANIZALES\Varios del Escritorio\Albúm Fotos\Fotos del Teléfono\FB_IMG_14690612919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628651"/>
            <a:ext cx="8311661" cy="577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4063A48-0C5D-4290-BE33-F62398EBE13B}"/>
              </a:ext>
            </a:extLst>
          </p:cNvPr>
          <p:cNvSpPr/>
          <p:nvPr/>
        </p:nvSpPr>
        <p:spPr>
          <a:xfrm>
            <a:off x="596351" y="735955"/>
            <a:ext cx="719949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MANEJO ADECUADO DE ALIMENTOS EN LA VIVIENDA</a:t>
            </a: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 descr="F:\CHARLAS\VIVIENDA SALUDABLE\IMAGENES\ADECUADO ALMACENAMIENTO DE ALIMEN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2" y="2170260"/>
            <a:ext cx="3066633" cy="26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CHARLAS\VIVIENDA SALUDABLE\IMAGENES\ALMACENAMIENTO ADECUADO GRAN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96" y="2055043"/>
            <a:ext cx="3153619" cy="266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4063A48-0C5D-4290-BE33-F62398EBE13B}"/>
              </a:ext>
            </a:extLst>
          </p:cNvPr>
          <p:cNvSpPr/>
          <p:nvPr/>
        </p:nvSpPr>
        <p:spPr>
          <a:xfrm>
            <a:off x="596351" y="735955"/>
            <a:ext cx="6695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HIGIENE EN LA PREPARACIÓN DE LOS ALIMENTOS</a:t>
            </a:r>
            <a:endParaRPr lang="es-CO" sz="2800" b="1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800" b="1" dirty="0">
              <a:solidFill>
                <a:srgbClr val="AA067B"/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F:\CHARLAS\VIVIENDA SALUDABLE\IMAGENES\lavar-frutas-y-verdu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63" y="2121877"/>
            <a:ext cx="3271691" cy="25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4"/>
          <a:stretch>
            <a:fillRect/>
          </a:stretch>
        </p:blipFill>
        <p:spPr bwMode="auto">
          <a:xfrm>
            <a:off x="596349" y="2121877"/>
            <a:ext cx="3178481" cy="2573113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470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4063A48-0C5D-4290-BE33-F62398EBE13B}"/>
              </a:ext>
            </a:extLst>
          </p:cNvPr>
          <p:cNvSpPr/>
          <p:nvPr/>
        </p:nvSpPr>
        <p:spPr>
          <a:xfrm>
            <a:off x="596350" y="607001"/>
            <a:ext cx="70470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TENENCIA RESPONSABLE DE ANIMALES DE COMPAÑÍA.</a:t>
            </a:r>
            <a:endParaRPr lang="es-CO" sz="2800" dirty="0" smtClean="0">
              <a:solidFill>
                <a:srgbClr val="AA067B"/>
              </a:solidFill>
              <a:latin typeface="Arial Narrow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Narrow" pitchFamily="34" charset="0"/>
            </a:endParaRPr>
          </a:p>
        </p:txBody>
      </p:sp>
      <p:pic>
        <p:nvPicPr>
          <p:cNvPr id="21507" name="Picture 3" descr="F:\CHARLAS\VIVIENDA SALUDABLE\IMAGENES\BAÑO PER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1" y="1592922"/>
            <a:ext cx="3646897" cy="242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:\CHARLAS\VIVIENDA SALUDABLE\IMAGENES\VACUNANDO PER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84" y="4073035"/>
            <a:ext cx="3667028" cy="2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8DC2153-D76F-466F-9386-57345E12785F}"/>
              </a:ext>
            </a:extLst>
          </p:cNvPr>
          <p:cNvSpPr/>
          <p:nvPr/>
        </p:nvSpPr>
        <p:spPr>
          <a:xfrm>
            <a:off x="861391" y="735955"/>
            <a:ext cx="742121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UBICACIÓN Y TIPO DE VIVIENDA</a:t>
            </a: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en-US" sz="2000" dirty="0"/>
          </a:p>
        </p:txBody>
      </p:sp>
      <p:pic>
        <p:nvPicPr>
          <p:cNvPr id="5" name="4 Imagen" descr="C:\Users\JSALAZAT\OneDrive - ALCALDIA DE MANIZALES\Varios del Escritorio\Albúm Fotos\Asentamiento Potrerillo\DSC037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8" y="1371093"/>
            <a:ext cx="3057525" cy="420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C:\Users\JSALAZAT\OneDrive - ALCALDIA DE MANIZALES\Varios del Escritorio\Albúm Fotos\Fotos queja de Secretaría de Gobierno\IMG_20180924_09472951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85" y="1371093"/>
            <a:ext cx="3321880" cy="4161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4063A48-0C5D-4290-BE33-F62398EBE13B}"/>
              </a:ext>
            </a:extLst>
          </p:cNvPr>
          <p:cNvSpPr/>
          <p:nvPr/>
        </p:nvSpPr>
        <p:spPr>
          <a:xfrm>
            <a:off x="596350" y="607001"/>
            <a:ext cx="70470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TENENCIA RESPONSABLE DE ANIMALES DE COMPAÑÍA</a:t>
            </a:r>
            <a:r>
              <a:rPr lang="es-CO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es-CO" sz="2800" dirty="0" smtClean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28650" y="1836761"/>
            <a:ext cx="6838950" cy="16332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 smtClean="0">
                <a:latin typeface="Arial Narrow" pitchFamily="34" charset="0"/>
                <a:ea typeface="Adobe Gothic Std B"/>
                <a:cs typeface="Arial" panose="020B0604020202020204" pitchFamily="34" charset="0"/>
              </a:rPr>
              <a:t>La condición por la cual una persona tenedora de un animal, asume la obligación de procurarle una adecuada provisión de alimentos, vivienda, contención, atención de la salud y buen trato durante toda la vida, evitando así mismo el riesgo que pudiere generar como potencial agresor o transmisor de enfermedades a la población humana, animal y al medio ambiente.</a:t>
            </a:r>
            <a:endParaRPr lang="es-CO" dirty="0" smtClean="0">
              <a:latin typeface="Arial Narrow" pitchFamily="34" charset="0"/>
              <a:cs typeface="Arial" panose="020B0604020202020204" pitchFamily="34" charset="0"/>
            </a:endParaRPr>
          </a:p>
          <a:p>
            <a:endParaRPr lang="es-CO" dirty="0">
              <a:latin typeface="Arial Narrow" pitchFamily="34" charset="0"/>
            </a:endParaRP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89" y="3470031"/>
            <a:ext cx="4259671" cy="239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 smtClean="0">
                <a:solidFill>
                  <a:srgbClr val="002060"/>
                </a:solidFill>
                <a:latin typeface="Arial Narrow" pitchFamily="34" charset="0"/>
              </a:rPr>
              <a:t>LAS 5 LIBERTADES DE LAS MASCOTAS</a:t>
            </a:r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Marcador de contenido 3"/>
          <p:cNvSpPr txBox="1">
            <a:spLocks/>
          </p:cNvSpPr>
          <p:nvPr/>
        </p:nvSpPr>
        <p:spPr>
          <a:xfrm>
            <a:off x="628650" y="1825625"/>
            <a:ext cx="34077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ü"/>
            </a:pP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Libre de sed, de hambre y de malnutrición.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Libre de </a:t>
            </a:r>
            <a:r>
              <a:rPr lang="es-CO" sz="2600" dirty="0" err="1" smtClean="0">
                <a:latin typeface="Arial Narrow" pitchFamily="34" charset="0"/>
                <a:cs typeface="Arial" panose="020B0604020202020204" pitchFamily="34" charset="0"/>
              </a:rPr>
              <a:t>disconfort</a:t>
            </a: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Libre de dolor y enfermedad.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Libre de expresarse.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sz="2600" dirty="0" smtClean="0">
                <a:latin typeface="Arial Narrow" pitchFamily="34" charset="0"/>
                <a:cs typeface="Arial" panose="020B0604020202020204" pitchFamily="34" charset="0"/>
              </a:rPr>
              <a:t>Libre de miedo y estrés.</a:t>
            </a:r>
            <a:endParaRPr lang="es-CO" sz="2600" dirty="0">
              <a:latin typeface="Arial Narrow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08" y="1825625"/>
            <a:ext cx="2890507" cy="28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12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8650" y="362821"/>
            <a:ext cx="5967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400" b="1" dirty="0">
                <a:solidFill>
                  <a:srgbClr val="002060"/>
                </a:solidFill>
                <a:latin typeface="Arial Narrow" pitchFamily="34" charset="0"/>
                <a:ea typeface="+mj-ea"/>
                <a:cs typeface="+mj-cs"/>
              </a:rPr>
              <a:t>PAPEL DEL TENEDOR</a:t>
            </a:r>
            <a:endParaRPr lang="es-ES" dirty="0">
              <a:latin typeface="Arial Narrow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347296" y="1359877"/>
            <a:ext cx="7272704" cy="323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dirty="0" smtClean="0">
                <a:latin typeface="Arial Narrow" pitchFamily="34" charset="0"/>
              </a:rPr>
              <a:t>SATISFACER NECESIDADES BASICAS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</a:rPr>
              <a:t>Alimentación.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</a:rPr>
              <a:t>Espacio y protección de las condiciones ambientales.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</a:rPr>
              <a:t>Limpieza y desinfección del lugar donde habita la mascota.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</a:rPr>
              <a:t>Cuidados sanitarios.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</a:rPr>
              <a:t>Cariño y respeto</a:t>
            </a:r>
            <a:r>
              <a:rPr lang="es-CO" dirty="0" smtClean="0"/>
              <a:t>.</a:t>
            </a:r>
          </a:p>
          <a:p>
            <a:endParaRPr lang="es-CO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345633"/>
            <a:ext cx="10795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33" y="5231177"/>
            <a:ext cx="1368152" cy="1071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19" y="5388178"/>
            <a:ext cx="1079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6" y="5294714"/>
            <a:ext cx="1368152" cy="1152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37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>
          <a:xfrm>
            <a:off x="628650" y="365127"/>
            <a:ext cx="6862396" cy="10533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002060"/>
                </a:solidFill>
                <a:latin typeface="Arial Narrow" pitchFamily="34" charset="0"/>
                <a:cs typeface="Arial" panose="020B0604020202020204" pitchFamily="34" charset="0"/>
              </a:rPr>
              <a:t>CONSIDERACIONES</a:t>
            </a:r>
            <a:r>
              <a:rPr lang="es-CO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DE ADQUIRIR UNA MASCOTA</a:t>
            </a:r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14" name="Marcador de contenido 2"/>
          <p:cNvSpPr txBox="1">
            <a:spLocks/>
          </p:cNvSpPr>
          <p:nvPr/>
        </p:nvSpPr>
        <p:spPr>
          <a:xfrm>
            <a:off x="628650" y="2165259"/>
            <a:ext cx="2829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  <a:cs typeface="Arial" panose="020B0604020202020204" pitchFamily="34" charset="0"/>
              </a:rPr>
              <a:t>TIEMPO.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DINERO.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ESPACIO.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COMPROMISO.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ESPECIE?</a:t>
            </a:r>
            <a:endParaRPr lang="es-CO" dirty="0"/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09" y="2165259"/>
            <a:ext cx="3056060" cy="25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88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7" y="966691"/>
            <a:ext cx="609304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41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143057"/>
            <a:ext cx="7061688" cy="10058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CO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UN DUEÑO RESPONSABLE</a:t>
            </a:r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628650" y="1303110"/>
            <a:ext cx="6370027" cy="41363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6000" b="1" dirty="0" smtClean="0">
                <a:solidFill>
                  <a:srgbClr val="00B050"/>
                </a:solidFill>
              </a:rPr>
              <a:t>¡NUNCA!</a:t>
            </a:r>
          </a:p>
          <a:p>
            <a:pPr>
              <a:defRPr/>
            </a:pPr>
            <a:endParaRPr lang="es-CO" b="1" dirty="0" smtClean="0">
              <a:solidFill>
                <a:srgbClr val="00B05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s-CO" dirty="0" smtClean="0">
                <a:latin typeface="Arial Narrow" pitchFamily="34" charset="0"/>
                <a:cs typeface="Arial" panose="020B0604020202020204" pitchFamily="34" charset="0"/>
              </a:rPr>
              <a:t>Abandona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a su mascota.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Permite que deambule libremente en la calle.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Permite que se alimente de basura o desperdicios.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 Permite que se reproduzca descontroladamente.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50866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8650" y="365127"/>
            <a:ext cx="6721719" cy="549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sz="4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6" name="Título 6"/>
          <p:cNvSpPr txBox="1">
            <a:spLocks/>
          </p:cNvSpPr>
          <p:nvPr/>
        </p:nvSpPr>
        <p:spPr>
          <a:xfrm>
            <a:off x="628650" y="234497"/>
            <a:ext cx="7886700" cy="106861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LAS PRINCIPALES CAUSAS DE ABANDONO DE  ANIMALES</a:t>
            </a:r>
            <a:endParaRPr lang="es-CO" sz="3600" dirty="0">
              <a:solidFill>
                <a:srgbClr val="002060"/>
              </a:solidFill>
            </a:endParaRPr>
          </a:p>
        </p:txBody>
      </p:sp>
      <p:sp>
        <p:nvSpPr>
          <p:cNvPr id="8" name="Marcador de contenido 7"/>
          <p:cNvSpPr txBox="1">
            <a:spLocks/>
          </p:cNvSpPr>
          <p:nvPr/>
        </p:nvSpPr>
        <p:spPr>
          <a:xfrm>
            <a:off x="628650" y="1825625"/>
            <a:ext cx="35564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itchFamily="34" charset="0"/>
                <a:cs typeface="Arial" pitchFamily="34" charset="0"/>
              </a:rPr>
              <a:t> Adquisición de mascotas por capricho.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itchFamily="34" charset="0"/>
                <a:cs typeface="Arial" pitchFamily="34" charset="0"/>
              </a:rPr>
              <a:t> Razones económicas.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itchFamily="34" charset="0"/>
                <a:cs typeface="Arial" pitchFamily="34" charset="0"/>
              </a:rPr>
              <a:t> Viajes.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itchFamily="34" charset="0"/>
                <a:cs typeface="Arial" pitchFamily="34" charset="0"/>
              </a:rPr>
              <a:t>Cambio de domicilio.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 Narrow" pitchFamily="34" charset="0"/>
                <a:cs typeface="Arial" pitchFamily="34" charset="0"/>
              </a:rPr>
              <a:t>Preñez indeseada.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dirty="0" smtClean="0">
                <a:latin typeface="Arial" pitchFamily="34" charset="0"/>
                <a:cs typeface="Arial" pitchFamily="34" charset="0"/>
              </a:rPr>
              <a:t>No  querer asumir la responsabilidad  de la mascota cuando se encuentra enferma.</a:t>
            </a:r>
          </a:p>
          <a:p>
            <a:endParaRPr lang="es-CO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27" y="1825625"/>
            <a:ext cx="2725227" cy="380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739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4063A48-0C5D-4290-BE33-F62398EBE13B}"/>
              </a:ext>
            </a:extLst>
          </p:cNvPr>
          <p:cNvSpPr/>
          <p:nvPr/>
        </p:nvSpPr>
        <p:spPr>
          <a:xfrm>
            <a:off x="596350" y="735955"/>
            <a:ext cx="84283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3" descr="F:\CHARLAS\VIVIENDA SALUDABLE\IMAGENES\AGUA Y ALIMENTO MASCO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46" y="365611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79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8DC2153-D76F-466F-9386-57345E12785F}"/>
              </a:ext>
            </a:extLst>
          </p:cNvPr>
          <p:cNvSpPr/>
          <p:nvPr/>
        </p:nvSpPr>
        <p:spPr>
          <a:xfrm>
            <a:off x="861391" y="735955"/>
            <a:ext cx="74212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INFRAESTRUCTURA</a:t>
            </a: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 smtClean="0">
                <a:solidFill>
                  <a:srgbClr val="F23F0E"/>
                </a:solidFill>
                <a:latin typeface="Arial Black" panose="020B0A04020102020204" pitchFamily="34" charset="0"/>
              </a:rPr>
              <a:t> </a:t>
            </a:r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en-US" sz="2000" dirty="0"/>
          </a:p>
        </p:txBody>
      </p:sp>
      <p:pic>
        <p:nvPicPr>
          <p:cNvPr id="3074" name="Picture 2" descr="F:\CHARLAS\VIVIENDA SALUDABLE\IMAGENES\INFRAESTRUC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05" y="2391507"/>
            <a:ext cx="5132895" cy="31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8DC2153-D76F-466F-9386-57345E12785F}"/>
              </a:ext>
            </a:extLst>
          </p:cNvPr>
          <p:cNvSpPr/>
          <p:nvPr/>
        </p:nvSpPr>
        <p:spPr>
          <a:xfrm>
            <a:off x="861391" y="735955"/>
            <a:ext cx="74212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INFRAESTRUCTURA</a:t>
            </a: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 smtClean="0">
                <a:solidFill>
                  <a:srgbClr val="F23F0E"/>
                </a:solidFill>
                <a:latin typeface="Arial Black" panose="020B0A04020102020204" pitchFamily="34" charset="0"/>
              </a:rPr>
              <a:t> </a:t>
            </a:r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en-US" sz="2000" dirty="0"/>
          </a:p>
        </p:txBody>
      </p:sp>
      <p:pic>
        <p:nvPicPr>
          <p:cNvPr id="5" name="4 Imagen" descr="C:\Users\JSALAZAT\OneDrive - ALCALDIA DE MANIZALES\Varios del Escritorio\Albúm Fotos\Todo lo de Malaria -K41\DSC0779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" y="1323975"/>
            <a:ext cx="7098578" cy="4210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6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HARLAS\VIVIENDA SALUDABLE\IMAGENES\ESPACIO ORDENADO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6" y="608176"/>
            <a:ext cx="3970077" cy="264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CHARLAS\VIVIENDA SALUDABLE\IMAGENES\SALA VIVIENDA HUMIL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25" y="3429000"/>
            <a:ext cx="35718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CHARLAS\VIVIENDA SALUDABLE\IMAGENES\COCINA VIVIENDA HUMIL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70" y="608176"/>
            <a:ext cx="3808654" cy="264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3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1B1FD4F9-9A69-49DE-A3E2-87401A08E96D}"/>
              </a:ext>
            </a:extLst>
          </p:cNvPr>
          <p:cNvSpPr/>
          <p:nvPr/>
        </p:nvSpPr>
        <p:spPr>
          <a:xfrm>
            <a:off x="331305" y="92765"/>
            <a:ext cx="8269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DISTRIBUCIÓN DE ESPACIOS DE LA VIVIENDA</a:t>
            </a:r>
          </a:p>
          <a:p>
            <a:endParaRPr lang="es-CO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800" dirty="0">
              <a:solidFill>
                <a:srgbClr val="AA067B"/>
              </a:solidFill>
              <a:latin typeface="Arial Black" panose="020B0A04020102020204" pitchFamily="34" charset="0"/>
            </a:endParaRPr>
          </a:p>
          <a:p>
            <a:endParaRPr lang="es-CO" sz="2000" dirty="0">
              <a:solidFill>
                <a:srgbClr val="F23F0E"/>
              </a:solidFill>
              <a:latin typeface="Arial Black" panose="020B0A04020102020204" pitchFamily="34" charset="0"/>
            </a:endParaRPr>
          </a:p>
          <a:p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es-CO" sz="20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en-US" sz="2000" dirty="0"/>
          </a:p>
        </p:txBody>
      </p:sp>
      <p:pic>
        <p:nvPicPr>
          <p:cNvPr id="4098" name="Picture 2" descr="F:\CHARLAS\VIVIENDA SALUDABLE\IMAGENES\HACINAMI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23" y="1863968"/>
            <a:ext cx="6349919" cy="31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1095</TotalTime>
  <Words>775</Words>
  <Application>Microsoft Office PowerPoint</Application>
  <PresentationFormat>Presentación en pantalla (4:3)</PresentationFormat>
  <Paragraphs>205</Paragraphs>
  <Slides>58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0" baseType="lpstr">
      <vt:lpstr>Tema de Office</vt:lpstr>
      <vt:lpstr>Fotografía de Photo Editor</vt:lpstr>
      <vt:lpstr>Presentación de PowerPoint</vt:lpstr>
      <vt:lpstr>SECRETARÍA DE SALUD PÚBLICA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Alejandro Prieto Montoya</cp:lastModifiedBy>
  <cp:revision>127</cp:revision>
  <dcterms:created xsi:type="dcterms:W3CDTF">2016-06-29T23:14:50Z</dcterms:created>
  <dcterms:modified xsi:type="dcterms:W3CDTF">2019-08-06T19:52:27Z</dcterms:modified>
</cp:coreProperties>
</file>