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3"/>
    <p:sldMasterId id="2147483668" r:id="rId4"/>
  </p:sldMasterIdLst>
  <p:notesMasterIdLst>
    <p:notesMasterId r:id="rId25"/>
  </p:notesMasterIdLst>
  <p:sldIdLst>
    <p:sldId id="256" r:id="rId5"/>
    <p:sldId id="262" r:id="rId6"/>
    <p:sldId id="368" r:id="rId7"/>
    <p:sldId id="367" r:id="rId8"/>
    <p:sldId id="379" r:id="rId9"/>
    <p:sldId id="366" r:id="rId10"/>
    <p:sldId id="365" r:id="rId11"/>
    <p:sldId id="364" r:id="rId12"/>
    <p:sldId id="363" r:id="rId13"/>
    <p:sldId id="362" r:id="rId14"/>
    <p:sldId id="361" r:id="rId15"/>
    <p:sldId id="360" r:id="rId16"/>
    <p:sldId id="373" r:id="rId17"/>
    <p:sldId id="372" r:id="rId18"/>
    <p:sldId id="371" r:id="rId19"/>
    <p:sldId id="369" r:id="rId20"/>
    <p:sldId id="375" r:id="rId21"/>
    <p:sldId id="374" r:id="rId22"/>
    <p:sldId id="377" r:id="rId23"/>
    <p:sldId id="287" r:id="rId24"/>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8C46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7" autoAdjust="0"/>
    <p:restoredTop sz="96405"/>
  </p:normalViewPr>
  <p:slideViewPr>
    <p:cSldViewPr snapToGrid="0" snapToObjects="1">
      <p:cViewPr varScale="1">
        <p:scale>
          <a:sx n="74" d="100"/>
          <a:sy n="74" d="100"/>
        </p:scale>
        <p:origin x="-1128" y="-90"/>
      </p:cViewPr>
      <p:guideLst>
        <p:guide orient="horz" pos="217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042CBA-6202-4908-B1F7-00D16C68E401}" type="datetimeFigureOut">
              <a:rPr lang="es-ES" smtClean="0"/>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313C5-07D0-4D11-B238-B71B9A5406D5}" type="slidenum">
              <a:rPr lang="es-ES" smtClean="0"/>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85FBDA5-A939-8649-9768-7CBF4E1D9E9E}" type="datetimeFigureOut">
              <a:rPr lang="es-ES_tradnl" smtClean="0"/>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8E8C36B-DF3B-8B40-9F61-45A5A3AE93E4}" type="slidenum">
              <a:rPr lang="es-ES_tradnl" smtClean="0"/>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a:t>Clic para editar título</a:t>
            </a:r>
            <a:endParaRPr lang="en-US" dirty="0"/>
          </a:p>
        </p:txBody>
      </p:sp>
      <p:sp>
        <p:nvSpPr>
          <p:cNvPr id="3" name="Vertical Text Placeholder 2"/>
          <p:cNvSpPr>
            <a:spLocks noGrp="1"/>
          </p:cNvSpPr>
          <p:nvPr>
            <p:ph type="body" orient="vert" idx="1" hasCustomPrompt="1"/>
          </p:nvPr>
        </p:nvSpPr>
        <p:spPr/>
        <p:txBody>
          <a:bodyPr vert="eaVert"/>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10"/>
          </p:nvPr>
        </p:nvSpPr>
        <p:spPr/>
        <p:txBody>
          <a:bodyPr/>
          <a:lstStyle/>
          <a:p>
            <a:fld id="{A85FBDA5-A939-8649-9768-7CBF4E1D9E9E}" type="datetimeFigureOut">
              <a:rPr lang="es-ES_tradnl" smtClean="0"/>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8E8C36B-DF3B-8B40-9F61-45A5A3AE93E4}" type="slidenum">
              <a:rPr lang="es-ES_tradnl" smtClean="0"/>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10"/>
          </p:nvPr>
        </p:nvSpPr>
        <p:spPr/>
        <p:txBody>
          <a:bodyPr/>
          <a:lstStyle/>
          <a:p>
            <a:fld id="{A85FBDA5-A939-8649-9768-7CBF4E1D9E9E}" type="datetimeFigureOut">
              <a:rPr lang="es-ES_tradnl" smtClean="0"/>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8E8C36B-DF3B-8B40-9F61-45A5A3AE93E4}" type="slidenum">
              <a:rPr lang="es-ES_tradnl" smtClean="0"/>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3" descr="BaseCartaH.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2130425"/>
            <a:ext cx="7772400" cy="1470025"/>
          </a:xfrm>
        </p:spPr>
        <p:txBody>
          <a:bodyPr/>
          <a:lstStyle>
            <a:lvl1pPr>
              <a:defRPr>
                <a:solidFill>
                  <a:srgbClr val="002060"/>
                </a:solidFill>
              </a:defRPr>
            </a:lvl1pPr>
          </a:lstStyle>
          <a:p>
            <a:r>
              <a:rPr lang="es-ES" dirty="0"/>
              <a:t>Haga clic para modificar el estilo de título del patrón</a:t>
            </a:r>
            <a:endParaRPr lang="es-CO" dirty="0"/>
          </a:p>
        </p:txBody>
      </p:sp>
      <p:sp>
        <p:nvSpPr>
          <p:cNvPr id="3" name="2 Subtítulo"/>
          <p:cNvSpPr>
            <a:spLocks noGrp="1"/>
          </p:cNvSpPr>
          <p:nvPr>
            <p:ph type="subTitle" idx="1" hasCustomPrompt="1"/>
          </p:nvPr>
        </p:nvSpPr>
        <p:spPr>
          <a:xfrm>
            <a:off x="1371600" y="3886200"/>
            <a:ext cx="6400800" cy="1752600"/>
          </a:xfrm>
        </p:spPr>
        <p:txBody>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CO"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hasCustomPrompt="1"/>
          </p:nvPr>
        </p:nvSpPr>
        <p:spPr/>
        <p:txBody>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E336E4-0A13-4EBD-AB50-069C856EF735}" type="datetimeFigureOut">
              <a:rPr lang="es-CO">
                <a:solidFill>
                  <a:prstClr val="black"/>
                </a:solidFill>
              </a:rPr>
            </a:fld>
            <a:endParaRPr lang="es-CO">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CO">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0C0D06F-771D-4C3F-82F6-E4A4CD249FC8}" type="slidenum">
              <a:rPr lang="es-CO">
                <a:solidFill>
                  <a:prstClr val="black"/>
                </a:solidFill>
              </a:rPr>
            </a:fld>
            <a:endParaRPr lang="es-CO">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3" name="Imagen 3" descr="BaseCartaH.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dirty="0"/>
              <a:t>Haga clic para modificar el estilo de título del patrón</a:t>
            </a:r>
            <a:endParaRPr lang="es-CO"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18B1059-01CE-4D34-97C0-E910B12C9A00}" type="datetimeFigureOut">
              <a:rPr lang="es-CO">
                <a:solidFill>
                  <a:prstClr val="black"/>
                </a:solidFill>
              </a:rPr>
            </a:fld>
            <a:endParaRPr lang="es-CO">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CO">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9F99554-6AA5-424C-868B-441612CE46FF}" type="slidenum">
              <a:rPr lang="es-CO">
                <a:solidFill>
                  <a:prstClr val="black"/>
                </a:solidFill>
              </a:rPr>
            </a:fld>
            <a:endParaRPr lang="es-CO">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4" name="3 Marcador de contenido"/>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CD1F1D4-9DEA-43F1-BD7B-DF8D6083C0B0}" type="datetimeFigureOut">
              <a:rPr lang="es-CO">
                <a:solidFill>
                  <a:prstClr val="black"/>
                </a:solidFill>
              </a:rPr>
            </a:fld>
            <a:endParaRPr lang="es-CO">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CO">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BBE649-410C-4971-B6E7-1B36E49EEE8E}" type="slidenum">
              <a:rPr lang="es-CO">
                <a:solidFill>
                  <a:prstClr val="black"/>
                </a:solidFill>
              </a:rPr>
            </a:fld>
            <a:endParaRPr lang="es-CO">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a:t>Haga clic para modificar el estilo de texto del patrón</a:t>
            </a:r>
            <a:endParaRPr lang="es-ES" dirty="0"/>
          </a:p>
          <a:p>
            <a:pPr lvl="1"/>
            <a:r>
              <a:rPr lang="es-ES" dirty="0"/>
              <a:t>Segundo nivel</a:t>
            </a:r>
            <a:endParaRPr lang="es-ES" dirty="0"/>
          </a:p>
          <a:p>
            <a:pPr lvl="2"/>
            <a:r>
              <a:rPr lang="es-ES" dirty="0"/>
              <a:t>Tercer nivel</a:t>
            </a:r>
            <a:endParaRPr lang="es-ES" dirty="0"/>
          </a:p>
          <a:p>
            <a:pPr lvl="3"/>
            <a:r>
              <a:rPr lang="es-ES" dirty="0"/>
              <a:t>Cuarto nivel</a:t>
            </a:r>
            <a:endParaRPr lang="es-ES" dirty="0"/>
          </a:p>
          <a:p>
            <a:pPr lvl="4"/>
            <a:r>
              <a:rPr lang="es-ES" dirty="0"/>
              <a:t>Quinto nivel</a:t>
            </a:r>
            <a:endParaRPr lang="es-CO" dirty="0"/>
          </a:p>
        </p:txBody>
      </p:sp>
      <p:sp>
        <p:nvSpPr>
          <p:cNvPr id="5" name="4 Marcador de texto"/>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CO"/>
          </a:p>
        </p:txBody>
      </p:sp>
      <p:sp>
        <p:nvSpPr>
          <p:cNvPr id="7" name="6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C25518A-07D3-4099-8023-1A77F081E2BA}" type="datetimeFigureOut">
              <a:rPr lang="es-CO">
                <a:solidFill>
                  <a:prstClr val="black"/>
                </a:solidFill>
              </a:rPr>
            </a:fld>
            <a:endParaRPr lang="es-CO">
              <a:solidFill>
                <a:prstClr val="black"/>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CO">
              <a:solidFill>
                <a:prstClr val="black"/>
              </a:solidFill>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5DB2FA-1C06-4113-8EA9-A68297CE5041}" type="slidenum">
              <a:rPr lang="es-CO">
                <a:solidFill>
                  <a:prstClr val="black"/>
                </a:solidFill>
              </a:rPr>
            </a:fld>
            <a:endParaRPr lang="es-CO">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4789F57-7CC5-4163-A282-43BF147E96BB}" type="datetimeFigureOut">
              <a:rPr lang="es-CO">
                <a:solidFill>
                  <a:prstClr val="black"/>
                </a:solidFill>
              </a:rPr>
            </a:fld>
            <a:endParaRPr lang="es-CO">
              <a:solidFill>
                <a:prstClr val="black"/>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s-CO">
              <a:solidFill>
                <a:prstClr val="black"/>
              </a:solidFill>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A2E4976-70ED-4DFF-B07C-F4CFBA753220}" type="slidenum">
              <a:rPr lang="es-CO">
                <a:solidFill>
                  <a:prstClr val="black"/>
                </a:solidFill>
              </a:rPr>
            </a:fld>
            <a:endParaRPr lang="es-CO">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85FBDA5-A939-8649-9768-7CBF4E1D9E9E}" type="datetimeFigureOut">
              <a:rPr lang="es-ES_tradnl" smtClean="0">
                <a:solidFill>
                  <a:prstClr val="black">
                    <a:tint val="75000"/>
                  </a:prstClr>
                </a:solidFill>
              </a:rPr>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98E8C36B-DF3B-8B40-9F61-45A5A3AE93E4}" type="slidenum">
              <a:rPr lang="es-ES_tradnl" smtClean="0">
                <a:solidFill>
                  <a:prstClr val="black">
                    <a:tint val="75000"/>
                  </a:prstClr>
                </a:solidFill>
              </a:rPr>
            </a:fld>
            <a:endParaRPr lang="es-ES_tradnl">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a:t>Clic para editar título</a:t>
            </a:r>
            <a:endParaRPr lang="en-US" dirty="0"/>
          </a:p>
        </p:txBody>
      </p:sp>
      <p:sp>
        <p:nvSpPr>
          <p:cNvPr id="3" name="Content Placeholder 2"/>
          <p:cNvSpPr>
            <a:spLocks noGrp="1"/>
          </p:cNvSpPr>
          <p:nvPr>
            <p:ph idx="1" hasCustomPrompt="1"/>
          </p:nvPr>
        </p:nvSpPr>
        <p:spPr/>
        <p:txBody>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10"/>
          </p:nvPr>
        </p:nvSpPr>
        <p:spPr/>
        <p:txBody>
          <a:bodyPr/>
          <a:lstStyle/>
          <a:p>
            <a:fld id="{A85FBDA5-A939-8649-9768-7CBF4E1D9E9E}" type="datetimeFigureOut">
              <a:rPr lang="es-ES_tradnl" smtClean="0"/>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8E8C36B-DF3B-8B40-9F61-45A5A3AE93E4}" type="slidenum">
              <a:rPr lang="es-ES_tradnl" smtClean="0"/>
            </a:fld>
            <a:endParaRPr lang="es-ES_trad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a:t>Clic para editar título</a:t>
            </a:r>
            <a:endParaRPr lang="en-US" dirty="0"/>
          </a:p>
        </p:txBody>
      </p:sp>
      <p:sp>
        <p:nvSpPr>
          <p:cNvPr id="3" name="Content Placeholder 2"/>
          <p:cNvSpPr>
            <a:spLocks noGrp="1"/>
          </p:cNvSpPr>
          <p:nvPr>
            <p:ph idx="1" hasCustomPrompt="1"/>
          </p:nvPr>
        </p:nvSpPr>
        <p:spPr/>
        <p:txBody>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10"/>
          </p:nvPr>
        </p:nvSpPr>
        <p:spPr/>
        <p:txBody>
          <a:bodyPr/>
          <a:lstStyle/>
          <a:p>
            <a:fld id="{A85FBDA5-A939-8649-9768-7CBF4E1D9E9E}" type="datetimeFigureOut">
              <a:rPr lang="es-ES_tradnl" smtClean="0">
                <a:solidFill>
                  <a:prstClr val="black">
                    <a:tint val="75000"/>
                  </a:prstClr>
                </a:solidFill>
              </a:rPr>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98E8C36B-DF3B-8B40-9F61-45A5A3AE93E4}" type="slidenum">
              <a:rPr lang="es-ES_tradnl" smtClean="0">
                <a:solidFill>
                  <a:prstClr val="black">
                    <a:tint val="75000"/>
                  </a:prstClr>
                </a:solidFill>
              </a:rPr>
            </a:fld>
            <a:endParaRPr lang="es-ES_tradnl">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85FBDA5-A939-8649-9768-7CBF4E1D9E9E}" type="datetimeFigureOut">
              <a:rPr lang="es-ES_tradnl" smtClean="0">
                <a:solidFill>
                  <a:prstClr val="black">
                    <a:tint val="75000"/>
                  </a:prstClr>
                </a:solidFill>
              </a:rPr>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98E8C36B-DF3B-8B40-9F61-45A5A3AE93E4}" type="slidenum">
              <a:rPr lang="es-ES_tradnl" smtClean="0">
                <a:solidFill>
                  <a:prstClr val="black">
                    <a:tint val="75000"/>
                  </a:prstClr>
                </a:solidFill>
              </a:rPr>
            </a:fld>
            <a:endParaRPr lang="es-ES_tradnl">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a:t>Clic para editar título</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5" name="Date Placeholder 4"/>
          <p:cNvSpPr>
            <a:spLocks noGrp="1"/>
          </p:cNvSpPr>
          <p:nvPr>
            <p:ph type="dt" sz="half" idx="10"/>
          </p:nvPr>
        </p:nvSpPr>
        <p:spPr/>
        <p:txBody>
          <a:bodyPr/>
          <a:lstStyle/>
          <a:p>
            <a:fld id="{A85FBDA5-A939-8649-9768-7CBF4E1D9E9E}" type="datetimeFigureOut">
              <a:rPr lang="es-ES_tradnl" smtClean="0">
                <a:solidFill>
                  <a:prstClr val="black">
                    <a:tint val="75000"/>
                  </a:prstClr>
                </a:solidFill>
              </a:rPr>
            </a:fld>
            <a:endParaRPr lang="es-ES_tradnl">
              <a:solidFill>
                <a:prstClr val="black">
                  <a:tint val="75000"/>
                </a:prstClr>
              </a:solidFill>
            </a:endParaRPr>
          </a:p>
        </p:txBody>
      </p:sp>
      <p:sp>
        <p:nvSpPr>
          <p:cNvPr id="6" name="Footer Placeholder 5"/>
          <p:cNvSpPr>
            <a:spLocks noGrp="1"/>
          </p:cNvSpPr>
          <p:nvPr>
            <p:ph type="ftr" sz="quarter" idx="11"/>
          </p:nvPr>
        </p:nvSpPr>
        <p:spPr/>
        <p:txBody>
          <a:bodyPr/>
          <a:lstStyle/>
          <a:p>
            <a:endParaRPr lang="es-ES_tradnl">
              <a:solidFill>
                <a:prstClr val="black">
                  <a:tint val="75000"/>
                </a:prstClr>
              </a:solidFill>
            </a:endParaRPr>
          </a:p>
        </p:txBody>
      </p:sp>
      <p:sp>
        <p:nvSpPr>
          <p:cNvPr id="7" name="Slide Number Placeholder 6"/>
          <p:cNvSpPr>
            <a:spLocks noGrp="1"/>
          </p:cNvSpPr>
          <p:nvPr>
            <p:ph type="sldNum" sz="quarter" idx="12"/>
          </p:nvPr>
        </p:nvSpPr>
        <p:spPr/>
        <p:txBody>
          <a:bodyPr/>
          <a:lstStyle/>
          <a:p>
            <a:fld id="{98E8C36B-DF3B-8B40-9F61-45A5A3AE93E4}" type="slidenum">
              <a:rPr lang="es-ES_tradnl" smtClean="0">
                <a:solidFill>
                  <a:prstClr val="black">
                    <a:tint val="75000"/>
                  </a:prstClr>
                </a:solidFill>
              </a:rPr>
            </a:fld>
            <a:endParaRPr lang="es-ES_tradnl">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7" name="Date Placeholder 6"/>
          <p:cNvSpPr>
            <a:spLocks noGrp="1"/>
          </p:cNvSpPr>
          <p:nvPr>
            <p:ph type="dt" sz="half" idx="10"/>
          </p:nvPr>
        </p:nvSpPr>
        <p:spPr/>
        <p:txBody>
          <a:bodyPr/>
          <a:lstStyle/>
          <a:p>
            <a:fld id="{A85FBDA5-A939-8649-9768-7CBF4E1D9E9E}" type="datetimeFigureOut">
              <a:rPr lang="es-ES_tradnl" smtClean="0">
                <a:solidFill>
                  <a:prstClr val="black">
                    <a:tint val="75000"/>
                  </a:prstClr>
                </a:solidFill>
              </a:rPr>
            </a:fld>
            <a:endParaRPr lang="es-ES_tradnl">
              <a:solidFill>
                <a:prstClr val="black">
                  <a:tint val="75000"/>
                </a:prstClr>
              </a:solidFill>
            </a:endParaRPr>
          </a:p>
        </p:txBody>
      </p:sp>
      <p:sp>
        <p:nvSpPr>
          <p:cNvPr id="8" name="Footer Placeholder 7"/>
          <p:cNvSpPr>
            <a:spLocks noGrp="1"/>
          </p:cNvSpPr>
          <p:nvPr>
            <p:ph type="ftr" sz="quarter" idx="11"/>
          </p:nvPr>
        </p:nvSpPr>
        <p:spPr/>
        <p:txBody>
          <a:bodyPr/>
          <a:lstStyle/>
          <a:p>
            <a:endParaRPr lang="es-ES_tradnl">
              <a:solidFill>
                <a:prstClr val="black">
                  <a:tint val="75000"/>
                </a:prstClr>
              </a:solidFill>
            </a:endParaRPr>
          </a:p>
        </p:txBody>
      </p:sp>
      <p:sp>
        <p:nvSpPr>
          <p:cNvPr id="9" name="Slide Number Placeholder 8"/>
          <p:cNvSpPr>
            <a:spLocks noGrp="1"/>
          </p:cNvSpPr>
          <p:nvPr>
            <p:ph type="sldNum" sz="quarter" idx="12"/>
          </p:nvPr>
        </p:nvSpPr>
        <p:spPr/>
        <p:txBody>
          <a:bodyPr/>
          <a:lstStyle/>
          <a:p>
            <a:fld id="{98E8C36B-DF3B-8B40-9F61-45A5A3AE93E4}" type="slidenum">
              <a:rPr lang="es-ES_tradnl" smtClean="0">
                <a:solidFill>
                  <a:prstClr val="black">
                    <a:tint val="75000"/>
                  </a:prstClr>
                </a:solidFill>
              </a:rPr>
            </a:fld>
            <a:endParaRPr lang="es-ES_tradnl">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A85FBDA5-A939-8649-9768-7CBF4E1D9E9E}" type="datetimeFigureOut">
              <a:rPr lang="es-ES_tradnl" smtClean="0">
                <a:solidFill>
                  <a:prstClr val="black">
                    <a:tint val="75000"/>
                  </a:prstClr>
                </a:solidFill>
              </a:rPr>
            </a:fld>
            <a:endParaRPr lang="es-ES_tradnl">
              <a:solidFill>
                <a:prstClr val="black">
                  <a:tint val="75000"/>
                </a:prstClr>
              </a:solidFill>
            </a:endParaRPr>
          </a:p>
        </p:txBody>
      </p:sp>
      <p:sp>
        <p:nvSpPr>
          <p:cNvPr id="4" name="Footer Placeholder 3"/>
          <p:cNvSpPr>
            <a:spLocks noGrp="1"/>
          </p:cNvSpPr>
          <p:nvPr>
            <p:ph type="ftr" sz="quarter" idx="11"/>
          </p:nvPr>
        </p:nvSpPr>
        <p:spPr/>
        <p:txBody>
          <a:bodyPr/>
          <a:lstStyle/>
          <a:p>
            <a:endParaRPr lang="es-ES_tradnl">
              <a:solidFill>
                <a:prstClr val="black">
                  <a:tint val="75000"/>
                </a:prstClr>
              </a:solidFill>
            </a:endParaRPr>
          </a:p>
        </p:txBody>
      </p:sp>
      <p:sp>
        <p:nvSpPr>
          <p:cNvPr id="5" name="Slide Number Placeholder 4"/>
          <p:cNvSpPr>
            <a:spLocks noGrp="1"/>
          </p:cNvSpPr>
          <p:nvPr>
            <p:ph type="sldNum" sz="quarter" idx="12"/>
          </p:nvPr>
        </p:nvSpPr>
        <p:spPr/>
        <p:txBody>
          <a:bodyPr/>
          <a:lstStyle/>
          <a:p>
            <a:fld id="{98E8C36B-DF3B-8B40-9F61-45A5A3AE93E4}" type="slidenum">
              <a:rPr lang="es-ES_tradnl" smtClean="0">
                <a:solidFill>
                  <a:prstClr val="black">
                    <a:tint val="75000"/>
                  </a:prstClr>
                </a:solidFill>
              </a:rPr>
            </a:fld>
            <a:endParaRPr lang="es-ES_tradnl">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BDA5-A939-8649-9768-7CBF4E1D9E9E}" type="datetimeFigureOut">
              <a:rPr lang="es-ES_tradnl" smtClean="0">
                <a:solidFill>
                  <a:prstClr val="black">
                    <a:tint val="75000"/>
                  </a:prstClr>
                </a:solidFill>
              </a:rPr>
            </a:fld>
            <a:endParaRPr lang="es-ES_tradnl">
              <a:solidFill>
                <a:prstClr val="black">
                  <a:tint val="75000"/>
                </a:prstClr>
              </a:solidFill>
            </a:endParaRPr>
          </a:p>
        </p:txBody>
      </p:sp>
      <p:sp>
        <p:nvSpPr>
          <p:cNvPr id="3" name="Footer Placeholder 2"/>
          <p:cNvSpPr>
            <a:spLocks noGrp="1"/>
          </p:cNvSpPr>
          <p:nvPr>
            <p:ph type="ftr" sz="quarter" idx="11"/>
          </p:nvPr>
        </p:nvSpPr>
        <p:spPr/>
        <p:txBody>
          <a:bodyPr/>
          <a:lstStyle/>
          <a:p>
            <a:endParaRPr lang="es-ES_tradnl">
              <a:solidFill>
                <a:prstClr val="black">
                  <a:tint val="75000"/>
                </a:prstClr>
              </a:solidFill>
            </a:endParaRPr>
          </a:p>
        </p:txBody>
      </p:sp>
      <p:sp>
        <p:nvSpPr>
          <p:cNvPr id="4" name="Slide Number Placeholder 3"/>
          <p:cNvSpPr>
            <a:spLocks noGrp="1"/>
          </p:cNvSpPr>
          <p:nvPr>
            <p:ph type="sldNum" sz="quarter" idx="12"/>
          </p:nvPr>
        </p:nvSpPr>
        <p:spPr/>
        <p:txBody>
          <a:bodyPr/>
          <a:lstStyle/>
          <a:p>
            <a:fld id="{98E8C36B-DF3B-8B40-9F61-45A5A3AE93E4}" type="slidenum">
              <a:rPr lang="es-ES_tradnl" smtClean="0">
                <a:solidFill>
                  <a:prstClr val="black">
                    <a:tint val="75000"/>
                  </a:prstClr>
                </a:solidFill>
              </a:rPr>
            </a:fld>
            <a:endParaRPr lang="es-ES_tradnl">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85FBDA5-A939-8649-9768-7CBF4E1D9E9E}" type="datetimeFigureOut">
              <a:rPr lang="es-ES_tradnl" smtClean="0">
                <a:solidFill>
                  <a:prstClr val="black">
                    <a:tint val="75000"/>
                  </a:prstClr>
                </a:solidFill>
              </a:rPr>
            </a:fld>
            <a:endParaRPr lang="es-ES_tradnl">
              <a:solidFill>
                <a:prstClr val="black">
                  <a:tint val="75000"/>
                </a:prstClr>
              </a:solidFill>
            </a:endParaRPr>
          </a:p>
        </p:txBody>
      </p:sp>
      <p:sp>
        <p:nvSpPr>
          <p:cNvPr id="6" name="Footer Placeholder 5"/>
          <p:cNvSpPr>
            <a:spLocks noGrp="1"/>
          </p:cNvSpPr>
          <p:nvPr>
            <p:ph type="ftr" sz="quarter" idx="11"/>
          </p:nvPr>
        </p:nvSpPr>
        <p:spPr/>
        <p:txBody>
          <a:bodyPr/>
          <a:lstStyle/>
          <a:p>
            <a:endParaRPr lang="es-ES_tradnl">
              <a:solidFill>
                <a:prstClr val="black">
                  <a:tint val="75000"/>
                </a:prstClr>
              </a:solidFill>
            </a:endParaRPr>
          </a:p>
        </p:txBody>
      </p:sp>
      <p:sp>
        <p:nvSpPr>
          <p:cNvPr id="7" name="Slide Number Placeholder 6"/>
          <p:cNvSpPr>
            <a:spLocks noGrp="1"/>
          </p:cNvSpPr>
          <p:nvPr>
            <p:ph type="sldNum" sz="quarter" idx="12"/>
          </p:nvPr>
        </p:nvSpPr>
        <p:spPr/>
        <p:txBody>
          <a:bodyPr/>
          <a:lstStyle/>
          <a:p>
            <a:fld id="{98E8C36B-DF3B-8B40-9F61-45A5A3AE93E4}" type="slidenum">
              <a:rPr lang="es-ES_tradnl" smtClean="0">
                <a:solidFill>
                  <a:prstClr val="black">
                    <a:tint val="75000"/>
                  </a:prstClr>
                </a:solidFill>
              </a:rPr>
            </a:fld>
            <a:endParaRPr lang="es-ES_tradnl">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85FBDA5-A939-8649-9768-7CBF4E1D9E9E}" type="datetimeFigureOut">
              <a:rPr lang="es-ES_tradnl" smtClean="0">
                <a:solidFill>
                  <a:prstClr val="black">
                    <a:tint val="75000"/>
                  </a:prstClr>
                </a:solidFill>
              </a:rPr>
            </a:fld>
            <a:endParaRPr lang="es-ES_tradnl">
              <a:solidFill>
                <a:prstClr val="black">
                  <a:tint val="75000"/>
                </a:prstClr>
              </a:solidFill>
            </a:endParaRPr>
          </a:p>
        </p:txBody>
      </p:sp>
      <p:sp>
        <p:nvSpPr>
          <p:cNvPr id="6" name="Footer Placeholder 5"/>
          <p:cNvSpPr>
            <a:spLocks noGrp="1"/>
          </p:cNvSpPr>
          <p:nvPr>
            <p:ph type="ftr" sz="quarter" idx="11"/>
          </p:nvPr>
        </p:nvSpPr>
        <p:spPr/>
        <p:txBody>
          <a:bodyPr/>
          <a:lstStyle/>
          <a:p>
            <a:endParaRPr lang="es-ES_tradnl">
              <a:solidFill>
                <a:prstClr val="black">
                  <a:tint val="75000"/>
                </a:prstClr>
              </a:solidFill>
            </a:endParaRPr>
          </a:p>
        </p:txBody>
      </p:sp>
      <p:sp>
        <p:nvSpPr>
          <p:cNvPr id="7" name="Slide Number Placeholder 6"/>
          <p:cNvSpPr>
            <a:spLocks noGrp="1"/>
          </p:cNvSpPr>
          <p:nvPr>
            <p:ph type="sldNum" sz="quarter" idx="12"/>
          </p:nvPr>
        </p:nvSpPr>
        <p:spPr/>
        <p:txBody>
          <a:bodyPr/>
          <a:lstStyle/>
          <a:p>
            <a:fld id="{98E8C36B-DF3B-8B40-9F61-45A5A3AE93E4}" type="slidenum">
              <a:rPr lang="es-ES_tradnl" smtClean="0">
                <a:solidFill>
                  <a:prstClr val="black">
                    <a:tint val="75000"/>
                  </a:prstClr>
                </a:solidFill>
              </a:rPr>
            </a:fld>
            <a:endParaRPr lang="es-ES_tradnl">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a:t>Clic para editar título</a:t>
            </a:r>
            <a:endParaRPr lang="en-US" dirty="0"/>
          </a:p>
        </p:txBody>
      </p:sp>
      <p:sp>
        <p:nvSpPr>
          <p:cNvPr id="3" name="Vertical Text Placeholder 2"/>
          <p:cNvSpPr>
            <a:spLocks noGrp="1"/>
          </p:cNvSpPr>
          <p:nvPr>
            <p:ph type="body" orient="vert" idx="1" hasCustomPrompt="1"/>
          </p:nvPr>
        </p:nvSpPr>
        <p:spPr/>
        <p:txBody>
          <a:bodyPr vert="eaVert"/>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10"/>
          </p:nvPr>
        </p:nvSpPr>
        <p:spPr/>
        <p:txBody>
          <a:bodyPr/>
          <a:lstStyle/>
          <a:p>
            <a:fld id="{A85FBDA5-A939-8649-9768-7CBF4E1D9E9E}" type="datetimeFigureOut">
              <a:rPr lang="es-ES_tradnl" smtClean="0">
                <a:solidFill>
                  <a:prstClr val="black">
                    <a:tint val="75000"/>
                  </a:prstClr>
                </a:solidFill>
              </a:rPr>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98E8C36B-DF3B-8B40-9F61-45A5A3AE93E4}" type="slidenum">
              <a:rPr lang="es-ES_tradnl" smtClean="0">
                <a:solidFill>
                  <a:prstClr val="black">
                    <a:tint val="75000"/>
                  </a:prstClr>
                </a:solidFill>
              </a:rPr>
            </a:fld>
            <a:endParaRPr lang="es-ES_tradnl">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10"/>
          </p:nvPr>
        </p:nvSpPr>
        <p:spPr/>
        <p:txBody>
          <a:bodyPr/>
          <a:lstStyle/>
          <a:p>
            <a:fld id="{A85FBDA5-A939-8649-9768-7CBF4E1D9E9E}" type="datetimeFigureOut">
              <a:rPr lang="es-ES_tradnl" smtClean="0">
                <a:solidFill>
                  <a:prstClr val="black">
                    <a:tint val="75000"/>
                  </a:prstClr>
                </a:solidFill>
              </a:rPr>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98E8C36B-DF3B-8B40-9F61-45A5A3AE93E4}" type="slidenum">
              <a:rPr lang="es-ES_tradnl" smtClean="0">
                <a:solidFill>
                  <a:prstClr val="black">
                    <a:tint val="75000"/>
                  </a:prstClr>
                </a:solidFill>
              </a:rPr>
            </a:fld>
            <a:endParaRPr lang="es-ES_tradnl">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85FBDA5-A939-8649-9768-7CBF4E1D9E9E}" type="datetimeFigureOut">
              <a:rPr lang="es-ES_tradnl" smtClean="0"/>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98E8C36B-DF3B-8B40-9F61-45A5A3AE93E4}" type="slidenum">
              <a:rPr lang="es-ES_tradnl" smtClean="0"/>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a:t>Clic para editar título</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5" name="Date Placeholder 4"/>
          <p:cNvSpPr>
            <a:spLocks noGrp="1"/>
          </p:cNvSpPr>
          <p:nvPr>
            <p:ph type="dt" sz="half" idx="10"/>
          </p:nvPr>
        </p:nvSpPr>
        <p:spPr/>
        <p:txBody>
          <a:bodyPr/>
          <a:lstStyle/>
          <a:p>
            <a:fld id="{A85FBDA5-A939-8649-9768-7CBF4E1D9E9E}" type="datetimeFigureOut">
              <a:rPr lang="es-ES_tradnl" smtClean="0"/>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8E8C36B-DF3B-8B40-9F61-45A5A3AE93E4}" type="slidenum">
              <a:rPr lang="es-ES_tradnl" smtClean="0"/>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7" name="Date Placeholder 6"/>
          <p:cNvSpPr>
            <a:spLocks noGrp="1"/>
          </p:cNvSpPr>
          <p:nvPr>
            <p:ph type="dt" sz="half" idx="10"/>
          </p:nvPr>
        </p:nvSpPr>
        <p:spPr/>
        <p:txBody>
          <a:bodyPr/>
          <a:lstStyle/>
          <a:p>
            <a:fld id="{A85FBDA5-A939-8649-9768-7CBF4E1D9E9E}" type="datetimeFigureOut">
              <a:rPr lang="es-ES_tradnl" smtClean="0"/>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98E8C36B-DF3B-8B40-9F61-45A5A3AE93E4}" type="slidenum">
              <a:rPr lang="es-ES_tradnl" smtClean="0"/>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A85FBDA5-A939-8649-9768-7CBF4E1D9E9E}" type="datetimeFigureOut">
              <a:rPr lang="es-ES_tradnl" smtClean="0"/>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98E8C36B-DF3B-8B40-9F61-45A5A3AE93E4}" type="slidenum">
              <a:rPr lang="es-ES_tradnl" smtClean="0"/>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FBDA5-A939-8649-9768-7CBF4E1D9E9E}" type="datetimeFigureOut">
              <a:rPr lang="es-ES_tradnl" smtClean="0"/>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98E8C36B-DF3B-8B40-9F61-45A5A3AE93E4}" type="slidenum">
              <a:rPr lang="es-ES_tradnl" smtClean="0"/>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85FBDA5-A939-8649-9768-7CBF4E1D9E9E}" type="datetimeFigureOut">
              <a:rPr lang="es-ES_tradnl" smtClean="0"/>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8E8C36B-DF3B-8B40-9F61-45A5A3AE93E4}" type="slidenum">
              <a:rPr lang="es-ES_tradnl" smtClean="0"/>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hasCustomPrompt="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85FBDA5-A939-8649-9768-7CBF4E1D9E9E}" type="datetimeFigureOut">
              <a:rPr lang="es-ES_tradnl" smtClean="0"/>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98E8C36B-DF3B-8B40-9F61-45A5A3AE93E4}" type="slidenum">
              <a:rPr lang="es-ES_tradnl" smtClean="0"/>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image" Target="../media/image1.png"/><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2" Type="http://schemas.openxmlformats.org/officeDocument/2006/relationships/theme" Target="../theme/theme3.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FBDA5-A939-8649-9768-7CBF4E1D9E9E}" type="datetimeFigureOut">
              <a:rPr lang="es-ES_tradnl" smtClean="0"/>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8C36B-DF3B-8B40-9F61-45A5A3AE93E4}" type="slidenum">
              <a:rPr lang="es-ES_tradnl" smtClean="0"/>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n 3" descr="BaseCartaH.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s-ES" altLang="es-CO"/>
              <a:t>Haga clic para modificar el estilo de título del patrón</a:t>
            </a:r>
            <a:endParaRPr lang="es-CO" altLang="es-CO"/>
          </a:p>
        </p:txBody>
      </p:sp>
      <p:sp>
        <p:nvSpPr>
          <p:cNvPr id="1028"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s-ES" altLang="es-CO"/>
              <a:t>Haga clic para modificar el estilo de texto del patrón</a:t>
            </a:r>
            <a:endParaRPr lang="es-ES" altLang="es-CO"/>
          </a:p>
          <a:p>
            <a:pPr lvl="1"/>
            <a:r>
              <a:rPr lang="es-ES" altLang="es-CO"/>
              <a:t>Segundo nivel</a:t>
            </a:r>
            <a:endParaRPr lang="es-ES" altLang="es-CO"/>
          </a:p>
          <a:p>
            <a:pPr lvl="2"/>
            <a:r>
              <a:rPr lang="es-ES" altLang="es-CO"/>
              <a:t>Tercer nivel</a:t>
            </a:r>
            <a:endParaRPr lang="es-ES" altLang="es-CO"/>
          </a:p>
          <a:p>
            <a:pPr lvl="3"/>
            <a:r>
              <a:rPr lang="es-ES" altLang="es-CO"/>
              <a:t>Cuarto nivel</a:t>
            </a:r>
            <a:endParaRPr lang="es-ES" altLang="es-CO"/>
          </a:p>
          <a:p>
            <a:pPr lvl="4"/>
            <a:r>
              <a:rPr lang="es-ES" altLang="es-CO"/>
              <a:t>Quinto nivel</a:t>
            </a:r>
            <a:endParaRPr lang="es-CO" alt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rtl="0" eaLnBrk="0" fontAlgn="base" hangingPunct="0">
        <a:spcBef>
          <a:spcPct val="0"/>
        </a:spcBef>
        <a:spcAft>
          <a:spcPct val="0"/>
        </a:spcAft>
        <a:defRPr sz="4400" kern="1200">
          <a:solidFill>
            <a:srgbClr val="002060"/>
          </a:solidFill>
          <a:latin typeface="+mj-lt"/>
          <a:ea typeface="+mj-ea"/>
          <a:cs typeface="+mj-cs"/>
        </a:defRPr>
      </a:lvl1pPr>
      <a:lvl2pPr algn="ctr" rtl="0" eaLnBrk="0" fontAlgn="base" hangingPunct="0">
        <a:spcBef>
          <a:spcPct val="0"/>
        </a:spcBef>
        <a:spcAft>
          <a:spcPct val="0"/>
        </a:spcAft>
        <a:defRPr sz="4400">
          <a:solidFill>
            <a:srgbClr val="002060"/>
          </a:solidFill>
          <a:latin typeface="Century Gothic" pitchFamily="34" charset="0"/>
        </a:defRPr>
      </a:lvl2pPr>
      <a:lvl3pPr algn="ctr" rtl="0" eaLnBrk="0" fontAlgn="base" hangingPunct="0">
        <a:spcBef>
          <a:spcPct val="0"/>
        </a:spcBef>
        <a:spcAft>
          <a:spcPct val="0"/>
        </a:spcAft>
        <a:defRPr sz="4400">
          <a:solidFill>
            <a:srgbClr val="002060"/>
          </a:solidFill>
          <a:latin typeface="Century Gothic" pitchFamily="34" charset="0"/>
        </a:defRPr>
      </a:lvl3pPr>
      <a:lvl4pPr algn="ctr" rtl="0" eaLnBrk="0" fontAlgn="base" hangingPunct="0">
        <a:spcBef>
          <a:spcPct val="0"/>
        </a:spcBef>
        <a:spcAft>
          <a:spcPct val="0"/>
        </a:spcAft>
        <a:defRPr sz="4400">
          <a:solidFill>
            <a:srgbClr val="002060"/>
          </a:solidFill>
          <a:latin typeface="Century Gothic" pitchFamily="34" charset="0"/>
        </a:defRPr>
      </a:lvl4pPr>
      <a:lvl5pPr algn="ctr" rtl="0" eaLnBrk="0" fontAlgn="base" hangingPunct="0">
        <a:spcBef>
          <a:spcPct val="0"/>
        </a:spcBef>
        <a:spcAft>
          <a:spcPct val="0"/>
        </a:spcAft>
        <a:defRPr sz="4400">
          <a:solidFill>
            <a:srgbClr val="002060"/>
          </a:solidFill>
          <a:latin typeface="Century Gothic" pitchFamily="34" charset="0"/>
        </a:defRPr>
      </a:lvl5pPr>
      <a:lvl6pPr marL="457200" algn="ctr" rtl="0" fontAlgn="base">
        <a:spcBef>
          <a:spcPct val="0"/>
        </a:spcBef>
        <a:spcAft>
          <a:spcPct val="0"/>
        </a:spcAft>
        <a:defRPr sz="4400">
          <a:solidFill>
            <a:srgbClr val="002060"/>
          </a:solidFill>
          <a:latin typeface="Century Gothic" pitchFamily="34" charset="0"/>
        </a:defRPr>
      </a:lvl6pPr>
      <a:lvl7pPr marL="914400" algn="ctr" rtl="0" fontAlgn="base">
        <a:spcBef>
          <a:spcPct val="0"/>
        </a:spcBef>
        <a:spcAft>
          <a:spcPct val="0"/>
        </a:spcAft>
        <a:defRPr sz="4400">
          <a:solidFill>
            <a:srgbClr val="002060"/>
          </a:solidFill>
          <a:latin typeface="Century Gothic" pitchFamily="34" charset="0"/>
        </a:defRPr>
      </a:lvl7pPr>
      <a:lvl8pPr marL="1371600" algn="ctr" rtl="0" fontAlgn="base">
        <a:spcBef>
          <a:spcPct val="0"/>
        </a:spcBef>
        <a:spcAft>
          <a:spcPct val="0"/>
        </a:spcAft>
        <a:defRPr sz="4400">
          <a:solidFill>
            <a:srgbClr val="002060"/>
          </a:solidFill>
          <a:latin typeface="Century Gothic" pitchFamily="34" charset="0"/>
        </a:defRPr>
      </a:lvl8pPr>
      <a:lvl9pPr marL="1828800" algn="ctr" rtl="0" fontAlgn="base">
        <a:spcBef>
          <a:spcPct val="0"/>
        </a:spcBef>
        <a:spcAft>
          <a:spcPct val="0"/>
        </a:spcAft>
        <a:defRPr sz="4400">
          <a:solidFill>
            <a:srgbClr val="002060"/>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FBDA5-A939-8649-9768-7CBF4E1D9E9E}" type="datetimeFigureOut">
              <a:rPr lang="es-ES_tradnl" smtClean="0">
                <a:solidFill>
                  <a:prstClr val="black">
                    <a:tint val="75000"/>
                  </a:prstClr>
                </a:solidFill>
              </a:rPr>
            </a:fld>
            <a:endParaRPr lang="es-ES_tradnl">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8C36B-DF3B-8B40-9F61-45A5A3AE93E4}" type="slidenum">
              <a:rPr lang="es-ES_tradnl" smtClean="0">
                <a:solidFill>
                  <a:prstClr val="black">
                    <a:tint val="75000"/>
                  </a:prstClr>
                </a:solidFill>
              </a:rPr>
            </a:fld>
            <a:endParaRPr lang="es-ES_tradnl">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5.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xml"/><Relationship Id="rId2" Type="http://schemas.openxmlformats.org/officeDocument/2006/relationships/image" Target="../media/image7.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28034" y="244699"/>
            <a:ext cx="8229600" cy="1103630"/>
          </a:xfrm>
          <a:prstGeom prst="rect">
            <a:avLst/>
          </a:prstGeom>
          <a:noFill/>
        </p:spPr>
        <p:txBody>
          <a:bodyPr wrap="square" rtlCol="0">
            <a:spAutoFit/>
          </a:bodyPr>
          <a:lstStyle/>
          <a:p>
            <a:pPr algn="ctr"/>
            <a:r>
              <a:rPr lang="es-ES" sz="3200" b="1" dirty="0">
                <a:latin typeface="Gill Sans MT" pitchFamily="34" charset="0"/>
              </a:rPr>
              <a:t>TIPS A TENER EN CUENTA A LA HORA DE BEBER: LAS 11 “C”:</a:t>
            </a:r>
            <a:endParaRPr lang="es-ES" sz="3200" b="1" dirty="0">
              <a:latin typeface="Gill Sans MT" pitchFamily="34" charset="0"/>
            </a:endParaRPr>
          </a:p>
        </p:txBody>
      </p:sp>
      <p:sp>
        <p:nvSpPr>
          <p:cNvPr id="3" name="Rectángulo redondeado 2"/>
          <p:cNvSpPr/>
          <p:nvPr/>
        </p:nvSpPr>
        <p:spPr>
          <a:xfrm>
            <a:off x="320675" y="1209040"/>
            <a:ext cx="3955415" cy="38284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2400" b="1" dirty="0">
                <a:solidFill>
                  <a:srgbClr val="FF0000"/>
                </a:solidFill>
                <a:latin typeface="Gill Sans MT" pitchFamily="34" charset="0"/>
              </a:rPr>
              <a:t>COMER</a:t>
            </a:r>
            <a:r>
              <a:rPr lang="es-ES" sz="2400" dirty="0">
                <a:latin typeface="Gill Sans MT" pitchFamily="34" charset="0"/>
              </a:rPr>
              <a:t>: antes, durante y después de consumir alcohol. Los alimentos retrasan la absorción,</a:t>
            </a:r>
            <a:endParaRPr lang="es-ES" sz="2400" dirty="0">
              <a:latin typeface="Gill Sans MT" pitchFamily="34" charset="0"/>
            </a:endParaRPr>
          </a:p>
          <a:p>
            <a:pPr algn="just"/>
            <a:r>
              <a:rPr lang="es-ES" sz="2400" dirty="0">
                <a:latin typeface="Gill Sans MT" pitchFamily="34" charset="0"/>
              </a:rPr>
              <a:t>disminuyendo los niveles de alcohol en la sangre, permitiendo disfrutar por más tiempo.</a:t>
            </a:r>
            <a:endParaRPr lang="es-ES" sz="2400" dirty="0">
              <a:latin typeface="Gill Sans MT" pitchFamily="34" charset="0"/>
            </a:endParaRPr>
          </a:p>
        </p:txBody>
      </p:sp>
      <p:sp>
        <p:nvSpPr>
          <p:cNvPr id="4" name="Rectángulo redondeado 3"/>
          <p:cNvSpPr/>
          <p:nvPr/>
        </p:nvSpPr>
        <p:spPr>
          <a:xfrm>
            <a:off x="4443095" y="1172210"/>
            <a:ext cx="4494530" cy="38620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ES" sz="2400" b="1" dirty="0">
                <a:solidFill>
                  <a:srgbClr val="FF0000"/>
                </a:solidFill>
                <a:latin typeface="Gill Sans MT" pitchFamily="34" charset="0"/>
              </a:rPr>
              <a:t>CANTIDAD</a:t>
            </a:r>
            <a:r>
              <a:rPr lang="es-ES" sz="2400" dirty="0">
                <a:latin typeface="Gill Sans MT" pitchFamily="34" charset="0"/>
              </a:rPr>
              <a:t>: Espaciar el tiempo entre trago y trago e hidratarse permanentemente durante </a:t>
            </a:r>
            <a:r>
              <a:rPr lang="es-ES" sz="2400" dirty="0" smtClean="0">
                <a:latin typeface="Gill Sans MT" pitchFamily="34" charset="0"/>
              </a:rPr>
              <a:t>el consumo. </a:t>
            </a:r>
            <a:r>
              <a:rPr lang="es-ES" sz="2400" dirty="0">
                <a:latin typeface="Gill Sans MT" pitchFamily="34" charset="0"/>
              </a:rPr>
              <a:t>La dilución con agua ayuda </a:t>
            </a:r>
            <a:r>
              <a:rPr lang="es-ES" sz="2400" dirty="0" smtClean="0">
                <a:latin typeface="Gill Sans MT" pitchFamily="34" charset="0"/>
              </a:rPr>
              <a:t>a retardar </a:t>
            </a:r>
            <a:r>
              <a:rPr lang="es-ES" sz="2400" dirty="0">
                <a:latin typeface="Gill Sans MT" pitchFamily="34" charset="0"/>
              </a:rPr>
              <a:t>la absorción. </a:t>
            </a:r>
            <a:r>
              <a:rPr lang="es-ES" sz="2400" dirty="0" smtClean="0">
                <a:latin typeface="Gill Sans MT" pitchFamily="34" charset="0"/>
              </a:rPr>
              <a:t>aprender </a:t>
            </a:r>
            <a:r>
              <a:rPr lang="es-ES" sz="2400" dirty="0">
                <a:latin typeface="Gill Sans MT" pitchFamily="34" charset="0"/>
              </a:rPr>
              <a:t>a detenerse cuando </a:t>
            </a:r>
            <a:r>
              <a:rPr lang="es-ES" sz="2400" dirty="0" smtClean="0">
                <a:latin typeface="Gill Sans MT" pitchFamily="34" charset="0"/>
              </a:rPr>
              <a:t>ésta excedido</a:t>
            </a:r>
            <a:r>
              <a:rPr lang="es-ES" sz="2400" dirty="0">
                <a:latin typeface="Gill Sans MT" pitchFamily="34" charset="0"/>
              </a:rPr>
              <a:t>.</a:t>
            </a:r>
            <a:endParaRPr lang="es-ES" sz="2400" dirty="0">
              <a:latin typeface="Gill Sans MT" pitchFamily="34" charset="0"/>
            </a:endParaRPr>
          </a:p>
        </p:txBody>
      </p:sp>
      <p:pic>
        <p:nvPicPr>
          <p:cNvPr id="5" name="Imagen 4"/>
          <p:cNvPicPr>
            <a:picLocks noChangeAspect="1"/>
          </p:cNvPicPr>
          <p:nvPr/>
        </p:nvPicPr>
        <p:blipFill>
          <a:blip r:embed="rId2"/>
          <a:stretch>
            <a:fillRect/>
          </a:stretch>
        </p:blipFill>
        <p:spPr>
          <a:xfrm>
            <a:off x="1677670" y="5052695"/>
            <a:ext cx="1547495" cy="1627505"/>
          </a:xfrm>
          <a:prstGeom prst="rect">
            <a:avLst/>
          </a:prstGeom>
        </p:spPr>
      </p:pic>
      <p:pic>
        <p:nvPicPr>
          <p:cNvPr id="6" name="Imagen 5"/>
          <p:cNvPicPr>
            <a:picLocks noChangeAspect="1"/>
          </p:cNvPicPr>
          <p:nvPr/>
        </p:nvPicPr>
        <p:blipFill>
          <a:blip r:embed="rId3"/>
          <a:stretch>
            <a:fillRect/>
          </a:stretch>
        </p:blipFill>
        <p:spPr>
          <a:xfrm>
            <a:off x="4821555" y="5052695"/>
            <a:ext cx="1983105" cy="12731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ángulo redondeado 1"/>
          <p:cNvSpPr/>
          <p:nvPr/>
        </p:nvSpPr>
        <p:spPr>
          <a:xfrm>
            <a:off x="373487" y="463639"/>
            <a:ext cx="4327302" cy="25371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S" sz="2000" b="1" dirty="0">
                <a:latin typeface="Gill Sans MT" pitchFamily="34" charset="0"/>
              </a:rPr>
              <a:t>CONSISTENCIA</a:t>
            </a:r>
            <a:r>
              <a:rPr lang="es-ES" sz="2000" dirty="0">
                <a:latin typeface="Gill Sans MT" pitchFamily="34" charset="0"/>
              </a:rPr>
              <a:t>: Durante el consumo se sugiere permanecer con el mismo licor y </a:t>
            </a:r>
            <a:r>
              <a:rPr lang="es-ES" sz="2000" b="1" dirty="0">
                <a:solidFill>
                  <a:srgbClr val="FF0000"/>
                </a:solidFill>
                <a:latin typeface="Gill Sans MT" pitchFamily="34" charset="0"/>
              </a:rPr>
              <a:t>no </a:t>
            </a:r>
            <a:r>
              <a:rPr lang="es-ES" sz="2000" b="1" dirty="0" smtClean="0">
                <a:solidFill>
                  <a:srgbClr val="FF0000"/>
                </a:solidFill>
                <a:latin typeface="Gill Sans MT" pitchFamily="34" charset="0"/>
              </a:rPr>
              <a:t>realizar mezclas</a:t>
            </a:r>
            <a:r>
              <a:rPr lang="es-ES" sz="2000" b="1" dirty="0" smtClean="0">
                <a:latin typeface="Gill Sans MT" pitchFamily="34" charset="0"/>
              </a:rPr>
              <a:t> </a:t>
            </a:r>
            <a:r>
              <a:rPr lang="es-ES" sz="2000" dirty="0">
                <a:latin typeface="Gill Sans MT" pitchFamily="34" charset="0"/>
              </a:rPr>
              <a:t>con otras bebidas alcohólicas, ya que se alteran los componentes y se afectan </a:t>
            </a:r>
            <a:r>
              <a:rPr lang="es-ES" sz="2000" dirty="0" smtClean="0">
                <a:latin typeface="Gill Sans MT" pitchFamily="34" charset="0"/>
              </a:rPr>
              <a:t>los comportamientos</a:t>
            </a:r>
            <a:r>
              <a:rPr lang="es-ES" sz="2000" dirty="0">
                <a:latin typeface="Gill Sans MT" pitchFamily="34" charset="0"/>
              </a:rPr>
              <a:t>. </a:t>
            </a:r>
          </a:p>
        </p:txBody>
      </p:sp>
      <p:sp>
        <p:nvSpPr>
          <p:cNvPr id="3" name="Rectángulo redondeado 2"/>
          <p:cNvSpPr/>
          <p:nvPr/>
        </p:nvSpPr>
        <p:spPr>
          <a:xfrm>
            <a:off x="3799267" y="3451538"/>
            <a:ext cx="5035639" cy="289774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S" sz="2000" b="1" dirty="0">
                <a:latin typeface="Gill Sans MT" pitchFamily="34" charset="0"/>
              </a:rPr>
              <a:t>COMPAÑÍA</a:t>
            </a:r>
            <a:r>
              <a:rPr lang="es-ES" sz="2000" dirty="0">
                <a:latin typeface="Gill Sans MT" pitchFamily="34" charset="0"/>
              </a:rPr>
              <a:t>: La vulnerabilidad del consumidor es alta, por eso es importante la selección </a:t>
            </a:r>
            <a:r>
              <a:rPr lang="es-ES" sz="2000" dirty="0" smtClean="0">
                <a:latin typeface="Gill Sans MT" pitchFamily="34" charset="0"/>
              </a:rPr>
              <a:t>del </a:t>
            </a:r>
            <a:r>
              <a:rPr lang="es-ES" sz="2000" b="1" dirty="0" smtClean="0">
                <a:solidFill>
                  <a:srgbClr val="FF0000"/>
                </a:solidFill>
                <a:latin typeface="Gill Sans MT" pitchFamily="34" charset="0"/>
              </a:rPr>
              <a:t>Acompañante</a:t>
            </a:r>
            <a:r>
              <a:rPr lang="es-ES" sz="2000" dirty="0" smtClean="0">
                <a:latin typeface="Gill Sans MT" pitchFamily="34" charset="0"/>
              </a:rPr>
              <a:t>, ya que influye </a:t>
            </a:r>
            <a:r>
              <a:rPr lang="es-ES" sz="2000" dirty="0">
                <a:latin typeface="Gill Sans MT" pitchFamily="34" charset="0"/>
              </a:rPr>
              <a:t>en la </a:t>
            </a:r>
            <a:r>
              <a:rPr lang="es-ES" sz="2000" dirty="0" smtClean="0">
                <a:latin typeface="Gill Sans MT" pitchFamily="34" charset="0"/>
              </a:rPr>
              <a:t>cantidad de </a:t>
            </a:r>
            <a:r>
              <a:rPr lang="es-ES" sz="2000" dirty="0">
                <a:latin typeface="Gill Sans MT" pitchFamily="34" charset="0"/>
              </a:rPr>
              <a:t>licor que se consume, puede </a:t>
            </a:r>
            <a:r>
              <a:rPr lang="es-ES" sz="2000" dirty="0" smtClean="0">
                <a:latin typeface="Gill Sans MT" pitchFamily="34" charset="0"/>
              </a:rPr>
              <a:t>ser </a:t>
            </a:r>
            <a:r>
              <a:rPr lang="es-ES" sz="2000" dirty="0">
                <a:latin typeface="Gill Sans MT" pitchFamily="34" charset="0"/>
              </a:rPr>
              <a:t>regulador </a:t>
            </a:r>
            <a:r>
              <a:rPr lang="es-ES" sz="2000" dirty="0" smtClean="0">
                <a:latin typeface="Gill Sans MT" pitchFamily="34" charset="0"/>
              </a:rPr>
              <a:t>el </a:t>
            </a:r>
            <a:r>
              <a:rPr lang="es-ES" sz="2000" dirty="0">
                <a:latin typeface="Gill Sans MT" pitchFamily="34" charset="0"/>
              </a:rPr>
              <a:t>consumo </a:t>
            </a:r>
            <a:r>
              <a:rPr lang="es-ES" sz="2000" dirty="0" smtClean="0">
                <a:latin typeface="Gill Sans MT" pitchFamily="34" charset="0"/>
              </a:rPr>
              <a:t>ya que la compañía ofrece </a:t>
            </a:r>
            <a:r>
              <a:rPr lang="es-ES" sz="2000" dirty="0">
                <a:latin typeface="Gill Sans MT" pitchFamily="34" charset="0"/>
              </a:rPr>
              <a:t>seguridad</a:t>
            </a:r>
            <a:r>
              <a:rPr lang="es-ES" sz="2000" dirty="0" smtClean="0">
                <a:latin typeface="Gill Sans MT" pitchFamily="34" charset="0"/>
              </a:rPr>
              <a:t>. Se </a:t>
            </a:r>
            <a:r>
              <a:rPr lang="es-ES" sz="2000" dirty="0">
                <a:latin typeface="Gill Sans MT" pitchFamily="34" charset="0"/>
              </a:rPr>
              <a:t>recomienda no tomar </a:t>
            </a:r>
            <a:r>
              <a:rPr lang="es-ES" sz="2000" dirty="0" smtClean="0">
                <a:latin typeface="Gill Sans MT" pitchFamily="34" charset="0"/>
              </a:rPr>
              <a:t>licor solo</a:t>
            </a:r>
            <a:r>
              <a:rPr lang="es-ES" sz="2000" dirty="0">
                <a:latin typeface="Gill Sans MT" pitchFamily="34" charset="0"/>
              </a:rPr>
              <a:t>.</a:t>
            </a:r>
          </a:p>
        </p:txBody>
      </p:sp>
      <p:pic>
        <p:nvPicPr>
          <p:cNvPr id="4" name="Imagen 3"/>
          <p:cNvPicPr>
            <a:picLocks noChangeAspect="1"/>
          </p:cNvPicPr>
          <p:nvPr/>
        </p:nvPicPr>
        <p:blipFill>
          <a:blip r:embed="rId2"/>
          <a:stretch>
            <a:fillRect/>
          </a:stretch>
        </p:blipFill>
        <p:spPr>
          <a:xfrm>
            <a:off x="4893971" y="473659"/>
            <a:ext cx="3940935" cy="2334302"/>
          </a:xfrm>
          <a:prstGeom prst="rect">
            <a:avLst/>
          </a:prstGeom>
        </p:spPr>
      </p:pic>
      <p:pic>
        <p:nvPicPr>
          <p:cNvPr id="5" name="Imagen 4"/>
          <p:cNvPicPr>
            <a:picLocks noChangeAspect="1"/>
          </p:cNvPicPr>
          <p:nvPr/>
        </p:nvPicPr>
        <p:blipFill>
          <a:blip r:embed="rId3"/>
          <a:stretch>
            <a:fillRect/>
          </a:stretch>
        </p:blipFill>
        <p:spPr>
          <a:xfrm>
            <a:off x="502275" y="3854941"/>
            <a:ext cx="3088533" cy="19019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ángulo redondeado 1"/>
          <p:cNvSpPr/>
          <p:nvPr/>
        </p:nvSpPr>
        <p:spPr>
          <a:xfrm>
            <a:off x="193675" y="168275"/>
            <a:ext cx="5267325" cy="318325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sz="2000" b="1" dirty="0">
                <a:solidFill>
                  <a:srgbClr val="FF0000"/>
                </a:solidFill>
                <a:latin typeface="Gill Sans MT" pitchFamily="34" charset="0"/>
              </a:rPr>
              <a:t>CONFLICTO</a:t>
            </a:r>
            <a:r>
              <a:rPr lang="es-ES" sz="2000" dirty="0">
                <a:latin typeface="Gill Sans MT" pitchFamily="34" charset="0"/>
              </a:rPr>
              <a:t>: (PERSONAL Y DEL ENTORNO) Los conflictos se presentan con facilidad en </a:t>
            </a:r>
            <a:r>
              <a:rPr lang="es-ES" sz="2000" dirty="0" smtClean="0">
                <a:latin typeface="Gill Sans MT" pitchFamily="34" charset="0"/>
              </a:rPr>
              <a:t>los ambientes </a:t>
            </a:r>
            <a:r>
              <a:rPr lang="es-ES" sz="2000" dirty="0">
                <a:latin typeface="Gill Sans MT" pitchFamily="34" charset="0"/>
              </a:rPr>
              <a:t>de consumo, </a:t>
            </a:r>
            <a:r>
              <a:rPr lang="es-ES" sz="2000" dirty="0" smtClean="0">
                <a:latin typeface="Gill Sans MT" pitchFamily="34" charset="0"/>
              </a:rPr>
              <a:t>se </a:t>
            </a:r>
            <a:r>
              <a:rPr lang="es-ES" sz="2000" dirty="0">
                <a:latin typeface="Gill Sans MT" pitchFamily="34" charset="0"/>
              </a:rPr>
              <a:t>modifican </a:t>
            </a:r>
            <a:r>
              <a:rPr lang="es-ES" sz="2000" dirty="0" smtClean="0">
                <a:latin typeface="Gill Sans MT" pitchFamily="34" charset="0"/>
              </a:rPr>
              <a:t>comportamientos,</a:t>
            </a:r>
            <a:r>
              <a:rPr lang="es-ES" sz="2000" dirty="0">
                <a:latin typeface="Gill Sans MT" pitchFamily="34" charset="0"/>
              </a:rPr>
              <a:t> </a:t>
            </a:r>
            <a:r>
              <a:rPr lang="es-ES" sz="2000" dirty="0" smtClean="0">
                <a:latin typeface="Gill Sans MT" pitchFamily="34" charset="0"/>
              </a:rPr>
              <a:t>raciocinio</a:t>
            </a:r>
            <a:r>
              <a:rPr lang="es-ES" sz="2000" dirty="0">
                <a:latin typeface="Gill Sans MT" pitchFamily="34" charset="0"/>
              </a:rPr>
              <a:t>, capacidad de entendimiento y coherencia. El conflicto hace parte de la cotidianidad en </a:t>
            </a:r>
            <a:r>
              <a:rPr lang="es-ES" sz="2000" dirty="0" smtClean="0">
                <a:latin typeface="Gill Sans MT" pitchFamily="34" charset="0"/>
              </a:rPr>
              <a:t>los diferentes </a:t>
            </a:r>
            <a:r>
              <a:rPr lang="es-ES" sz="2000" dirty="0">
                <a:latin typeface="Gill Sans MT" pitchFamily="34" charset="0"/>
              </a:rPr>
              <a:t>ambientes: familiar, laboral, escolar, esparcimiento, por eso se deben evitar las </a:t>
            </a:r>
            <a:r>
              <a:rPr lang="es-ES" sz="2000" dirty="0" smtClean="0">
                <a:latin typeface="Gill Sans MT" pitchFamily="34" charset="0"/>
              </a:rPr>
              <a:t>discusiones</a:t>
            </a:r>
            <a:endParaRPr lang="es-ES" sz="2000" dirty="0">
              <a:latin typeface="Gill Sans MT" pitchFamily="34" charset="0"/>
            </a:endParaRPr>
          </a:p>
        </p:txBody>
      </p:sp>
      <p:sp>
        <p:nvSpPr>
          <p:cNvPr id="3" name="Rectángulo redondeado 2"/>
          <p:cNvSpPr/>
          <p:nvPr/>
        </p:nvSpPr>
        <p:spPr>
          <a:xfrm>
            <a:off x="193675" y="3757295"/>
            <a:ext cx="5267325" cy="281114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sz="2000" b="1" dirty="0">
                <a:solidFill>
                  <a:srgbClr val="FF0000"/>
                </a:solidFill>
                <a:latin typeface="Gill Sans MT" pitchFamily="34" charset="0"/>
              </a:rPr>
              <a:t>CONDUCIR</a:t>
            </a:r>
            <a:r>
              <a:rPr lang="es-ES" sz="2000" dirty="0">
                <a:latin typeface="Gill Sans MT" pitchFamily="34" charset="0"/>
              </a:rPr>
              <a:t>: El alcohol altera la visión, la capacidad de reacción, la coordinación, el equilibrio, </a:t>
            </a:r>
            <a:r>
              <a:rPr lang="es-ES" sz="2000" dirty="0" smtClean="0">
                <a:latin typeface="Gill Sans MT" pitchFamily="34" charset="0"/>
              </a:rPr>
              <a:t>el juicio</a:t>
            </a:r>
            <a:r>
              <a:rPr lang="es-ES" sz="2000" dirty="0">
                <a:latin typeface="Gill Sans MT" pitchFamily="34" charset="0"/>
              </a:rPr>
              <a:t>, sus alteraciones se presentan a bajas dosis consumidas. No se debe conducir vehículo bajo </a:t>
            </a:r>
            <a:r>
              <a:rPr lang="es-ES" sz="2000" dirty="0" smtClean="0">
                <a:latin typeface="Gill Sans MT" pitchFamily="34" charset="0"/>
              </a:rPr>
              <a:t>los efectos </a:t>
            </a:r>
            <a:r>
              <a:rPr lang="es-ES" sz="2000" dirty="0">
                <a:latin typeface="Gill Sans MT" pitchFamily="34" charset="0"/>
              </a:rPr>
              <a:t>del licor, además de ser un delito pone en riesgo su vida, la de pasajeros y peatones.</a:t>
            </a:r>
          </a:p>
        </p:txBody>
      </p:sp>
      <p:pic>
        <p:nvPicPr>
          <p:cNvPr id="4" name="Imagen 3"/>
          <p:cNvPicPr>
            <a:picLocks noChangeAspect="1"/>
          </p:cNvPicPr>
          <p:nvPr/>
        </p:nvPicPr>
        <p:blipFill>
          <a:blip r:embed="rId2"/>
          <a:stretch>
            <a:fillRect/>
          </a:stretch>
        </p:blipFill>
        <p:spPr>
          <a:xfrm>
            <a:off x="5581582" y="487547"/>
            <a:ext cx="3459387" cy="2205986"/>
          </a:xfrm>
          <a:prstGeom prst="rect">
            <a:avLst/>
          </a:prstGeom>
        </p:spPr>
      </p:pic>
      <p:pic>
        <p:nvPicPr>
          <p:cNvPr id="5" name="Imagen 4"/>
          <p:cNvPicPr>
            <a:picLocks noChangeAspect="1"/>
          </p:cNvPicPr>
          <p:nvPr/>
        </p:nvPicPr>
        <p:blipFill>
          <a:blip r:embed="rId3"/>
          <a:stretch>
            <a:fillRect/>
          </a:stretch>
        </p:blipFill>
        <p:spPr>
          <a:xfrm>
            <a:off x="5601348" y="4270733"/>
            <a:ext cx="3439621" cy="21043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Rectángulo redondeado 1"/>
          <p:cNvSpPr/>
          <p:nvPr/>
        </p:nvSpPr>
        <p:spPr>
          <a:xfrm>
            <a:off x="3882980" y="432486"/>
            <a:ext cx="4816699" cy="222804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S" sz="2000" b="1" dirty="0">
                <a:latin typeface="Gill Sans MT" pitchFamily="34" charset="0"/>
              </a:rPr>
              <a:t>CUERPO EN MOVIMIENTO</a:t>
            </a:r>
            <a:r>
              <a:rPr lang="es-ES" sz="2000" dirty="0">
                <a:latin typeface="Gill Sans MT" pitchFamily="34" charset="0"/>
              </a:rPr>
              <a:t>: Se recomienda en la rumba no permanecer mucho tiempo sentado, </a:t>
            </a:r>
            <a:r>
              <a:rPr lang="es-ES" sz="2000" dirty="0" smtClean="0">
                <a:latin typeface="Gill Sans MT" pitchFamily="34" charset="0"/>
              </a:rPr>
              <a:t>en lo </a:t>
            </a:r>
            <a:r>
              <a:rPr lang="es-ES" sz="2000" dirty="0">
                <a:latin typeface="Gill Sans MT" pitchFamily="34" charset="0"/>
              </a:rPr>
              <a:t>posible bailar o caminar para retardar la absorción del alcohol.</a:t>
            </a:r>
          </a:p>
        </p:txBody>
      </p:sp>
      <p:sp>
        <p:nvSpPr>
          <p:cNvPr id="3" name="Rectángulo redondeado 2"/>
          <p:cNvSpPr/>
          <p:nvPr/>
        </p:nvSpPr>
        <p:spPr>
          <a:xfrm>
            <a:off x="3882979" y="3361386"/>
            <a:ext cx="4816699" cy="25242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S" sz="2000" b="1" dirty="0">
                <a:latin typeface="Gill Sans MT" pitchFamily="34" charset="0"/>
              </a:rPr>
              <a:t>CORAZÓN ROTO</a:t>
            </a:r>
            <a:r>
              <a:rPr lang="es-ES" sz="2000" dirty="0">
                <a:latin typeface="Gill Sans MT" pitchFamily="34" charset="0"/>
              </a:rPr>
              <a:t>: Existe la tendencia de beber cuando hay una pena de amor, pero </a:t>
            </a:r>
            <a:r>
              <a:rPr lang="es-ES" sz="2000" dirty="0" smtClean="0">
                <a:latin typeface="Gill Sans MT" pitchFamily="34" charset="0"/>
              </a:rPr>
              <a:t>el </a:t>
            </a:r>
            <a:r>
              <a:rPr lang="es-ES" sz="2000" dirty="0">
                <a:latin typeface="Gill Sans MT" pitchFamily="34" charset="0"/>
              </a:rPr>
              <a:t>licor es un depresor del sistema nervioso central, lo que hace es aumentar la tristeza con </a:t>
            </a:r>
            <a:r>
              <a:rPr lang="es-ES" sz="2000" dirty="0" smtClean="0">
                <a:latin typeface="Gill Sans MT" pitchFamily="34" charset="0"/>
              </a:rPr>
              <a:t>alto riesgo </a:t>
            </a:r>
            <a:r>
              <a:rPr lang="es-ES" sz="2000" dirty="0">
                <a:latin typeface="Gill Sans MT" pitchFamily="34" charset="0"/>
              </a:rPr>
              <a:t>de </a:t>
            </a:r>
            <a:r>
              <a:rPr lang="es-ES" sz="2000" dirty="0" smtClean="0">
                <a:latin typeface="Gill Sans MT" pitchFamily="34" charset="0"/>
              </a:rPr>
              <a:t>depresión y tendencia suicida.</a:t>
            </a:r>
            <a:endParaRPr lang="es-ES" sz="2000" dirty="0">
              <a:latin typeface="Gill Sans MT" pitchFamily="34" charset="0"/>
            </a:endParaRPr>
          </a:p>
        </p:txBody>
      </p:sp>
      <p:pic>
        <p:nvPicPr>
          <p:cNvPr id="4" name="Imagen 3"/>
          <p:cNvPicPr>
            <a:picLocks noChangeAspect="1"/>
          </p:cNvPicPr>
          <p:nvPr/>
        </p:nvPicPr>
        <p:blipFill>
          <a:blip r:embed="rId2"/>
          <a:stretch>
            <a:fillRect/>
          </a:stretch>
        </p:blipFill>
        <p:spPr>
          <a:xfrm>
            <a:off x="475242" y="383668"/>
            <a:ext cx="2591472" cy="2325680"/>
          </a:xfrm>
          <a:prstGeom prst="rect">
            <a:avLst/>
          </a:prstGeom>
        </p:spPr>
      </p:pic>
      <p:pic>
        <p:nvPicPr>
          <p:cNvPr id="5" name="Imagen 4"/>
          <p:cNvPicPr>
            <a:picLocks noChangeAspect="1"/>
          </p:cNvPicPr>
          <p:nvPr/>
        </p:nvPicPr>
        <p:blipFill>
          <a:blip r:embed="rId3"/>
          <a:stretch>
            <a:fillRect/>
          </a:stretch>
        </p:blipFill>
        <p:spPr>
          <a:xfrm>
            <a:off x="151728" y="3256745"/>
            <a:ext cx="3238500" cy="26289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15154" y="2481673"/>
            <a:ext cx="7959144" cy="369332"/>
          </a:xfrm>
          <a:prstGeom prst="rect">
            <a:avLst/>
          </a:prstGeom>
          <a:noFill/>
        </p:spPr>
        <p:txBody>
          <a:bodyPr wrap="square" rtlCol="0">
            <a:spAutoFit/>
          </a:bodyPr>
          <a:lstStyle/>
          <a:p>
            <a:r>
              <a:rPr lang="es-ES" dirty="0" smtClean="0"/>
              <a:t> </a:t>
            </a:r>
            <a:endParaRPr lang="es-ES" dirty="0"/>
          </a:p>
        </p:txBody>
      </p:sp>
      <p:sp>
        <p:nvSpPr>
          <p:cNvPr id="3" name="CuadroTexto 2"/>
          <p:cNvSpPr txBox="1"/>
          <p:nvPr/>
        </p:nvSpPr>
        <p:spPr>
          <a:xfrm>
            <a:off x="373487" y="4108361"/>
            <a:ext cx="8242479" cy="400110"/>
          </a:xfrm>
          <a:prstGeom prst="rect">
            <a:avLst/>
          </a:prstGeom>
          <a:noFill/>
        </p:spPr>
        <p:txBody>
          <a:bodyPr wrap="square" rtlCol="0">
            <a:spAutoFit/>
          </a:bodyPr>
          <a:lstStyle/>
          <a:p>
            <a:endParaRPr lang="es-ES" sz="2000" dirty="0">
              <a:latin typeface="Gill Sans MT" pitchFamily="34" charset="0"/>
            </a:endParaRPr>
          </a:p>
        </p:txBody>
      </p:sp>
      <p:sp>
        <p:nvSpPr>
          <p:cNvPr id="4" name="Rectángulo redondeado 3"/>
          <p:cNvSpPr/>
          <p:nvPr/>
        </p:nvSpPr>
        <p:spPr>
          <a:xfrm>
            <a:off x="389255" y="67310"/>
            <a:ext cx="8513445" cy="13906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S" b="1" dirty="0">
                <a:latin typeface="Gill Sans MT" pitchFamily="34" charset="0"/>
              </a:rPr>
              <a:t>CONDUCTAS DE RIESGO</a:t>
            </a:r>
            <a:r>
              <a:rPr lang="es-ES" dirty="0">
                <a:latin typeface="Gill Sans MT" pitchFamily="34" charset="0"/>
              </a:rPr>
              <a:t>: Evitar la mezcla de licor con otras sustancias psicoactivas como por ejemplo los energizantes, los medicamentos y </a:t>
            </a:r>
            <a:r>
              <a:rPr lang="es-ES" dirty="0" smtClean="0">
                <a:latin typeface="Gill Sans MT" pitchFamily="34" charset="0"/>
              </a:rPr>
              <a:t>estupefacientes, porque </a:t>
            </a:r>
            <a:r>
              <a:rPr lang="es-ES" dirty="0">
                <a:latin typeface="Gill Sans MT" pitchFamily="34" charset="0"/>
              </a:rPr>
              <a:t>provocan aumento de la presión arterial, taquicardias, convulsiones y muerte.</a:t>
            </a:r>
            <a:endParaRPr lang="es-ES" dirty="0"/>
          </a:p>
        </p:txBody>
      </p:sp>
      <p:sp>
        <p:nvSpPr>
          <p:cNvPr id="5" name="Rectángulo redondeado 4"/>
          <p:cNvSpPr/>
          <p:nvPr/>
        </p:nvSpPr>
        <p:spPr>
          <a:xfrm>
            <a:off x="363220" y="3081655"/>
            <a:ext cx="8539480" cy="19577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S" b="1" dirty="0">
                <a:latin typeface="Gill Sans MT" pitchFamily="34" charset="0"/>
              </a:rPr>
              <a:t>CALIDAD</a:t>
            </a:r>
            <a:r>
              <a:rPr lang="es-ES" dirty="0">
                <a:latin typeface="Gill Sans MT" pitchFamily="34" charset="0"/>
              </a:rPr>
              <a:t>: La calidad tiene que ver con la </a:t>
            </a:r>
            <a:r>
              <a:rPr lang="es-ES" b="1" dirty="0">
                <a:solidFill>
                  <a:srgbClr val="FF0000"/>
                </a:solidFill>
                <a:latin typeface="Gill Sans MT" pitchFamily="34" charset="0"/>
              </a:rPr>
              <a:t>pureza de la materia prima (etanol) </a:t>
            </a:r>
            <a:r>
              <a:rPr lang="es-ES" dirty="0">
                <a:latin typeface="Gill Sans MT" pitchFamily="34" charset="0"/>
              </a:rPr>
              <a:t>que se emplea en la preparación de las bebidas alcohólicas, la bondad de sus insumos originales y el cuidado en el mismo proceso de producción. Las bebidas adulteradas pueden provocar daños adicionales, tienen otros tipos de compuestos como por ejemplo sustitutos del etanol, sustancias que favorecen el color, sabor o el olor para imitar a las legitimas. </a:t>
            </a:r>
          </a:p>
        </p:txBody>
      </p:sp>
      <p:pic>
        <p:nvPicPr>
          <p:cNvPr id="6" name="Imagen 5"/>
          <p:cNvPicPr>
            <a:picLocks noChangeAspect="1"/>
          </p:cNvPicPr>
          <p:nvPr/>
        </p:nvPicPr>
        <p:blipFill>
          <a:blip r:embed="rId2"/>
          <a:stretch>
            <a:fillRect/>
          </a:stretch>
        </p:blipFill>
        <p:spPr>
          <a:xfrm>
            <a:off x="3701415" y="1633855"/>
            <a:ext cx="1812290" cy="1217295"/>
          </a:xfrm>
          <a:prstGeom prst="rect">
            <a:avLst/>
          </a:prstGeom>
        </p:spPr>
      </p:pic>
      <p:pic>
        <p:nvPicPr>
          <p:cNvPr id="7" name="Imagen 6"/>
          <p:cNvPicPr>
            <a:picLocks noChangeAspect="1"/>
          </p:cNvPicPr>
          <p:nvPr/>
        </p:nvPicPr>
        <p:blipFill>
          <a:blip r:embed="rId3"/>
          <a:stretch>
            <a:fillRect/>
          </a:stretch>
        </p:blipFill>
        <p:spPr>
          <a:xfrm>
            <a:off x="3278505" y="5306695"/>
            <a:ext cx="2600325" cy="13760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Rectángulo redondeado 2"/>
          <p:cNvSpPr/>
          <p:nvPr/>
        </p:nvSpPr>
        <p:spPr>
          <a:xfrm>
            <a:off x="189865" y="276225"/>
            <a:ext cx="8772525" cy="24536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sz="2000" b="1" dirty="0">
                <a:latin typeface="Gill Sans MT" pitchFamily="34" charset="0"/>
              </a:rPr>
              <a:t>CONDÓN</a:t>
            </a:r>
            <a:r>
              <a:rPr lang="es-ES" sz="2000" dirty="0">
                <a:latin typeface="Gill Sans MT" pitchFamily="34" charset="0"/>
              </a:rPr>
              <a:t>: Muchos suelen pensar que bajo los efectos del alcohol se sienten más placer en el sexo. Ciertamente, el alcohol puede generar ansiedad existente con respecto al sexo, </a:t>
            </a:r>
            <a:r>
              <a:rPr lang="es-ES" sz="2000" b="1" dirty="0">
                <a:solidFill>
                  <a:srgbClr val="FF0000"/>
                </a:solidFill>
                <a:latin typeface="Gill Sans MT" pitchFamily="34" charset="0"/>
              </a:rPr>
              <a:t>lo que NO hace es mejorar la respuesta sexual humana</a:t>
            </a:r>
            <a:r>
              <a:rPr lang="es-ES" sz="2000" dirty="0">
                <a:latin typeface="Gill Sans MT" pitchFamily="34" charset="0"/>
              </a:rPr>
              <a:t>. Al contrario, la dificulta. Entre más licor se ingiera, mayor será la incapacidad de distinguir las verdaderas características físicas de los desconocidos. Por eso, es mejor tener precaución y llevar condón.</a:t>
            </a:r>
          </a:p>
        </p:txBody>
      </p:sp>
      <p:pic>
        <p:nvPicPr>
          <p:cNvPr id="4" name="Imagen 3"/>
          <p:cNvPicPr>
            <a:picLocks noChangeAspect="1"/>
          </p:cNvPicPr>
          <p:nvPr/>
        </p:nvPicPr>
        <p:blipFill>
          <a:blip r:embed="rId2"/>
          <a:stretch>
            <a:fillRect/>
          </a:stretch>
        </p:blipFill>
        <p:spPr>
          <a:xfrm>
            <a:off x="2208490" y="3290484"/>
            <a:ext cx="4379288" cy="28847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841679" y="270456"/>
            <a:ext cx="5306096" cy="400110"/>
          </a:xfrm>
          <a:prstGeom prst="rect">
            <a:avLst/>
          </a:prstGeom>
          <a:noFill/>
        </p:spPr>
        <p:txBody>
          <a:bodyPr wrap="square" rtlCol="0">
            <a:spAutoFit/>
          </a:bodyPr>
          <a:lstStyle/>
          <a:p>
            <a:pPr algn="ctr"/>
            <a:r>
              <a:rPr lang="es-ES" sz="2000" b="1" dirty="0" smtClean="0">
                <a:latin typeface="Gill Sans MT" pitchFamily="34" charset="0"/>
              </a:rPr>
              <a:t>QUE TIPO DE BEBEDOR ES USTED?</a:t>
            </a:r>
            <a:endParaRPr lang="es-ES" sz="2000" b="1" dirty="0">
              <a:latin typeface="Gill Sans MT" pitchFamily="34" charset="0"/>
            </a:endParaRPr>
          </a:p>
        </p:txBody>
      </p:sp>
      <p:sp>
        <p:nvSpPr>
          <p:cNvPr id="3" name="Rectángulo redondeado 2"/>
          <p:cNvSpPr/>
          <p:nvPr/>
        </p:nvSpPr>
        <p:spPr>
          <a:xfrm>
            <a:off x="154940" y="966470"/>
            <a:ext cx="3982085" cy="52673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000" dirty="0">
                <a:solidFill>
                  <a:schemeClr val="tx1"/>
                </a:solidFill>
                <a:latin typeface="Gill Sans MT" pitchFamily="34" charset="0"/>
              </a:rPr>
              <a:t>Muchas personas con problemas de alcohol no pueden </a:t>
            </a:r>
            <a:r>
              <a:rPr lang="es-ES" sz="2000" dirty="0" smtClean="0">
                <a:solidFill>
                  <a:schemeClr val="tx1"/>
                </a:solidFill>
                <a:latin typeface="Gill Sans MT" pitchFamily="34" charset="0"/>
              </a:rPr>
              <a:t>darse cuenta </a:t>
            </a:r>
            <a:r>
              <a:rPr lang="es-ES" sz="2000" dirty="0">
                <a:solidFill>
                  <a:schemeClr val="tx1"/>
                </a:solidFill>
                <a:latin typeface="Gill Sans MT" pitchFamily="34" charset="0"/>
              </a:rPr>
              <a:t>de cuándo su consumo está fuera de control. Un </a:t>
            </a:r>
            <a:r>
              <a:rPr lang="es-ES" sz="2000" dirty="0" smtClean="0">
                <a:solidFill>
                  <a:schemeClr val="tx1"/>
                </a:solidFill>
                <a:latin typeface="Gill Sans MT" pitchFamily="34" charset="0"/>
              </a:rPr>
              <a:t>primer paso </a:t>
            </a:r>
            <a:r>
              <a:rPr lang="es-ES" sz="2000" dirty="0">
                <a:solidFill>
                  <a:schemeClr val="tx1"/>
                </a:solidFill>
                <a:latin typeface="Gill Sans MT" pitchFamily="34" charset="0"/>
              </a:rPr>
              <a:t>importante es ser consciente de cuánto está bebiendo y </a:t>
            </a:r>
            <a:r>
              <a:rPr lang="es-ES" sz="2000" dirty="0" smtClean="0">
                <a:solidFill>
                  <a:schemeClr val="tx1"/>
                </a:solidFill>
                <a:latin typeface="Gill Sans MT" pitchFamily="34" charset="0"/>
              </a:rPr>
              <a:t>la forma </a:t>
            </a:r>
            <a:r>
              <a:rPr lang="es-ES" sz="2000" dirty="0">
                <a:solidFill>
                  <a:schemeClr val="tx1"/>
                </a:solidFill>
                <a:latin typeface="Gill Sans MT" pitchFamily="34" charset="0"/>
              </a:rPr>
              <a:t>como el consumo de bebidas alcohólicas puede </a:t>
            </a:r>
            <a:r>
              <a:rPr lang="es-ES" sz="2000" dirty="0" smtClean="0">
                <a:solidFill>
                  <a:schemeClr val="tx1"/>
                </a:solidFill>
                <a:latin typeface="Gill Sans MT" pitchFamily="34" charset="0"/>
              </a:rPr>
              <a:t>estar perjudicando </a:t>
            </a:r>
            <a:r>
              <a:rPr lang="es-ES" sz="2000" dirty="0">
                <a:solidFill>
                  <a:schemeClr val="tx1"/>
                </a:solidFill>
                <a:latin typeface="Gill Sans MT" pitchFamily="34" charset="0"/>
              </a:rPr>
              <a:t>su vida y a las personas que lo rodean.</a:t>
            </a:r>
          </a:p>
        </p:txBody>
      </p:sp>
      <p:pic>
        <p:nvPicPr>
          <p:cNvPr id="4" name="Imagen 3"/>
          <p:cNvPicPr>
            <a:picLocks noChangeAspect="1"/>
          </p:cNvPicPr>
          <p:nvPr/>
        </p:nvPicPr>
        <p:blipFill>
          <a:blip r:embed="rId2"/>
          <a:stretch>
            <a:fillRect/>
          </a:stretch>
        </p:blipFill>
        <p:spPr>
          <a:xfrm>
            <a:off x="5786648" y="670641"/>
            <a:ext cx="3274990" cy="2731639"/>
          </a:xfrm>
          <a:prstGeom prst="rect">
            <a:avLst/>
          </a:prstGeom>
        </p:spPr>
      </p:pic>
      <p:pic>
        <p:nvPicPr>
          <p:cNvPr id="5" name="Imagen 4"/>
          <p:cNvPicPr>
            <a:picLocks noChangeAspect="1"/>
          </p:cNvPicPr>
          <p:nvPr/>
        </p:nvPicPr>
        <p:blipFill>
          <a:blip r:embed="rId3"/>
          <a:stretch>
            <a:fillRect/>
          </a:stretch>
        </p:blipFill>
        <p:spPr>
          <a:xfrm>
            <a:off x="4149618" y="3698265"/>
            <a:ext cx="3274990" cy="27734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67245" y="980405"/>
            <a:ext cx="8528624" cy="5620018"/>
          </a:xfrm>
          <a:prstGeom prst="rect">
            <a:avLst/>
          </a:prstGeom>
        </p:spPr>
      </p:pic>
      <p:sp>
        <p:nvSpPr>
          <p:cNvPr id="3" name="CuadroTexto 2"/>
          <p:cNvSpPr txBox="1"/>
          <p:nvPr/>
        </p:nvSpPr>
        <p:spPr>
          <a:xfrm>
            <a:off x="462693" y="167426"/>
            <a:ext cx="8337729" cy="550545"/>
          </a:xfrm>
          <a:prstGeom prst="rect">
            <a:avLst/>
          </a:prstGeom>
          <a:noFill/>
        </p:spPr>
        <p:txBody>
          <a:bodyPr wrap="square" rtlCol="0">
            <a:spAutoFit/>
          </a:bodyPr>
          <a:lstStyle/>
          <a:p>
            <a:pPr algn="ctr"/>
            <a:r>
              <a:rPr lang="es-ES" sz="2800" b="1" dirty="0">
                <a:latin typeface="Gill Sans MT" pitchFamily="34" charset="0"/>
              </a:rPr>
              <a:t>Q</a:t>
            </a:r>
            <a:r>
              <a:rPr lang="es-ES" sz="2800" b="1" dirty="0" smtClean="0">
                <a:latin typeface="Gill Sans MT" pitchFamily="34" charset="0"/>
              </a:rPr>
              <a:t>ue tipo de bebedor es usted?</a:t>
            </a:r>
            <a:endParaRPr lang="es-ES" sz="2800" b="1" dirty="0">
              <a:latin typeface="Gill Sans MT"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1494" y="354369"/>
            <a:ext cx="8960420" cy="5943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74829" y="387707"/>
            <a:ext cx="8463000" cy="3179740"/>
          </a:xfrm>
          <a:prstGeom prst="rect">
            <a:avLst/>
          </a:prstGeom>
        </p:spPr>
      </p:pic>
      <p:sp>
        <p:nvSpPr>
          <p:cNvPr id="3" name="Rectángulo redondeado 2"/>
          <p:cNvSpPr/>
          <p:nvPr/>
        </p:nvSpPr>
        <p:spPr>
          <a:xfrm>
            <a:off x="375285" y="3880485"/>
            <a:ext cx="8510905" cy="242125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s-ES" sz="2000" dirty="0">
                <a:solidFill>
                  <a:schemeClr val="tx1"/>
                </a:solidFill>
                <a:latin typeface="Gill Sans MT" pitchFamily="34" charset="0"/>
              </a:rPr>
              <a:t>RESULTADO:</a:t>
            </a:r>
            <a:endParaRPr lang="es-ES" sz="2000" dirty="0">
              <a:solidFill>
                <a:schemeClr val="tx1"/>
              </a:solidFill>
              <a:latin typeface="Gill Sans MT" pitchFamily="34" charset="0"/>
            </a:endParaRPr>
          </a:p>
          <a:p>
            <a:pPr marL="285750" indent="-285750" algn="just">
              <a:buFont typeface="Arial" pitchFamily="34" charset="0"/>
              <a:buChar char="•"/>
            </a:pPr>
            <a:r>
              <a:rPr lang="es-ES" sz="2000" dirty="0">
                <a:solidFill>
                  <a:schemeClr val="tx1"/>
                </a:solidFill>
                <a:latin typeface="Gill Sans MT" pitchFamily="34" charset="0"/>
              </a:rPr>
              <a:t>0 a 7 puntos: Consumo de bajo riesgo.</a:t>
            </a:r>
            <a:endParaRPr lang="es-ES" sz="2000" dirty="0">
              <a:solidFill>
                <a:schemeClr val="tx1"/>
              </a:solidFill>
              <a:latin typeface="Gill Sans MT" pitchFamily="34" charset="0"/>
            </a:endParaRPr>
          </a:p>
          <a:p>
            <a:pPr marL="285750" indent="-285750" algn="just">
              <a:buFont typeface="Arial" pitchFamily="34" charset="0"/>
              <a:buChar char="•"/>
            </a:pPr>
            <a:r>
              <a:rPr lang="es-ES" sz="2000" dirty="0">
                <a:solidFill>
                  <a:schemeClr val="tx1"/>
                </a:solidFill>
                <a:latin typeface="Gill Sans MT" pitchFamily="34" charset="0"/>
              </a:rPr>
              <a:t>8 a15 puntos: Consumo de riesgo.</a:t>
            </a:r>
            <a:endParaRPr lang="es-ES" sz="2000" dirty="0">
              <a:solidFill>
                <a:schemeClr val="tx1"/>
              </a:solidFill>
              <a:latin typeface="Gill Sans MT" pitchFamily="34" charset="0"/>
            </a:endParaRPr>
          </a:p>
          <a:p>
            <a:pPr marL="285750" indent="-285750" algn="just">
              <a:buFont typeface="Arial" pitchFamily="34" charset="0"/>
              <a:buChar char="•"/>
            </a:pPr>
            <a:r>
              <a:rPr lang="es-ES" sz="2000" dirty="0">
                <a:solidFill>
                  <a:schemeClr val="tx1"/>
                </a:solidFill>
                <a:latin typeface="Gill Sans MT" pitchFamily="34" charset="0"/>
              </a:rPr>
              <a:t>16 puntos o más: Consumo de dependencia. Con </a:t>
            </a:r>
            <a:r>
              <a:rPr lang="es-ES" sz="2000" dirty="0" smtClean="0">
                <a:solidFill>
                  <a:schemeClr val="tx1"/>
                </a:solidFill>
                <a:latin typeface="Gill Sans MT" pitchFamily="34" charset="0"/>
              </a:rPr>
              <a:t>puntajes superiores </a:t>
            </a:r>
            <a:r>
              <a:rPr lang="es-ES" sz="2000" dirty="0">
                <a:solidFill>
                  <a:schemeClr val="tx1"/>
                </a:solidFill>
                <a:latin typeface="Gill Sans MT" pitchFamily="34" charset="0"/>
              </a:rPr>
              <a:t>a 8 puntos, debe buscar ayuda a la IPS más cercana.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90152" y="574334"/>
            <a:ext cx="8912180" cy="584775"/>
          </a:xfrm>
          <a:prstGeom prst="rect">
            <a:avLst/>
          </a:prstGeom>
          <a:noFill/>
        </p:spPr>
        <p:txBody>
          <a:bodyPr wrap="square" rtlCol="0">
            <a:spAutoFit/>
          </a:bodyPr>
          <a:lstStyle/>
          <a:p>
            <a:pPr algn="ctr"/>
            <a:r>
              <a:rPr lang="es-ES" sz="3200" b="1" dirty="0" smtClean="0">
                <a:latin typeface="Gill Sans MT" pitchFamily="34" charset="0"/>
              </a:rPr>
              <a:t>CONSUMO RESPONSABLE DE ALCOHOL</a:t>
            </a:r>
            <a:endParaRPr lang="es-ES" sz="3200" b="1" dirty="0">
              <a:latin typeface="Gill Sans MT" pitchFamily="34" charset="0"/>
            </a:endParaRPr>
          </a:p>
        </p:txBody>
      </p:sp>
      <p:pic>
        <p:nvPicPr>
          <p:cNvPr id="3" name="Imagen 5"/>
          <p:cNvPicPr>
            <a:picLocks noChangeAspect="1"/>
          </p:cNvPicPr>
          <p:nvPr/>
        </p:nvPicPr>
        <p:blipFill>
          <a:blip r:embed="rId2"/>
          <a:stretch>
            <a:fillRect/>
          </a:stretch>
        </p:blipFill>
        <p:spPr>
          <a:xfrm>
            <a:off x="778510" y="1690370"/>
            <a:ext cx="7425690" cy="39598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7" name="Título 1"/>
          <p:cNvSpPr txBox="1"/>
          <p:nvPr/>
        </p:nvSpPr>
        <p:spPr>
          <a:xfrm>
            <a:off x="1555576" y="4378821"/>
            <a:ext cx="6400800" cy="5662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02060"/>
                </a:solidFill>
                <a:latin typeface="+mj-lt"/>
                <a:ea typeface="+mj-ea"/>
                <a:cs typeface="+mj-cs"/>
              </a:defRPr>
            </a:lvl1pPr>
          </a:lstStyle>
          <a:p>
            <a:r>
              <a:rPr lang="es-CO" sz="2800" b="1" dirty="0">
                <a:solidFill>
                  <a:prstClr val="white"/>
                </a:solidFill>
                <a:latin typeface="Century Gothic" pitchFamily="34" charset="0"/>
              </a:rPr>
              <a:t>GRACIAS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Rectángulo 4"/>
          <p:cNvSpPr/>
          <p:nvPr/>
        </p:nvSpPr>
        <p:spPr>
          <a:xfrm>
            <a:off x="1638196" y="977578"/>
            <a:ext cx="6207618" cy="874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chemeClr val="tx1"/>
                </a:solidFill>
                <a:latin typeface="Gill Sans MT" pitchFamily="34" charset="0"/>
              </a:rPr>
              <a:t>El alcohol etílico o etanol es la sustancia psicoactiva legal màs conocida y consumida en Colombia y el mundo.</a:t>
            </a:r>
          </a:p>
        </p:txBody>
      </p:sp>
      <p:sp>
        <p:nvSpPr>
          <p:cNvPr id="6" name="Rectángulo 5"/>
          <p:cNvSpPr/>
          <p:nvPr/>
        </p:nvSpPr>
        <p:spPr>
          <a:xfrm>
            <a:off x="2781841" y="1973414"/>
            <a:ext cx="3554569" cy="1867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chemeClr val="tx1"/>
                </a:solidFill>
                <a:latin typeface="Gill Sans MT" pitchFamily="34" charset="0"/>
              </a:rPr>
              <a:t>Sus efectos en el sistema nervioso central se presentan en dos fases, depende de la cantidad que se consuma y del sexo y  peso de quien lo ingiere.</a:t>
            </a:r>
          </a:p>
        </p:txBody>
      </p:sp>
      <p:sp>
        <p:nvSpPr>
          <p:cNvPr id="7" name="Rectángulo 6"/>
          <p:cNvSpPr/>
          <p:nvPr/>
        </p:nvSpPr>
        <p:spPr>
          <a:xfrm>
            <a:off x="280755" y="4159353"/>
            <a:ext cx="3928057" cy="23283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000" b="1" dirty="0" smtClean="0">
                <a:solidFill>
                  <a:schemeClr val="tx1"/>
                </a:solidFill>
                <a:latin typeface="Gill Sans MT" pitchFamily="34" charset="0"/>
              </a:rPr>
              <a:t>Fase inicial:</a:t>
            </a:r>
            <a:endParaRPr lang="es-ES" sz="2000" b="1" dirty="0" smtClean="0">
              <a:solidFill>
                <a:schemeClr val="tx1"/>
              </a:solidFill>
              <a:latin typeface="Gill Sans MT" pitchFamily="34" charset="0"/>
            </a:endParaRPr>
          </a:p>
          <a:p>
            <a:pPr algn="ctr"/>
            <a:r>
              <a:rPr lang="es-ES" sz="2000" dirty="0" smtClean="0">
                <a:solidFill>
                  <a:schemeClr val="tx1"/>
                </a:solidFill>
                <a:latin typeface="Gill Sans MT" pitchFamily="34" charset="0"/>
              </a:rPr>
              <a:t>Alegría, euforia, dificultad para hablar, capacidad visual alterada.</a:t>
            </a:r>
            <a:endParaRPr lang="es-ES" sz="2000" dirty="0" smtClean="0">
              <a:solidFill>
                <a:schemeClr val="tx1"/>
              </a:solidFill>
              <a:latin typeface="Gill Sans MT" pitchFamily="34" charset="0"/>
            </a:endParaRPr>
          </a:p>
          <a:p>
            <a:pPr algn="ctr"/>
            <a:r>
              <a:rPr lang="es-ES" sz="2000" dirty="0" smtClean="0">
                <a:solidFill>
                  <a:schemeClr val="tx1"/>
                </a:solidFill>
                <a:latin typeface="Gill Sans MT" pitchFamily="34" charset="0"/>
              </a:rPr>
              <a:t>Tristeza, agotamiento físico y emocional, alteración de los reflejos, nauseas y vómitos.</a:t>
            </a:r>
            <a:endParaRPr lang="es-ES" sz="2000" dirty="0">
              <a:solidFill>
                <a:schemeClr val="tx1"/>
              </a:solidFill>
              <a:latin typeface="Gill Sans MT" pitchFamily="34" charset="0"/>
            </a:endParaRPr>
          </a:p>
        </p:txBody>
      </p:sp>
      <p:sp>
        <p:nvSpPr>
          <p:cNvPr id="8" name="Rectángulo 7"/>
          <p:cNvSpPr/>
          <p:nvPr/>
        </p:nvSpPr>
        <p:spPr>
          <a:xfrm>
            <a:off x="5064021" y="4159353"/>
            <a:ext cx="3657600" cy="23283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000" b="1" dirty="0" smtClean="0">
                <a:solidFill>
                  <a:schemeClr val="tx1"/>
                </a:solidFill>
                <a:latin typeface="Gill Sans MT" pitchFamily="34" charset="0"/>
              </a:rPr>
              <a:t>Fase secundaria:</a:t>
            </a:r>
            <a:endParaRPr lang="es-ES" sz="2000" b="1" dirty="0" smtClean="0">
              <a:solidFill>
                <a:schemeClr val="tx1"/>
              </a:solidFill>
              <a:latin typeface="Gill Sans MT" pitchFamily="34" charset="0"/>
            </a:endParaRPr>
          </a:p>
          <a:p>
            <a:pPr algn="ctr"/>
            <a:r>
              <a:rPr lang="es-ES" sz="2000" dirty="0" smtClean="0">
                <a:solidFill>
                  <a:schemeClr val="tx1"/>
                </a:solidFill>
                <a:latin typeface="Gill Sans MT" pitchFamily="34" charset="0"/>
              </a:rPr>
              <a:t>Al día siguiente el “guayabo”, acompañado de deshidratación, dolor de cabeza, cansancio, sudoración excesiva, problemas digestivos.</a:t>
            </a:r>
            <a:endParaRPr lang="es-ES" sz="2000" dirty="0">
              <a:solidFill>
                <a:schemeClr val="tx1"/>
              </a:solidFill>
              <a:latin typeface="Gill Sans MT" pitchFamily="34" charset="0"/>
            </a:endParaRPr>
          </a:p>
        </p:txBody>
      </p:sp>
      <p:cxnSp>
        <p:nvCxnSpPr>
          <p:cNvPr id="10" name="Conector recto de flecha 9"/>
          <p:cNvCxnSpPr/>
          <p:nvPr/>
        </p:nvCxnSpPr>
        <p:spPr>
          <a:xfrm flipH="1">
            <a:off x="3232599" y="3840850"/>
            <a:ext cx="412122" cy="3003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ector recto de flecha 11"/>
          <p:cNvCxnSpPr/>
          <p:nvPr/>
        </p:nvCxnSpPr>
        <p:spPr>
          <a:xfrm>
            <a:off x="5543758" y="3859975"/>
            <a:ext cx="431443" cy="2993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Imagen 13"/>
          <p:cNvPicPr>
            <a:picLocks noChangeAspect="1"/>
          </p:cNvPicPr>
          <p:nvPr/>
        </p:nvPicPr>
        <p:blipFill>
          <a:blip r:embed="rId2"/>
          <a:stretch>
            <a:fillRect/>
          </a:stretch>
        </p:blipFill>
        <p:spPr>
          <a:xfrm>
            <a:off x="280945" y="2060750"/>
            <a:ext cx="1649785" cy="1612920"/>
          </a:xfrm>
          <a:prstGeom prst="rect">
            <a:avLst/>
          </a:prstGeom>
        </p:spPr>
      </p:pic>
      <p:pic>
        <p:nvPicPr>
          <p:cNvPr id="15" name="Imagen 14"/>
          <p:cNvPicPr>
            <a:picLocks noChangeAspect="1"/>
          </p:cNvPicPr>
          <p:nvPr/>
        </p:nvPicPr>
        <p:blipFill>
          <a:blip r:embed="rId3"/>
          <a:stretch>
            <a:fillRect/>
          </a:stretch>
        </p:blipFill>
        <p:spPr>
          <a:xfrm>
            <a:off x="6743521" y="2170799"/>
            <a:ext cx="1978100" cy="1502236"/>
          </a:xfrm>
          <a:prstGeom prst="rect">
            <a:avLst/>
          </a:prstGeom>
        </p:spPr>
      </p:pic>
      <p:sp>
        <p:nvSpPr>
          <p:cNvPr id="9" name="Rectángulo 8"/>
          <p:cNvSpPr/>
          <p:nvPr/>
        </p:nvSpPr>
        <p:spPr>
          <a:xfrm>
            <a:off x="3438660" y="27754"/>
            <a:ext cx="2717443" cy="54399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000" b="1" dirty="0">
                <a:solidFill>
                  <a:schemeClr val="tx1"/>
                </a:solidFill>
                <a:latin typeface="Gill Sans MT" pitchFamily="34" charset="0"/>
              </a:rPr>
              <a:t>QUE ES?</a:t>
            </a:r>
          </a:p>
        </p:txBody>
      </p:sp>
      <p:cxnSp>
        <p:nvCxnSpPr>
          <p:cNvPr id="13" name="Conector recto de flecha 12"/>
          <p:cNvCxnSpPr>
            <a:endCxn id="5" idx="0"/>
          </p:cNvCxnSpPr>
          <p:nvPr/>
        </p:nvCxnSpPr>
        <p:spPr>
          <a:xfrm>
            <a:off x="4742005" y="571745"/>
            <a:ext cx="0" cy="4058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Rectángulo redondeado 2"/>
          <p:cNvSpPr/>
          <p:nvPr/>
        </p:nvSpPr>
        <p:spPr>
          <a:xfrm>
            <a:off x="218941" y="257578"/>
            <a:ext cx="8783392" cy="7083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fontAlgn="base"/>
            <a:r>
              <a:rPr lang="es-ES" dirty="0" smtClean="0">
                <a:solidFill>
                  <a:schemeClr val="tx1"/>
                </a:solidFill>
                <a:latin typeface="Gill Sans MT" pitchFamily="34" charset="0"/>
              </a:rPr>
              <a:t>EL CONSUMO PROLONGADO DE ALCOHOL AUMENTA SUS PROBABILIDADES DE:</a:t>
            </a:r>
            <a:endParaRPr lang="es-ES" dirty="0">
              <a:solidFill>
                <a:schemeClr val="tx1"/>
              </a:solidFill>
              <a:latin typeface="Gill Sans MT" pitchFamily="34" charset="0"/>
            </a:endParaRPr>
          </a:p>
        </p:txBody>
      </p:sp>
      <p:sp>
        <p:nvSpPr>
          <p:cNvPr id="4" name="Rectángulo redondeado 3"/>
          <p:cNvSpPr/>
          <p:nvPr/>
        </p:nvSpPr>
        <p:spPr>
          <a:xfrm>
            <a:off x="689019" y="1506828"/>
            <a:ext cx="2717442" cy="217652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r>
              <a:rPr lang="es-ES" sz="2000" dirty="0">
                <a:solidFill>
                  <a:schemeClr val="tx1"/>
                </a:solidFill>
                <a:latin typeface="Gill Sans MT" pitchFamily="34" charset="0"/>
              </a:rPr>
              <a:t>Sangrado </a:t>
            </a:r>
            <a:r>
              <a:rPr lang="es-ES" sz="2000" dirty="0" smtClean="0">
                <a:solidFill>
                  <a:schemeClr val="tx1"/>
                </a:solidFill>
                <a:latin typeface="Gill Sans MT" pitchFamily="34" charset="0"/>
              </a:rPr>
              <a:t>de estomago</a:t>
            </a:r>
            <a:r>
              <a:rPr lang="es-ES" sz="2000" dirty="0">
                <a:solidFill>
                  <a:schemeClr val="tx1"/>
                </a:solidFill>
                <a:latin typeface="Gill Sans MT" pitchFamily="34" charset="0"/>
              </a:rPr>
              <a:t> </a:t>
            </a:r>
            <a:r>
              <a:rPr lang="es-ES" sz="2000" dirty="0" smtClean="0">
                <a:solidFill>
                  <a:schemeClr val="tx1"/>
                </a:solidFill>
                <a:latin typeface="Gill Sans MT" pitchFamily="34" charset="0"/>
              </a:rPr>
              <a:t>o esófago (el </a:t>
            </a:r>
            <a:r>
              <a:rPr lang="es-ES" sz="2000" dirty="0">
                <a:solidFill>
                  <a:schemeClr val="tx1"/>
                </a:solidFill>
                <a:latin typeface="Gill Sans MT" pitchFamily="34" charset="0"/>
              </a:rPr>
              <a:t>conducto a través del cual viaja la comida de su garganta a su estómago).</a:t>
            </a:r>
          </a:p>
        </p:txBody>
      </p:sp>
      <p:sp>
        <p:nvSpPr>
          <p:cNvPr id="5" name="Rectángulo redondeado 4"/>
          <p:cNvSpPr/>
          <p:nvPr/>
        </p:nvSpPr>
        <p:spPr>
          <a:xfrm>
            <a:off x="2112135" y="3940934"/>
            <a:ext cx="2884867" cy="217652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r>
              <a:rPr lang="es-ES" sz="2000" dirty="0" smtClean="0">
                <a:solidFill>
                  <a:schemeClr val="tx1"/>
                </a:solidFill>
                <a:latin typeface="Gill Sans MT" pitchFamily="34" charset="0"/>
              </a:rPr>
              <a:t>Inflamación y daños en el páncreas. Su páncreas </a:t>
            </a:r>
            <a:r>
              <a:rPr lang="es-ES" sz="2000" dirty="0">
                <a:solidFill>
                  <a:schemeClr val="tx1"/>
                </a:solidFill>
                <a:latin typeface="Gill Sans MT" pitchFamily="34" charset="0"/>
              </a:rPr>
              <a:t>produce sustancias que el cuerpo necesita para funcionar bien</a:t>
            </a:r>
            <a:r>
              <a:rPr lang="es-ES" sz="2000" dirty="0" smtClean="0">
                <a:solidFill>
                  <a:schemeClr val="tx1"/>
                </a:solidFill>
                <a:latin typeface="Gill Sans MT" pitchFamily="34" charset="0"/>
              </a:rPr>
              <a:t>.</a:t>
            </a:r>
            <a:endParaRPr lang="es-ES" sz="2000" dirty="0">
              <a:solidFill>
                <a:schemeClr val="tx1"/>
              </a:solidFill>
              <a:latin typeface="Gill Sans MT" pitchFamily="34" charset="0"/>
            </a:endParaRPr>
          </a:p>
        </p:txBody>
      </p:sp>
      <p:sp>
        <p:nvSpPr>
          <p:cNvPr id="6" name="Rectángulo redondeado 5"/>
          <p:cNvSpPr/>
          <p:nvPr/>
        </p:nvSpPr>
        <p:spPr>
          <a:xfrm>
            <a:off x="4404575" y="1493950"/>
            <a:ext cx="2627289" cy="217652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lgn="ctr" fontAlgn="base">
              <a:buFont typeface="Arial" pitchFamily="34" charset="0"/>
              <a:buChar char="•"/>
            </a:pPr>
            <a:r>
              <a:rPr lang="es-ES" sz="2000" dirty="0" smtClean="0">
                <a:solidFill>
                  <a:schemeClr val="tx1"/>
                </a:solidFill>
                <a:latin typeface="Gill Sans MT" pitchFamily="34" charset="0"/>
              </a:rPr>
              <a:t>Daño al hígado. </a:t>
            </a:r>
            <a:r>
              <a:rPr lang="es-ES" sz="2000" dirty="0">
                <a:solidFill>
                  <a:schemeClr val="tx1"/>
                </a:solidFill>
                <a:latin typeface="Gill Sans MT" pitchFamily="34" charset="0"/>
              </a:rPr>
              <a:t>Cuando es grave, a menudo lleva a la muerte.</a:t>
            </a:r>
            <a:endParaRPr lang="es-ES" sz="2000" dirty="0">
              <a:solidFill>
                <a:schemeClr val="tx1"/>
              </a:solidFill>
              <a:latin typeface="Gill Sans MT" pitchFamily="34" charset="0"/>
            </a:endParaRPr>
          </a:p>
          <a:p>
            <a:pPr marL="342900" indent="-342900" algn="ctr" fontAlgn="base">
              <a:buFont typeface="Arial" pitchFamily="34" charset="0"/>
              <a:buChar char="•"/>
            </a:pPr>
            <a:r>
              <a:rPr lang="es-ES" sz="2000" dirty="0">
                <a:solidFill>
                  <a:schemeClr val="tx1"/>
                </a:solidFill>
                <a:latin typeface="Gill Sans MT" pitchFamily="34" charset="0"/>
              </a:rPr>
              <a:t>Desnutrición</a:t>
            </a:r>
            <a:r>
              <a:rPr lang="es-ES" sz="2000" dirty="0" smtClean="0">
                <a:solidFill>
                  <a:schemeClr val="tx1"/>
                </a:solidFill>
                <a:latin typeface="Gill Sans MT" pitchFamily="34" charset="0"/>
              </a:rPr>
              <a:t>.</a:t>
            </a:r>
            <a:endParaRPr lang="es-ES" sz="2000" dirty="0">
              <a:solidFill>
                <a:schemeClr val="tx1"/>
              </a:solidFill>
              <a:latin typeface="Gill Sans MT" pitchFamily="34" charset="0"/>
            </a:endParaRPr>
          </a:p>
        </p:txBody>
      </p:sp>
      <p:sp>
        <p:nvSpPr>
          <p:cNvPr id="7" name="Rectángulo redondeado 6"/>
          <p:cNvSpPr/>
          <p:nvPr/>
        </p:nvSpPr>
        <p:spPr>
          <a:xfrm>
            <a:off x="6130344" y="3940933"/>
            <a:ext cx="2511381" cy="217652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r>
              <a:rPr lang="es-ES" sz="2000" dirty="0">
                <a:solidFill>
                  <a:schemeClr val="tx1"/>
                </a:solidFill>
                <a:latin typeface="Gill Sans MT" pitchFamily="34" charset="0"/>
              </a:rPr>
              <a:t>Cáncer de esófago, hígado, colon, cabeza y cuello, mamas y otras áreas.</a:t>
            </a:r>
          </a:p>
        </p:txBody>
      </p:sp>
      <p:cxnSp>
        <p:nvCxnSpPr>
          <p:cNvPr id="9" name="Conector recto de flecha 8"/>
          <p:cNvCxnSpPr>
            <a:endCxn id="4" idx="0"/>
          </p:cNvCxnSpPr>
          <p:nvPr/>
        </p:nvCxnSpPr>
        <p:spPr>
          <a:xfrm>
            <a:off x="2047740" y="965916"/>
            <a:ext cx="0" cy="5409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a:off x="3657600" y="965916"/>
            <a:ext cx="12879" cy="29750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ector recto de flecha 12"/>
          <p:cNvCxnSpPr/>
          <p:nvPr/>
        </p:nvCxnSpPr>
        <p:spPr>
          <a:xfrm>
            <a:off x="5628067" y="965916"/>
            <a:ext cx="0" cy="5666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p:cNvCxnSpPr/>
          <p:nvPr/>
        </p:nvCxnSpPr>
        <p:spPr>
          <a:xfrm>
            <a:off x="7295882" y="965916"/>
            <a:ext cx="0" cy="29750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050" name="Imagen 1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 y="121920"/>
            <a:ext cx="8776335" cy="6570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03" y="193183"/>
            <a:ext cx="7714445" cy="707886"/>
          </a:xfrm>
          <a:prstGeom prst="rect">
            <a:avLst/>
          </a:prstGeom>
          <a:noFill/>
        </p:spPr>
        <p:txBody>
          <a:bodyPr wrap="square" rtlCol="0">
            <a:spAutoFit/>
          </a:bodyPr>
          <a:lstStyle/>
          <a:p>
            <a:pPr algn="ctr"/>
            <a:r>
              <a:rPr lang="es-ES" sz="2000" b="1" dirty="0" smtClean="0">
                <a:latin typeface="Gill Sans MT" pitchFamily="34" charset="0"/>
              </a:rPr>
              <a:t>CUALES SERIAN LOS FACTORES DETERMINANTES PARA EL CONSUMO DE ALCOHOL?</a:t>
            </a:r>
            <a:endParaRPr lang="es-ES" sz="2000" b="1" dirty="0">
              <a:latin typeface="Gill Sans MT" pitchFamily="34" charset="0"/>
            </a:endParaRPr>
          </a:p>
        </p:txBody>
      </p:sp>
      <p:sp>
        <p:nvSpPr>
          <p:cNvPr id="3" name="CuadroTexto 2"/>
          <p:cNvSpPr txBox="1"/>
          <p:nvPr/>
        </p:nvSpPr>
        <p:spPr>
          <a:xfrm>
            <a:off x="2575774" y="2778239"/>
            <a:ext cx="2761488" cy="984885"/>
          </a:xfrm>
          <a:prstGeom prst="rect">
            <a:avLst/>
          </a:prstGeom>
          <a:noFill/>
        </p:spPr>
        <p:txBody>
          <a:bodyPr wrap="square" rtlCol="0">
            <a:spAutoFit/>
          </a:bodyPr>
          <a:lstStyle/>
          <a:p>
            <a:endParaRPr lang="es-ES" sz="2000" dirty="0">
              <a:latin typeface="Gill Sans MT" pitchFamily="34" charset="0"/>
            </a:endParaRPr>
          </a:p>
          <a:p>
            <a:endParaRPr lang="es-ES" sz="2000" dirty="0">
              <a:latin typeface="Gill Sans MT" pitchFamily="34" charset="0"/>
            </a:endParaRPr>
          </a:p>
          <a:p>
            <a:endParaRPr lang="es-ES" dirty="0"/>
          </a:p>
        </p:txBody>
      </p:sp>
      <p:sp>
        <p:nvSpPr>
          <p:cNvPr id="5" name="Rectángulo redondeado 4"/>
          <p:cNvSpPr/>
          <p:nvPr/>
        </p:nvSpPr>
        <p:spPr>
          <a:xfrm>
            <a:off x="885937" y="2341744"/>
            <a:ext cx="3070581" cy="83712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latin typeface="Gill Sans MT" pitchFamily="34" charset="0"/>
              </a:rPr>
              <a:t>FACTORES DE INICIO</a:t>
            </a:r>
          </a:p>
        </p:txBody>
      </p:sp>
      <p:sp>
        <p:nvSpPr>
          <p:cNvPr id="6" name="Rectángulo redondeado 5"/>
          <p:cNvSpPr/>
          <p:nvPr/>
        </p:nvSpPr>
        <p:spPr>
          <a:xfrm>
            <a:off x="5241700" y="5179088"/>
            <a:ext cx="3245476" cy="8506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latin typeface="Gill Sans MT" pitchFamily="34" charset="0"/>
              </a:rPr>
              <a:t>FACTORES DE MANTENIMIENTO</a:t>
            </a:r>
          </a:p>
        </p:txBody>
      </p:sp>
      <p:sp>
        <p:nvSpPr>
          <p:cNvPr id="7" name="Rectángulo 6"/>
          <p:cNvSpPr/>
          <p:nvPr/>
        </p:nvSpPr>
        <p:spPr>
          <a:xfrm>
            <a:off x="5022761" y="1030310"/>
            <a:ext cx="3683357" cy="11462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b="1" dirty="0">
                <a:latin typeface="Gill Sans MT" pitchFamily="34" charset="0"/>
              </a:rPr>
              <a:t>Factores </a:t>
            </a:r>
            <a:r>
              <a:rPr lang="es-ES" b="1" dirty="0" smtClean="0">
                <a:latin typeface="Gill Sans MT" pitchFamily="34" charset="0"/>
              </a:rPr>
              <a:t>ambientales:</a:t>
            </a:r>
            <a:endParaRPr lang="es-ES" b="1" dirty="0">
              <a:latin typeface="Gill Sans MT" pitchFamily="34" charset="0"/>
            </a:endParaRPr>
          </a:p>
          <a:p>
            <a:pPr algn="ctr"/>
            <a:r>
              <a:rPr lang="es-ES" dirty="0">
                <a:latin typeface="Gill Sans MT" pitchFamily="34" charset="0"/>
              </a:rPr>
              <a:t>Publicidad</a:t>
            </a:r>
            <a:endParaRPr lang="es-ES" dirty="0">
              <a:latin typeface="Gill Sans MT" pitchFamily="34" charset="0"/>
            </a:endParaRPr>
          </a:p>
          <a:p>
            <a:pPr algn="ctr"/>
            <a:r>
              <a:rPr lang="es-ES" dirty="0">
                <a:latin typeface="Gill Sans MT" pitchFamily="34" charset="0"/>
              </a:rPr>
              <a:t>Accesibilidad</a:t>
            </a:r>
            <a:endParaRPr lang="es-ES" dirty="0">
              <a:latin typeface="Gill Sans MT" pitchFamily="34" charset="0"/>
            </a:endParaRPr>
          </a:p>
          <a:p>
            <a:pPr algn="ctr"/>
            <a:r>
              <a:rPr lang="es-ES" dirty="0">
                <a:latin typeface="Gill Sans MT" pitchFamily="34" charset="0"/>
              </a:rPr>
              <a:t>Disponibilidad</a:t>
            </a:r>
          </a:p>
        </p:txBody>
      </p:sp>
      <p:sp>
        <p:nvSpPr>
          <p:cNvPr id="8" name="Rectángulo 7"/>
          <p:cNvSpPr/>
          <p:nvPr/>
        </p:nvSpPr>
        <p:spPr>
          <a:xfrm>
            <a:off x="5022761" y="2218008"/>
            <a:ext cx="3683357" cy="112046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b="1" dirty="0">
                <a:latin typeface="Gill Sans MT" pitchFamily="34" charset="0"/>
              </a:rPr>
              <a:t>Factores </a:t>
            </a:r>
            <a:r>
              <a:rPr lang="es-ES" b="1" dirty="0" smtClean="0">
                <a:latin typeface="Gill Sans MT" pitchFamily="34" charset="0"/>
              </a:rPr>
              <a:t>sociales:</a:t>
            </a:r>
            <a:endParaRPr lang="es-ES" b="1" dirty="0">
              <a:latin typeface="Gill Sans MT" pitchFamily="34" charset="0"/>
            </a:endParaRPr>
          </a:p>
          <a:p>
            <a:pPr algn="ctr"/>
            <a:r>
              <a:rPr lang="es-ES" dirty="0">
                <a:latin typeface="Gill Sans MT" pitchFamily="34" charset="0"/>
              </a:rPr>
              <a:t>Familia</a:t>
            </a:r>
            <a:endParaRPr lang="es-ES" dirty="0">
              <a:latin typeface="Gill Sans MT" pitchFamily="34" charset="0"/>
            </a:endParaRPr>
          </a:p>
          <a:p>
            <a:pPr algn="ctr"/>
            <a:r>
              <a:rPr lang="es-ES" dirty="0">
                <a:latin typeface="Gill Sans MT" pitchFamily="34" charset="0"/>
              </a:rPr>
              <a:t>Compañeros</a:t>
            </a:r>
            <a:endParaRPr lang="es-ES" dirty="0">
              <a:latin typeface="Gill Sans MT" pitchFamily="34" charset="0"/>
            </a:endParaRPr>
          </a:p>
          <a:p>
            <a:pPr algn="ctr"/>
            <a:r>
              <a:rPr lang="es-ES" dirty="0">
                <a:latin typeface="Gill Sans MT" pitchFamily="34" charset="0"/>
              </a:rPr>
              <a:t>Educadores</a:t>
            </a:r>
          </a:p>
        </p:txBody>
      </p:sp>
      <p:sp>
        <p:nvSpPr>
          <p:cNvPr id="9" name="Rectángulo 8"/>
          <p:cNvSpPr/>
          <p:nvPr/>
        </p:nvSpPr>
        <p:spPr>
          <a:xfrm>
            <a:off x="5022760" y="3379948"/>
            <a:ext cx="3683357" cy="105801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b="1" dirty="0">
                <a:latin typeface="Gill Sans MT" pitchFamily="34" charset="0"/>
              </a:rPr>
              <a:t>Factores </a:t>
            </a:r>
            <a:r>
              <a:rPr lang="es-ES" b="1" dirty="0" smtClean="0">
                <a:latin typeface="Gill Sans MT" pitchFamily="34" charset="0"/>
              </a:rPr>
              <a:t>personales:</a:t>
            </a:r>
            <a:endParaRPr lang="es-ES" b="1" dirty="0">
              <a:latin typeface="Gill Sans MT" pitchFamily="34" charset="0"/>
            </a:endParaRPr>
          </a:p>
          <a:p>
            <a:pPr algn="ctr"/>
            <a:r>
              <a:rPr lang="es-ES" dirty="0">
                <a:latin typeface="Gill Sans MT" pitchFamily="34" charset="0"/>
              </a:rPr>
              <a:t>Psicológicos</a:t>
            </a:r>
            <a:endParaRPr lang="es-ES" dirty="0">
              <a:latin typeface="Gill Sans MT" pitchFamily="34" charset="0"/>
            </a:endParaRPr>
          </a:p>
          <a:p>
            <a:pPr algn="ctr"/>
            <a:r>
              <a:rPr lang="es-ES" dirty="0">
                <a:latin typeface="Gill Sans MT" pitchFamily="34" charset="0"/>
              </a:rPr>
              <a:t>Genéticos</a:t>
            </a:r>
          </a:p>
        </p:txBody>
      </p:sp>
      <p:sp>
        <p:nvSpPr>
          <p:cNvPr id="10" name="Rectángulo 9"/>
          <p:cNvSpPr/>
          <p:nvPr/>
        </p:nvSpPr>
        <p:spPr>
          <a:xfrm>
            <a:off x="425003" y="4619547"/>
            <a:ext cx="3857222" cy="90885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b="1" dirty="0">
                <a:latin typeface="Gill Sans MT" pitchFamily="34" charset="0"/>
              </a:rPr>
              <a:t>Factores </a:t>
            </a:r>
            <a:r>
              <a:rPr lang="es-ES" b="1" dirty="0" smtClean="0">
                <a:latin typeface="Gill Sans MT" pitchFamily="34" charset="0"/>
              </a:rPr>
              <a:t>farmacológicos:</a:t>
            </a:r>
            <a:endParaRPr lang="es-ES" b="1" dirty="0">
              <a:latin typeface="Gill Sans MT" pitchFamily="34" charset="0"/>
            </a:endParaRPr>
          </a:p>
          <a:p>
            <a:pPr algn="ctr"/>
            <a:r>
              <a:rPr lang="es-ES" dirty="0">
                <a:latin typeface="Gill Sans MT" pitchFamily="34" charset="0"/>
              </a:rPr>
              <a:t>Etílico o etanol</a:t>
            </a:r>
          </a:p>
        </p:txBody>
      </p:sp>
      <p:sp>
        <p:nvSpPr>
          <p:cNvPr id="11" name="Rectángulo 10"/>
          <p:cNvSpPr/>
          <p:nvPr/>
        </p:nvSpPr>
        <p:spPr>
          <a:xfrm>
            <a:off x="425003" y="5640294"/>
            <a:ext cx="3857222" cy="96018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b="1" dirty="0">
                <a:latin typeface="Gill Sans MT" pitchFamily="34" charset="0"/>
              </a:rPr>
              <a:t>Factores </a:t>
            </a:r>
            <a:r>
              <a:rPr lang="es-ES" b="1" dirty="0" smtClean="0">
                <a:latin typeface="Gill Sans MT" pitchFamily="34" charset="0"/>
              </a:rPr>
              <a:t>condicionantes:</a:t>
            </a:r>
            <a:endParaRPr lang="es-ES" b="1" dirty="0">
              <a:latin typeface="Gill Sans MT" pitchFamily="34" charset="0"/>
            </a:endParaRPr>
          </a:p>
          <a:p>
            <a:pPr algn="ctr"/>
            <a:r>
              <a:rPr lang="es-ES" dirty="0">
                <a:latin typeface="Gill Sans MT" pitchFamily="34" charset="0"/>
              </a:rPr>
              <a:t>De habito </a:t>
            </a:r>
            <a:endParaRPr lang="es-ES" dirty="0">
              <a:latin typeface="Gill Sans MT" pitchFamily="34" charset="0"/>
            </a:endParaRPr>
          </a:p>
          <a:p>
            <a:pPr algn="ctr"/>
            <a:r>
              <a:rPr lang="es-ES" dirty="0">
                <a:latin typeface="Gill Sans MT" pitchFamily="34" charset="0"/>
              </a:rPr>
              <a:t>sensoriales</a:t>
            </a:r>
          </a:p>
        </p:txBody>
      </p:sp>
      <p:sp>
        <p:nvSpPr>
          <p:cNvPr id="12" name="Flecha derecha 11"/>
          <p:cNvSpPr/>
          <p:nvPr/>
        </p:nvSpPr>
        <p:spPr>
          <a:xfrm rot="19868198">
            <a:off x="3938532" y="1433954"/>
            <a:ext cx="785611" cy="75083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3" name="Flecha derecha 12"/>
          <p:cNvSpPr/>
          <p:nvPr/>
        </p:nvSpPr>
        <p:spPr>
          <a:xfrm>
            <a:off x="4258847" y="2426076"/>
            <a:ext cx="641647" cy="61597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4" name="Flecha derecha 13"/>
          <p:cNvSpPr/>
          <p:nvPr/>
        </p:nvSpPr>
        <p:spPr>
          <a:xfrm rot="1796106">
            <a:off x="3938880" y="3401832"/>
            <a:ext cx="784913" cy="74197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5" name="Flecha derecha 14"/>
          <p:cNvSpPr/>
          <p:nvPr/>
        </p:nvSpPr>
        <p:spPr>
          <a:xfrm rot="12234725">
            <a:off x="4592550" y="4952994"/>
            <a:ext cx="528034" cy="675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echa derecha 15"/>
          <p:cNvSpPr/>
          <p:nvPr/>
        </p:nvSpPr>
        <p:spPr>
          <a:xfrm rot="8962983">
            <a:off x="4613495" y="5727703"/>
            <a:ext cx="528034" cy="675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 y="526356"/>
            <a:ext cx="9157553" cy="51661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471805"/>
            <a:ext cx="9144000" cy="54648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01955" y="1152525"/>
            <a:ext cx="8402955" cy="1943100"/>
          </a:xfrm>
          <a:prstGeom prst="rect">
            <a:avLst/>
          </a:prstGeom>
          <a:noFill/>
        </p:spPr>
        <p:txBody>
          <a:bodyPr wrap="square" rtlCol="0">
            <a:spAutoFit/>
          </a:bodyPr>
          <a:lstStyle/>
          <a:p>
            <a:pPr algn="just"/>
            <a:r>
              <a:rPr lang="es-ES" sz="2000" dirty="0" smtClean="0">
                <a:latin typeface="Gill Sans MT" pitchFamily="34" charset="0"/>
              </a:rPr>
              <a:t>Pretende </a:t>
            </a:r>
            <a:r>
              <a:rPr lang="es-ES" sz="2000" dirty="0">
                <a:latin typeface="Gill Sans MT" pitchFamily="34" charset="0"/>
              </a:rPr>
              <a:t>el fomento del </a:t>
            </a:r>
            <a:r>
              <a:rPr lang="es-ES" sz="2000" b="1" dirty="0" smtClean="0">
                <a:solidFill>
                  <a:srgbClr val="FF0000"/>
                </a:solidFill>
                <a:latin typeface="Gill Sans MT" pitchFamily="34" charset="0"/>
              </a:rPr>
              <a:t>consumo de </a:t>
            </a:r>
            <a:r>
              <a:rPr lang="es-ES" sz="2000" b="1" dirty="0">
                <a:solidFill>
                  <a:srgbClr val="FF0000"/>
                </a:solidFill>
                <a:latin typeface="Gill Sans MT" pitchFamily="34" charset="0"/>
              </a:rPr>
              <a:t>alcohol para mayores de 18 años, </a:t>
            </a:r>
            <a:r>
              <a:rPr lang="es-ES" sz="2000" dirty="0">
                <a:latin typeface="Gill Sans MT" pitchFamily="34" charset="0"/>
              </a:rPr>
              <a:t>desde el autocuidado y el desarrollo de </a:t>
            </a:r>
            <a:r>
              <a:rPr lang="es-ES" sz="2000" dirty="0" smtClean="0">
                <a:latin typeface="Gill Sans MT" pitchFamily="34" charset="0"/>
              </a:rPr>
              <a:t>competencias ciudadanas </a:t>
            </a:r>
            <a:r>
              <a:rPr lang="es-ES" sz="2000" dirty="0">
                <a:latin typeface="Gill Sans MT" pitchFamily="34" charset="0"/>
              </a:rPr>
              <a:t>en los hábitos de la vida cotidiana, mediante la divulgación y apropiación </a:t>
            </a:r>
            <a:r>
              <a:rPr lang="es-ES" sz="2000" dirty="0" smtClean="0">
                <a:latin typeface="Gill Sans MT" pitchFamily="34" charset="0"/>
              </a:rPr>
              <a:t>de conocimientos </a:t>
            </a:r>
            <a:r>
              <a:rPr lang="es-ES" sz="2000" dirty="0">
                <a:latin typeface="Gill Sans MT" pitchFamily="34" charset="0"/>
              </a:rPr>
              <a:t>de prácti</a:t>
            </a:r>
            <a:r>
              <a:rPr lang="es-ES" sz="2000" dirty="0">
                <a:solidFill>
                  <a:srgbClr val="FF0000"/>
                </a:solidFill>
                <a:latin typeface="Gill Sans MT" pitchFamily="34" charset="0"/>
              </a:rPr>
              <a:t>cas protectoras a la hora de consumir alcohol</a:t>
            </a:r>
            <a:r>
              <a:rPr lang="es-ES" sz="2000" dirty="0">
                <a:latin typeface="Gill Sans MT" pitchFamily="34" charset="0"/>
              </a:rPr>
              <a:t>, para hacerlo, con principios </a:t>
            </a:r>
            <a:r>
              <a:rPr lang="es-ES" sz="2000" dirty="0" smtClean="0">
                <a:latin typeface="Gill Sans MT" pitchFamily="34" charset="0"/>
              </a:rPr>
              <a:t>de autorresponsabilidad </a:t>
            </a:r>
            <a:r>
              <a:rPr lang="es-ES" sz="2000" dirty="0">
                <a:latin typeface="Gill Sans MT" pitchFamily="34" charset="0"/>
              </a:rPr>
              <a:t>y autorregulación fomentando la cultura del saber beber.</a:t>
            </a:r>
          </a:p>
        </p:txBody>
      </p:sp>
      <p:sp>
        <p:nvSpPr>
          <p:cNvPr id="3" name="CuadroTexto 2"/>
          <p:cNvSpPr txBox="1"/>
          <p:nvPr/>
        </p:nvSpPr>
        <p:spPr>
          <a:xfrm>
            <a:off x="1262130" y="141668"/>
            <a:ext cx="5847008" cy="618186"/>
          </a:xfrm>
          <a:prstGeom prst="rect">
            <a:avLst/>
          </a:prstGeom>
          <a:noFill/>
        </p:spPr>
        <p:txBody>
          <a:bodyPr wrap="square" rtlCol="0">
            <a:spAutoFit/>
          </a:bodyPr>
          <a:lstStyle/>
          <a:p>
            <a:endParaRPr lang="es-ES" dirty="0"/>
          </a:p>
        </p:txBody>
      </p:sp>
      <p:sp>
        <p:nvSpPr>
          <p:cNvPr id="4" name="CuadroTexto 3"/>
          <p:cNvSpPr txBox="1"/>
          <p:nvPr/>
        </p:nvSpPr>
        <p:spPr>
          <a:xfrm>
            <a:off x="953037" y="154547"/>
            <a:ext cx="7289443" cy="984885"/>
          </a:xfrm>
          <a:prstGeom prst="rect">
            <a:avLst/>
          </a:prstGeom>
          <a:noFill/>
        </p:spPr>
        <p:txBody>
          <a:bodyPr wrap="square" rtlCol="0">
            <a:spAutoFit/>
          </a:bodyPr>
          <a:lstStyle/>
          <a:p>
            <a:pPr algn="ctr"/>
            <a:r>
              <a:rPr lang="es-ES" sz="2000" b="1" dirty="0" smtClean="0">
                <a:latin typeface="Gill Sans MT" pitchFamily="34" charset="0"/>
              </a:rPr>
              <a:t>PROGRAMA DEL MINISTERIO DE SALUD Y PROTECCIÓN SOCIAL SABER BEBER/SABER VIVIR</a:t>
            </a:r>
            <a:r>
              <a:rPr lang="es-ES" sz="2000" dirty="0" smtClean="0">
                <a:latin typeface="Gill Sans MT" pitchFamily="34" charset="0"/>
              </a:rPr>
              <a:t>:</a:t>
            </a:r>
            <a:endParaRPr lang="es-ES" sz="2000" dirty="0" smtClean="0">
              <a:latin typeface="Gill Sans MT" pitchFamily="34" charset="0"/>
            </a:endParaRPr>
          </a:p>
          <a:p>
            <a:endParaRPr lang="es-ES" dirty="0"/>
          </a:p>
        </p:txBody>
      </p:sp>
      <p:pic>
        <p:nvPicPr>
          <p:cNvPr id="5" name="Imagen 4"/>
          <p:cNvPicPr>
            <a:picLocks noChangeAspect="1"/>
          </p:cNvPicPr>
          <p:nvPr/>
        </p:nvPicPr>
        <p:blipFill>
          <a:blip r:embed="rId2"/>
          <a:stretch>
            <a:fillRect/>
          </a:stretch>
        </p:blipFill>
        <p:spPr>
          <a:xfrm>
            <a:off x="2354620" y="3552959"/>
            <a:ext cx="4486275" cy="2971800"/>
          </a:xfrm>
          <a:prstGeom prst="rect">
            <a:avLst/>
          </a:prstGeom>
        </p:spPr>
      </p:pic>
    </p:spTree>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5386</Words>
  <Application>WPS Presentation</Application>
  <PresentationFormat>Presentación en pantalla (4:3)</PresentationFormat>
  <Paragraphs>101</Paragraphs>
  <Slides>20</Slides>
  <Notes>0</Notes>
  <HiddenSlides>0</HiddenSlides>
  <MMClips>0</MMClips>
  <ScaleCrop>false</ScaleCrop>
  <HeadingPairs>
    <vt:vector size="4" baseType="variant">
      <vt:variant>
        <vt:lpstr>主题</vt:lpstr>
      </vt:variant>
      <vt:variant>
        <vt:i4>3</vt:i4>
      </vt:variant>
      <vt:variant>
        <vt:lpstr>幻灯片标题</vt:lpstr>
      </vt:variant>
      <vt:variant>
        <vt:i4>20</vt:i4>
      </vt:variant>
    </vt:vector>
  </HeadingPairs>
  <TitlesOfParts>
    <vt:vector size="23" baseType="lpstr">
      <vt:lpstr>Tema de Office</vt:lpstr>
      <vt:lpstr>Diseño personalizado</vt:lpstr>
      <vt:lpstr>2_Tema de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aocampom</cp:lastModifiedBy>
  <cp:revision>317</cp:revision>
  <dcterms:created xsi:type="dcterms:W3CDTF">2016-06-29T23:14:00Z</dcterms:created>
  <dcterms:modified xsi:type="dcterms:W3CDTF">2019-05-10T20:34:09Z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3082-10.1.0.5510</vt:lpwstr>
  </property>
</Properties>
</file>