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73" r:id="rId3"/>
    <p:sldId id="272" r:id="rId4"/>
    <p:sldId id="289" r:id="rId5"/>
    <p:sldId id="293" r:id="rId6"/>
    <p:sldId id="278" r:id="rId7"/>
    <p:sldId id="294" r:id="rId8"/>
    <p:sldId id="295" r:id="rId9"/>
    <p:sldId id="292" r:id="rId10"/>
    <p:sldId id="260" r:id="rId11"/>
  </p:sldIdLst>
  <p:sldSz cx="9144000" cy="5143500" type="screen16x9"/>
  <p:notesSz cx="6858000" cy="9144000"/>
  <p:embeddedFontLst>
    <p:embeddedFont>
      <p:font typeface="Montserrat Black" panose="00000A00000000000000" pitchFamily="2" charset="0"/>
      <p:bold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EFE"/>
    <a:srgbClr val="A80000"/>
    <a:srgbClr val="29C7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73" autoAdjust="0"/>
  </p:normalViewPr>
  <p:slideViewPr>
    <p:cSldViewPr snapToGrid="0">
      <p:cViewPr varScale="1">
        <p:scale>
          <a:sx n="137" d="100"/>
          <a:sy n="137" d="100"/>
        </p:scale>
        <p:origin x="86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979026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046eef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103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046eef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723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493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46459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809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B24DCCC-4E73-64E6-1F70-6242F4BE8B50}"/>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E75F00A6-23F7-C988-7D2B-4CA2DDB2C2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5CBEBA46-EC93-4323-6374-717409AF60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088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98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59407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046eeffe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046eeff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50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4843463"/>
            <a:ext cx="1076628" cy="257175"/>
          </a:xfrm>
          <a:prstGeom prst="rect">
            <a:avLst/>
          </a:prstGeom>
        </p:spPr>
      </p:pic>
    </p:spTree>
    <p:extLst>
      <p:ext uri="{BB962C8B-B14F-4D97-AF65-F5344CB8AC3E}">
        <p14:creationId xmlns:p14="http://schemas.microsoft.com/office/powerpoint/2010/main" val="330994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4843463"/>
            <a:ext cx="1076628" cy="257175"/>
          </a:xfrm>
          <a:prstGeom prst="rect">
            <a:avLst/>
          </a:prstGeom>
        </p:spPr>
      </p:pic>
    </p:spTree>
    <p:extLst>
      <p:ext uri="{BB962C8B-B14F-4D97-AF65-F5344CB8AC3E}">
        <p14:creationId xmlns:p14="http://schemas.microsoft.com/office/powerpoint/2010/main" val="66089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6" r:id="rId12"/>
    <p:sldLayoutId id="214748366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6" name="Google Shape;56;p13"/>
          <p:cNvPicPr preferRelativeResize="0"/>
          <p:nvPr/>
        </p:nvPicPr>
        <p:blipFill rotWithShape="1">
          <a:blip r:embed="rId4">
            <a:alphaModFix/>
          </a:blip>
          <a:srcRect t="5814" b="5823"/>
          <a:stretch/>
        </p:blipFill>
        <p:spPr>
          <a:xfrm>
            <a:off x="3192536" y="4190546"/>
            <a:ext cx="2758927" cy="674950"/>
          </a:xfrm>
          <a:prstGeom prst="rect">
            <a:avLst/>
          </a:prstGeom>
          <a:noFill/>
          <a:ln>
            <a:noFill/>
          </a:ln>
        </p:spPr>
      </p:pic>
      <p:sp>
        <p:nvSpPr>
          <p:cNvPr id="2" name="Rectángulo 1"/>
          <p:cNvSpPr/>
          <p:nvPr/>
        </p:nvSpPr>
        <p:spPr>
          <a:xfrm>
            <a:off x="1052822" y="316246"/>
            <a:ext cx="6820790" cy="707886"/>
          </a:xfrm>
          <a:prstGeom prst="rect">
            <a:avLst/>
          </a:prstGeom>
        </p:spPr>
        <p:txBody>
          <a:bodyPr wrap="square">
            <a:spAutoFit/>
          </a:bodyPr>
          <a:lstStyle/>
          <a:p>
            <a:pPr algn="ctr"/>
            <a:r>
              <a:rPr lang="es-CO" sz="4000" b="1" spc="-134" noProof="0" dirty="0">
                <a:solidFill>
                  <a:srgbClr val="002060"/>
                </a:solidFill>
                <a:latin typeface="Arial" panose="020B0604020202020204" pitchFamily="34" charset="0"/>
                <a:ea typeface="Inter Bold" pitchFamily="34" charset="-122"/>
                <a:cs typeface="Arial" panose="020B0604020202020204" pitchFamily="34" charset="0"/>
              </a:rPr>
              <a:t>PROTOCOLO GESTANTE </a:t>
            </a:r>
            <a:endParaRPr lang="es-CO" sz="4000" noProof="0" dirty="0">
              <a:solidFill>
                <a:srgbClr val="002060"/>
              </a:solidFill>
              <a:latin typeface="Arial" panose="020B0604020202020204" pitchFamily="34" charset="0"/>
              <a:cs typeface="Arial" panose="020B0604020202020204" pitchFamily="34" charset="0"/>
            </a:endParaRPr>
          </a:p>
        </p:txBody>
      </p:sp>
      <p:pic>
        <p:nvPicPr>
          <p:cNvPr id="5" name="Imagen 4" descr="Mujer en un parque&#10;&#10;El contenido generado por IA puede ser incorrecto.">
            <a:extLst>
              <a:ext uri="{FF2B5EF4-FFF2-40B4-BE49-F238E27FC236}">
                <a16:creationId xmlns:a16="http://schemas.microsoft.com/office/drawing/2014/main" id="{818B2D32-C598-3D03-E60A-0788A7113F9C}"/>
              </a:ext>
            </a:extLst>
          </p:cNvPr>
          <p:cNvPicPr>
            <a:picLocks noChangeAspect="1"/>
          </p:cNvPicPr>
          <p:nvPr/>
        </p:nvPicPr>
        <p:blipFill>
          <a:blip r:embed="rId5"/>
          <a:srcRect l="15982" t="9635" r="16435"/>
          <a:stretch/>
        </p:blipFill>
        <p:spPr>
          <a:xfrm>
            <a:off x="2816491" y="1024132"/>
            <a:ext cx="3399334" cy="30301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5" name="Google Shape;55;p13"/>
          <p:cNvSpPr txBox="1"/>
          <p:nvPr/>
        </p:nvSpPr>
        <p:spPr>
          <a:xfrm>
            <a:off x="914401" y="342607"/>
            <a:ext cx="7315199" cy="1119900"/>
          </a:xfrm>
          <a:prstGeom prst="rect">
            <a:avLst/>
          </a:prstGeom>
          <a:noFill/>
          <a:ln>
            <a:noFill/>
          </a:ln>
        </p:spPr>
        <p:txBody>
          <a:bodyPr spcFirstLastPara="1" wrap="square" lIns="91425" tIns="91425" rIns="91425" bIns="91425" anchor="t" anchorCtr="0">
            <a:noAutofit/>
          </a:bodyPr>
          <a:lstStyle/>
          <a:p>
            <a:pPr lvl="0" algn="ctr"/>
            <a:endParaRPr lang="es-CO" sz="2400" noProof="0" dirty="0">
              <a:solidFill>
                <a:schemeClr val="dk2"/>
              </a:solidFill>
              <a:latin typeface="Montserrat Black"/>
              <a:ea typeface="Montserrat Black"/>
              <a:cs typeface="Montserrat Black"/>
              <a:sym typeface="Montserrat Black"/>
            </a:endParaRPr>
          </a:p>
        </p:txBody>
      </p:sp>
      <p:pic>
        <p:nvPicPr>
          <p:cNvPr id="56" name="Google Shape;56;p13"/>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2" name="Título 1"/>
          <p:cNvSpPr>
            <a:spLocks noGrp="1"/>
          </p:cNvSpPr>
          <p:nvPr>
            <p:ph type="title"/>
          </p:nvPr>
        </p:nvSpPr>
        <p:spPr/>
        <p:txBody>
          <a:bodyPr>
            <a:normAutofit fontScale="90000"/>
          </a:bodyPr>
          <a:lstStyle/>
          <a:p>
            <a:pPr algn="ctr"/>
            <a:r>
              <a:rPr lang="es-CO" b="1" noProof="0" dirty="0">
                <a:solidFill>
                  <a:srgbClr val="002060"/>
                </a:solidFill>
              </a:rPr>
              <a:t>INTRODUCCION </a:t>
            </a:r>
          </a:p>
        </p:txBody>
      </p:sp>
      <p:sp>
        <p:nvSpPr>
          <p:cNvPr id="3" name="Marcador de texto 2"/>
          <p:cNvSpPr>
            <a:spLocks noGrp="1"/>
          </p:cNvSpPr>
          <p:nvPr>
            <p:ph type="body" idx="1"/>
          </p:nvPr>
        </p:nvSpPr>
        <p:spPr>
          <a:xfrm>
            <a:off x="311700" y="1152475"/>
            <a:ext cx="8520600" cy="1974633"/>
          </a:xfrm>
        </p:spPr>
        <p:txBody>
          <a:bodyPr>
            <a:normAutofit/>
          </a:bodyPr>
          <a:lstStyle/>
          <a:p>
            <a:pPr algn="just"/>
            <a:r>
              <a:rPr lang="es-CO" spc="-36" noProof="0" dirty="0">
                <a:solidFill>
                  <a:srgbClr val="272525"/>
                </a:solidFill>
                <a:latin typeface="+mj-lt"/>
                <a:ea typeface="Inter" pitchFamily="34" charset="-122"/>
                <a:cs typeface="Inter" pitchFamily="34" charset="-120"/>
              </a:rPr>
              <a:t>Este protocolo, elaborado por la Secretaría de Salud Pública de la Alcaldía de Manizales, para la atención de las mujeres en edad reproductiva o en estado de gestación, corresponde al esquema de atención establecido por la Estrategia CAPS,  para promover la salud y la gestión del riesgo, bajo las modalidades de prevención universal, selectiva e indicada.</a:t>
            </a:r>
          </a:p>
        </p:txBody>
      </p:sp>
    </p:spTree>
    <p:extLst>
      <p:ext uri="{BB962C8B-B14F-4D97-AF65-F5344CB8AC3E}">
        <p14:creationId xmlns:p14="http://schemas.microsoft.com/office/powerpoint/2010/main" val="417030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5" name="Rectángulo 4"/>
          <p:cNvSpPr/>
          <p:nvPr/>
        </p:nvSpPr>
        <p:spPr>
          <a:xfrm>
            <a:off x="228563" y="1949477"/>
            <a:ext cx="4818083" cy="23348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CO" sz="1600" noProof="0" dirty="0"/>
              <a:t>El desarrollo físico, cognitivo y emocional de las personas inicia durante la primera etapa de su vida, es decir desde la Gestación, por ello es necesario generar un ambiente propicio en la mujer durante su etapa reproductiva para la consolidación de dicho momento, así como la construcción de un entorno protector al binomio madre-hijo durante la gestación.</a:t>
            </a:r>
          </a:p>
        </p:txBody>
      </p:sp>
      <p:sp>
        <p:nvSpPr>
          <p:cNvPr id="2" name="Rectángulo 1"/>
          <p:cNvSpPr/>
          <p:nvPr/>
        </p:nvSpPr>
        <p:spPr>
          <a:xfrm>
            <a:off x="680041" y="1132871"/>
            <a:ext cx="3514381" cy="6169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noProof="0" dirty="0"/>
          </a:p>
        </p:txBody>
      </p:sp>
      <p:pic>
        <p:nvPicPr>
          <p:cNvPr id="61" name="Google Shape;61;p14"/>
          <p:cNvPicPr preferRelativeResize="0"/>
          <p:nvPr/>
        </p:nvPicPr>
        <p:blipFill rotWithShape="1">
          <a:blip r:embed="rId4">
            <a:alphaModFix/>
          </a:blip>
          <a:srcRect t="5814" b="5823"/>
          <a:stretch/>
        </p:blipFill>
        <p:spPr>
          <a:xfrm>
            <a:off x="6334330" y="4364535"/>
            <a:ext cx="2725775" cy="666850"/>
          </a:xfrm>
          <a:prstGeom prst="rect">
            <a:avLst/>
          </a:prstGeom>
          <a:noFill/>
          <a:ln>
            <a:noFill/>
          </a:ln>
        </p:spPr>
      </p:pic>
      <p:sp>
        <p:nvSpPr>
          <p:cNvPr id="3" name="Rectángulo 2"/>
          <p:cNvSpPr/>
          <p:nvPr/>
        </p:nvSpPr>
        <p:spPr>
          <a:xfrm>
            <a:off x="1921182" y="442889"/>
            <a:ext cx="292067" cy="523220"/>
          </a:xfrm>
          <a:prstGeom prst="rect">
            <a:avLst/>
          </a:prstGeom>
        </p:spPr>
        <p:txBody>
          <a:bodyPr wrap="none">
            <a:spAutoFit/>
          </a:bodyPr>
          <a:lstStyle/>
          <a:p>
            <a:pPr algn="ctr"/>
            <a:r>
              <a:rPr lang="es-CO" sz="2800" b="1" noProof="0" dirty="0">
                <a:solidFill>
                  <a:schemeClr val="bg1"/>
                </a:solidFill>
                <a:latin typeface="Montserrat Black"/>
                <a:ea typeface="Montserrat Black"/>
                <a:cs typeface="Montserrat Black"/>
              </a:rPr>
              <a:t> </a:t>
            </a:r>
          </a:p>
        </p:txBody>
      </p:sp>
      <p:sp>
        <p:nvSpPr>
          <p:cNvPr id="6" name="Text 0"/>
          <p:cNvSpPr/>
          <p:nvPr/>
        </p:nvSpPr>
        <p:spPr>
          <a:xfrm>
            <a:off x="456055" y="275686"/>
            <a:ext cx="2658288" cy="513186"/>
          </a:xfrm>
          <a:prstGeom prst="rect">
            <a:avLst/>
          </a:prstGeom>
          <a:noFill/>
          <a:ln/>
        </p:spPr>
        <p:txBody>
          <a:bodyPr wrap="none" lIns="0" tIns="0" rIns="0" bIns="0" rtlCol="0" anchor="ctr"/>
          <a:lstStyle/>
          <a:p>
            <a:pPr marL="0" indent="0" algn="ctr">
              <a:lnSpc>
                <a:spcPts val="5550"/>
              </a:lnSpc>
              <a:buNone/>
            </a:pPr>
            <a:r>
              <a:rPr lang="es-CO" sz="1600" b="1" kern="0" spc="300" noProof="0" dirty="0">
                <a:solidFill>
                  <a:schemeClr val="bg1"/>
                </a:solidFill>
                <a:latin typeface="+mn-lt"/>
                <a:ea typeface="Inter Bold" pitchFamily="34" charset="-122"/>
                <a:cs typeface="Inter Bold" pitchFamily="34" charset="-120"/>
              </a:rPr>
              <a:t>MUJER  GESTANTE</a:t>
            </a:r>
            <a:endParaRPr lang="es-CO" sz="1600" b="1" spc="300" noProof="0" dirty="0">
              <a:solidFill>
                <a:schemeClr val="bg1"/>
              </a:solidFill>
              <a:latin typeface="+mn-lt"/>
            </a:endParaRPr>
          </a:p>
        </p:txBody>
      </p:sp>
      <p:sp>
        <p:nvSpPr>
          <p:cNvPr id="7" name="Text 1"/>
          <p:cNvSpPr/>
          <p:nvPr/>
        </p:nvSpPr>
        <p:spPr>
          <a:xfrm>
            <a:off x="1102753" y="1258443"/>
            <a:ext cx="2835235" cy="354330"/>
          </a:xfrm>
          <a:prstGeom prst="rect">
            <a:avLst/>
          </a:prstGeom>
          <a:noFill/>
          <a:ln/>
        </p:spPr>
        <p:txBody>
          <a:bodyPr wrap="none" lIns="0" tIns="0" rIns="0" bIns="0" rtlCol="0" anchor="t"/>
          <a:lstStyle/>
          <a:p>
            <a:pPr marL="0" indent="0" algn="ctr">
              <a:lnSpc>
                <a:spcPts val="2750"/>
              </a:lnSpc>
              <a:buNone/>
            </a:pPr>
            <a:r>
              <a:rPr lang="es-CO" sz="2000" b="1" kern="0" spc="-67" noProof="0" dirty="0">
                <a:solidFill>
                  <a:srgbClr val="000000"/>
                </a:solidFill>
                <a:latin typeface="+mj-lt"/>
                <a:ea typeface="Inter Bold" pitchFamily="34" charset="-122"/>
                <a:cs typeface="Inter Bold" pitchFamily="34" charset="-120"/>
              </a:rPr>
              <a:t>ENFOQUE INTEGRAL</a:t>
            </a:r>
            <a:endParaRPr lang="es-CO" sz="2000" noProof="0" dirty="0">
              <a:latin typeface="+mj-lt"/>
            </a:endParaRPr>
          </a:p>
        </p:txBody>
      </p:sp>
      <p:sp>
        <p:nvSpPr>
          <p:cNvPr id="8" name="Text 3"/>
          <p:cNvSpPr/>
          <p:nvPr/>
        </p:nvSpPr>
        <p:spPr>
          <a:xfrm>
            <a:off x="5535260" y="1373973"/>
            <a:ext cx="2928699" cy="354330"/>
          </a:xfrm>
          <a:prstGeom prst="rect">
            <a:avLst/>
          </a:prstGeom>
          <a:solidFill>
            <a:schemeClr val="accent4">
              <a:lumMod val="20000"/>
              <a:lumOff val="80000"/>
            </a:schemeClr>
          </a:solidFill>
          <a:ln/>
        </p:spPr>
        <p:style>
          <a:lnRef idx="1">
            <a:schemeClr val="accent5"/>
          </a:lnRef>
          <a:fillRef idx="2">
            <a:schemeClr val="accent5"/>
          </a:fillRef>
          <a:effectRef idx="1">
            <a:schemeClr val="accent5"/>
          </a:effectRef>
          <a:fontRef idx="minor">
            <a:schemeClr val="dk1"/>
          </a:fontRef>
        </p:style>
        <p:txBody>
          <a:bodyPr wrap="none" lIns="0" tIns="0" rIns="0" bIns="0" rtlCol="0" anchor="t"/>
          <a:lstStyle/>
          <a:p>
            <a:pPr marL="0" indent="0" algn="ctr">
              <a:lnSpc>
                <a:spcPts val="2750"/>
              </a:lnSpc>
              <a:buNone/>
            </a:pPr>
            <a:r>
              <a:rPr lang="es-CO" sz="2000" b="1" kern="0" spc="-67" noProof="0" dirty="0">
                <a:solidFill>
                  <a:srgbClr val="000000"/>
                </a:solidFill>
                <a:latin typeface="+mj-lt"/>
                <a:ea typeface="Inter Bold" pitchFamily="34" charset="-122"/>
                <a:cs typeface="Inter Bold" pitchFamily="34" charset="-120"/>
              </a:rPr>
              <a:t>FINALIDAD</a:t>
            </a:r>
            <a:endParaRPr lang="es-CO" sz="2000" noProof="0" dirty="0">
              <a:latin typeface="+mj-lt"/>
            </a:endParaRPr>
          </a:p>
        </p:txBody>
      </p:sp>
      <p:sp>
        <p:nvSpPr>
          <p:cNvPr id="9" name="Text 2"/>
          <p:cNvSpPr/>
          <p:nvPr/>
        </p:nvSpPr>
        <p:spPr>
          <a:xfrm>
            <a:off x="559839" y="2246716"/>
            <a:ext cx="4155532" cy="2117819"/>
          </a:xfrm>
          <a:prstGeom prst="rect">
            <a:avLst/>
          </a:prstGeom>
          <a:noFill/>
          <a:ln/>
        </p:spPr>
        <p:txBody>
          <a:bodyPr wrap="square" lIns="0" tIns="0" rIns="0" bIns="0" rtlCol="0" anchor="t"/>
          <a:lstStyle/>
          <a:p>
            <a:pPr marL="0" indent="0" algn="ctr">
              <a:lnSpc>
                <a:spcPts val="2850"/>
              </a:lnSpc>
              <a:buNone/>
            </a:pPr>
            <a:endParaRPr lang="es-CO" sz="1200" noProof="0" dirty="0">
              <a:latin typeface="+mn-lt"/>
            </a:endParaRPr>
          </a:p>
        </p:txBody>
      </p:sp>
      <p:sp>
        <p:nvSpPr>
          <p:cNvPr id="11" name="Rectángulo 10">
            <a:extLst>
              <a:ext uri="{FF2B5EF4-FFF2-40B4-BE49-F238E27FC236}">
                <a16:creationId xmlns:a16="http://schemas.microsoft.com/office/drawing/2014/main" id="{2F54D99A-F55C-E54A-6E9B-9E3C6C2ADE84}"/>
              </a:ext>
            </a:extLst>
          </p:cNvPr>
          <p:cNvSpPr/>
          <p:nvPr/>
        </p:nvSpPr>
        <p:spPr>
          <a:xfrm>
            <a:off x="5334844" y="1949477"/>
            <a:ext cx="3329532" cy="19083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O" noProof="0" dirty="0"/>
              <a:t>Gestionar la promoción y ejercicio de los derechos sexuales y los derechos reproductivos, bajo un esquema estandarizado según los lineamientos nacionales y la reducción de condiciones de vulnerabilidad que incidan en su bienestar.</a:t>
            </a:r>
          </a:p>
        </p:txBody>
      </p:sp>
    </p:spTree>
    <p:extLst>
      <p:ext uri="{BB962C8B-B14F-4D97-AF65-F5344CB8AC3E}">
        <p14:creationId xmlns:p14="http://schemas.microsoft.com/office/powerpoint/2010/main" val="389280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B9968ECD-061E-7DE0-27AD-742D48BFF126}"/>
              </a:ext>
            </a:extLst>
          </p:cNvPr>
          <p:cNvPicPr>
            <a:picLocks noChangeAspect="1"/>
          </p:cNvPicPr>
          <p:nvPr/>
        </p:nvPicPr>
        <p:blipFill>
          <a:blip r:embed="rId3"/>
          <a:stretch>
            <a:fillRect/>
          </a:stretch>
        </p:blipFill>
        <p:spPr>
          <a:xfrm>
            <a:off x="7071102" y="0"/>
            <a:ext cx="2072898" cy="1103483"/>
          </a:xfrm>
          <a:prstGeom prst="rect">
            <a:avLst/>
          </a:prstGeom>
        </p:spPr>
      </p:pic>
      <p:sp>
        <p:nvSpPr>
          <p:cNvPr id="3" name="Text 0"/>
          <p:cNvSpPr/>
          <p:nvPr/>
        </p:nvSpPr>
        <p:spPr>
          <a:xfrm>
            <a:off x="29740" y="316704"/>
            <a:ext cx="6531604" cy="479134"/>
          </a:xfrm>
          <a:prstGeom prst="rect">
            <a:avLst/>
          </a:prstGeom>
          <a:noFill/>
          <a:ln/>
        </p:spPr>
        <p:txBody>
          <a:bodyPr wrap="square" lIns="0" tIns="0" rIns="0" bIns="0" rtlCol="0" anchor="t"/>
          <a:lstStyle/>
          <a:p>
            <a:pPr algn="ctr">
              <a:lnSpc>
                <a:spcPts val="3250"/>
              </a:lnSpc>
            </a:pPr>
            <a:r>
              <a:rPr lang="es-CO" sz="2594" b="1" spc="-79" noProof="0" dirty="0">
                <a:solidFill>
                  <a:schemeClr val="accent1">
                    <a:lumMod val="50000"/>
                  </a:schemeClr>
                </a:solidFill>
                <a:latin typeface="Arial" panose="020B0604020202020204" pitchFamily="34" charset="0"/>
                <a:ea typeface="Inter Bold" pitchFamily="34" charset="-122"/>
                <a:cs typeface="Arial" panose="020B0604020202020204" pitchFamily="34" charset="0"/>
              </a:rPr>
              <a:t>OBJETIVOS Y ÁMBITO DE APLICACIÓN</a:t>
            </a:r>
            <a:endParaRPr lang="es-CO" sz="2594" noProof="0" dirty="0">
              <a:solidFill>
                <a:schemeClr val="accent1">
                  <a:lumMod val="50000"/>
                </a:schemeClr>
              </a:solidFill>
              <a:latin typeface="Arial" panose="020B0604020202020204" pitchFamily="34" charset="0"/>
              <a:cs typeface="Arial" panose="020B0604020202020204" pitchFamily="34" charset="0"/>
            </a:endParaRPr>
          </a:p>
        </p:txBody>
      </p:sp>
      <p:sp>
        <p:nvSpPr>
          <p:cNvPr id="4" name="Shape 1"/>
          <p:cNvSpPr/>
          <p:nvPr/>
        </p:nvSpPr>
        <p:spPr>
          <a:xfrm>
            <a:off x="465163" y="1075784"/>
            <a:ext cx="4023075" cy="1625483"/>
          </a:xfrm>
          <a:prstGeom prst="roundRect">
            <a:avLst>
              <a:gd name="adj" fmla="val 2722"/>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7620">
            <a:solidFill>
              <a:srgbClr val="C0C1D7"/>
            </a:solidFill>
            <a:prstDash val="solid"/>
          </a:ln>
        </p:spPr>
        <p:txBody>
          <a:bodyPr/>
          <a:lstStyle/>
          <a:p>
            <a:pPr algn="just"/>
            <a:endParaRPr lang="es-MX" noProof="0" dirty="0"/>
          </a:p>
          <a:p>
            <a:pPr algn="just"/>
            <a:endParaRPr lang="es-MX" noProof="0" dirty="0"/>
          </a:p>
          <a:p>
            <a:pPr algn="just"/>
            <a:r>
              <a:rPr lang="es-MX" noProof="0" dirty="0"/>
              <a:t>Estandarizar la atención y el esquema de intervención del Equipo Móvil de Salud para generar capacidades en autocuidado y gestión del riesgo a nivel individual, familiar y comunitario.</a:t>
            </a:r>
          </a:p>
        </p:txBody>
      </p:sp>
      <p:sp>
        <p:nvSpPr>
          <p:cNvPr id="5" name="Text 2"/>
          <p:cNvSpPr/>
          <p:nvPr/>
        </p:nvSpPr>
        <p:spPr>
          <a:xfrm>
            <a:off x="602829" y="1183487"/>
            <a:ext cx="1661294" cy="207689"/>
          </a:xfrm>
          <a:prstGeom prst="rect">
            <a:avLst/>
          </a:prstGeom>
          <a:noFill/>
          <a:ln/>
        </p:spPr>
        <p:txBody>
          <a:bodyPr wrap="none" lIns="0" tIns="0" rIns="0" bIns="0" rtlCol="0" anchor="t"/>
          <a:lstStyle/>
          <a:p>
            <a:pPr>
              <a:lnSpc>
                <a:spcPts val="1625"/>
              </a:lnSpc>
            </a:pPr>
            <a:r>
              <a:rPr lang="es-CO" b="1" spc="-39" noProof="0" dirty="0">
                <a:solidFill>
                  <a:srgbClr val="272525"/>
                </a:solidFill>
                <a:latin typeface="+mj-lt"/>
                <a:ea typeface="Inter Bold" pitchFamily="34" charset="-122"/>
                <a:cs typeface="Inter Bold" pitchFamily="34" charset="-120"/>
              </a:rPr>
              <a:t>Objetivo General</a:t>
            </a:r>
            <a:endParaRPr lang="es-CO" noProof="0" dirty="0">
              <a:latin typeface="+mj-lt"/>
            </a:endParaRPr>
          </a:p>
        </p:txBody>
      </p:sp>
      <p:sp>
        <p:nvSpPr>
          <p:cNvPr id="7" name="Shape 4"/>
          <p:cNvSpPr/>
          <p:nvPr/>
        </p:nvSpPr>
        <p:spPr>
          <a:xfrm>
            <a:off x="5136660" y="1075785"/>
            <a:ext cx="3176702" cy="1625483"/>
          </a:xfrm>
          <a:prstGeom prst="roundRect">
            <a:avLst>
              <a:gd name="adj" fmla="val 2722"/>
            </a:avLst>
          </a:prstGeom>
          <a:solidFill>
            <a:schemeClr val="accent1">
              <a:lumMod val="40000"/>
              <a:lumOff val="60000"/>
            </a:schemeClr>
          </a:solidFill>
          <a:ln w="7620">
            <a:solidFill>
              <a:srgbClr val="C0C1D7"/>
            </a:solidFill>
            <a:prstDash val="solid"/>
          </a:ln>
        </p:spPr>
        <p:txBody>
          <a:bodyPr/>
          <a:lstStyle/>
          <a:p>
            <a:endParaRPr lang="es-MX" noProof="0" dirty="0"/>
          </a:p>
          <a:p>
            <a:pPr algn="just"/>
            <a:r>
              <a:rPr lang="es-MX" noProof="0" dirty="0"/>
              <a:t>Este protocolo se aplica por el Equipo Móvil de Salud de la Estrategia CAPS en el entorno hogar y comunitario, priorizando sectores específicos</a:t>
            </a:r>
            <a:endParaRPr lang="es-CO" noProof="0" dirty="0"/>
          </a:p>
        </p:txBody>
      </p:sp>
      <p:sp>
        <p:nvSpPr>
          <p:cNvPr id="8" name="Text 5"/>
          <p:cNvSpPr/>
          <p:nvPr/>
        </p:nvSpPr>
        <p:spPr>
          <a:xfrm>
            <a:off x="5818776" y="1097051"/>
            <a:ext cx="1661294" cy="207689"/>
          </a:xfrm>
          <a:prstGeom prst="rect">
            <a:avLst/>
          </a:prstGeom>
          <a:noFill/>
          <a:ln/>
        </p:spPr>
        <p:txBody>
          <a:bodyPr wrap="none" lIns="0" tIns="0" rIns="0" bIns="0" rtlCol="0" anchor="t"/>
          <a:lstStyle/>
          <a:p>
            <a:pPr>
              <a:lnSpc>
                <a:spcPts val="1625"/>
              </a:lnSpc>
            </a:pPr>
            <a:r>
              <a:rPr lang="es-CO" sz="1281" b="1" spc="-39" noProof="0" dirty="0">
                <a:solidFill>
                  <a:srgbClr val="272525"/>
                </a:solidFill>
                <a:latin typeface="+mj-lt"/>
                <a:ea typeface="Inter Bold" pitchFamily="34" charset="-122"/>
                <a:cs typeface="Inter Bold" pitchFamily="34" charset="-120"/>
              </a:rPr>
              <a:t>Ámbito de Aplicación</a:t>
            </a:r>
            <a:endParaRPr lang="es-CO" sz="1281" noProof="0" dirty="0">
              <a:latin typeface="+mj-lt"/>
            </a:endParaRPr>
          </a:p>
        </p:txBody>
      </p:sp>
      <p:sp>
        <p:nvSpPr>
          <p:cNvPr id="10" name="Shape 7"/>
          <p:cNvSpPr/>
          <p:nvPr/>
        </p:nvSpPr>
        <p:spPr>
          <a:xfrm>
            <a:off x="465163" y="2981215"/>
            <a:ext cx="4784676" cy="978798"/>
          </a:xfrm>
          <a:prstGeom prst="roundRect">
            <a:avLst>
              <a:gd name="adj" fmla="val 4650"/>
            </a:avLst>
          </a:prstGeom>
          <a:solidFill>
            <a:srgbClr val="F9CEFE"/>
          </a:solidFill>
          <a:ln w="7620">
            <a:solidFill>
              <a:srgbClr val="C0C1D7"/>
            </a:solidFill>
            <a:prstDash val="solid"/>
          </a:ln>
        </p:spPr>
        <p:txBody>
          <a:bodyPr/>
          <a:lstStyle/>
          <a:p>
            <a:endParaRPr lang="es-MX" noProof="0" dirty="0"/>
          </a:p>
          <a:p>
            <a:endParaRPr lang="es-MX" dirty="0"/>
          </a:p>
          <a:p>
            <a:r>
              <a:rPr lang="es-MX" noProof="0" dirty="0"/>
              <a:t>Comunidad y familias con mujeres en edad reproductiva de sectores priorizados por CAP</a:t>
            </a:r>
            <a:endParaRPr lang="es-CO" noProof="0" dirty="0"/>
          </a:p>
        </p:txBody>
      </p:sp>
      <p:sp>
        <p:nvSpPr>
          <p:cNvPr id="11" name="Text 8"/>
          <p:cNvSpPr/>
          <p:nvPr/>
        </p:nvSpPr>
        <p:spPr>
          <a:xfrm>
            <a:off x="680950" y="3086327"/>
            <a:ext cx="1661294" cy="207689"/>
          </a:xfrm>
          <a:prstGeom prst="rect">
            <a:avLst/>
          </a:prstGeom>
          <a:noFill/>
          <a:ln/>
        </p:spPr>
        <p:txBody>
          <a:bodyPr wrap="none" lIns="0" tIns="0" rIns="0" bIns="0" rtlCol="0" anchor="t"/>
          <a:lstStyle/>
          <a:p>
            <a:pPr>
              <a:lnSpc>
                <a:spcPts val="1625"/>
              </a:lnSpc>
            </a:pPr>
            <a:r>
              <a:rPr lang="es-CO" sz="1281" b="1" spc="-39" noProof="0" dirty="0">
                <a:solidFill>
                  <a:srgbClr val="272525"/>
                </a:solidFill>
                <a:latin typeface="+mj-lt"/>
                <a:ea typeface="Inter Bold" pitchFamily="34" charset="-122"/>
                <a:cs typeface="Inter Bold" pitchFamily="34" charset="-120"/>
              </a:rPr>
              <a:t>Población Diana</a:t>
            </a:r>
            <a:endParaRPr lang="es-CO" sz="1281" noProof="0" dirty="0">
              <a:latin typeface="+mj-lt"/>
            </a:endParaRPr>
          </a:p>
        </p:txBody>
      </p:sp>
      <p:pic>
        <p:nvPicPr>
          <p:cNvPr id="13" name="Google Shape;61;p14"/>
          <p:cNvPicPr preferRelativeResize="0"/>
          <p:nvPr/>
        </p:nvPicPr>
        <p:blipFill rotWithShape="1">
          <a:blip r:embed="rId4">
            <a:alphaModFix/>
          </a:blip>
          <a:srcRect t="5814" b="5823"/>
          <a:stretch/>
        </p:blipFill>
        <p:spPr>
          <a:xfrm>
            <a:off x="2919512" y="4537099"/>
            <a:ext cx="2217148" cy="565359"/>
          </a:xfrm>
          <a:prstGeom prst="rect">
            <a:avLst/>
          </a:prstGeom>
          <a:noFill/>
          <a:ln>
            <a:noFill/>
          </a:ln>
        </p:spPr>
      </p:pic>
      <p:pic>
        <p:nvPicPr>
          <p:cNvPr id="15" name="Imagen 14" descr="Un grupo de personas disfrazadas&#10;&#10;El contenido generado por IA puede ser incorrecto.">
            <a:extLst>
              <a:ext uri="{FF2B5EF4-FFF2-40B4-BE49-F238E27FC236}">
                <a16:creationId xmlns:a16="http://schemas.microsoft.com/office/drawing/2014/main" id="{D84D91D0-B1A6-974F-ECE1-F9FB2B4DD028}"/>
              </a:ext>
            </a:extLst>
          </p:cNvPr>
          <p:cNvPicPr>
            <a:picLocks noChangeAspect="1"/>
          </p:cNvPicPr>
          <p:nvPr/>
        </p:nvPicPr>
        <p:blipFill>
          <a:blip r:embed="rId5"/>
          <a:stretch>
            <a:fillRect/>
          </a:stretch>
        </p:blipFill>
        <p:spPr>
          <a:xfrm>
            <a:off x="5465626" y="2875824"/>
            <a:ext cx="3606205" cy="2226634"/>
          </a:xfrm>
          <a:prstGeom prst="rect">
            <a:avLst/>
          </a:prstGeom>
        </p:spPr>
      </p:pic>
    </p:spTree>
    <p:extLst>
      <p:ext uri="{BB962C8B-B14F-4D97-AF65-F5344CB8AC3E}">
        <p14:creationId xmlns:p14="http://schemas.microsoft.com/office/powerpoint/2010/main" val="28869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96566E3D-E2AE-5FF4-73F5-25A470AF1B43}"/>
              </a:ext>
            </a:extLst>
          </p:cNvPr>
          <p:cNvSpPr/>
          <p:nvPr/>
        </p:nvSpPr>
        <p:spPr>
          <a:xfrm>
            <a:off x="1706180" y="102699"/>
            <a:ext cx="4927104" cy="344611"/>
          </a:xfrm>
          <a:prstGeom prst="rect">
            <a:avLst/>
          </a:prstGeom>
          <a:noFill/>
          <a:ln/>
        </p:spPr>
        <p:txBody>
          <a:bodyPr wrap="square" lIns="0" tIns="0" rIns="0" bIns="0" rtlCol="0" anchor="t"/>
          <a:lstStyle/>
          <a:p>
            <a:pPr algn="ctr">
              <a:lnSpc>
                <a:spcPts val="2750"/>
              </a:lnSpc>
            </a:pPr>
            <a:r>
              <a:rPr lang="es-CO" sz="2188" b="1" spc="-66" noProof="0" dirty="0">
                <a:solidFill>
                  <a:schemeClr val="accent1">
                    <a:lumMod val="50000"/>
                  </a:schemeClr>
                </a:solidFill>
                <a:latin typeface="Arial" panose="020B0604020202020204" pitchFamily="34" charset="0"/>
                <a:ea typeface="Inter Bold" pitchFamily="34" charset="-122"/>
                <a:cs typeface="Arial" panose="020B0604020202020204" pitchFamily="34" charset="0"/>
              </a:rPr>
              <a:t>TÉRMINOS CLAVE EN LA ATENCIÓN</a:t>
            </a:r>
            <a:endParaRPr lang="es-CO" sz="2188" b="1" noProof="0" dirty="0">
              <a:solidFill>
                <a:schemeClr val="accent1">
                  <a:lumMod val="50000"/>
                </a:schemeClr>
              </a:solidFill>
              <a:latin typeface="Arial" panose="020B0604020202020204" pitchFamily="34" charset="0"/>
              <a:cs typeface="Arial" panose="020B0604020202020204" pitchFamily="34" charset="0"/>
            </a:endParaRPr>
          </a:p>
        </p:txBody>
      </p:sp>
      <p:sp>
        <p:nvSpPr>
          <p:cNvPr id="5" name="Text 10">
            <a:extLst>
              <a:ext uri="{FF2B5EF4-FFF2-40B4-BE49-F238E27FC236}">
                <a16:creationId xmlns:a16="http://schemas.microsoft.com/office/drawing/2014/main" id="{0AF793FB-E46B-2539-A1F6-778C88F3C102}"/>
              </a:ext>
            </a:extLst>
          </p:cNvPr>
          <p:cNvSpPr/>
          <p:nvPr/>
        </p:nvSpPr>
        <p:spPr>
          <a:xfrm>
            <a:off x="686635" y="461461"/>
            <a:ext cx="2099557" cy="175841"/>
          </a:xfrm>
          <a:prstGeom prst="rect">
            <a:avLst/>
          </a:prstGeom>
          <a:noFill/>
          <a:ln/>
        </p:spPr>
        <p:txBody>
          <a:bodyPr wrap="none" lIns="0" tIns="0" rIns="0" bIns="0" rtlCol="0" anchor="t"/>
          <a:lstStyle/>
          <a:p>
            <a:pPr>
              <a:lnSpc>
                <a:spcPts val="1375"/>
              </a:lnSpc>
            </a:pPr>
            <a:r>
              <a:rPr lang="es-CO" b="1" spc="-33" noProof="0" dirty="0">
                <a:solidFill>
                  <a:srgbClr val="00B050"/>
                </a:solidFill>
                <a:latin typeface="+mj-lt"/>
                <a:ea typeface="Inter Bold" pitchFamily="34" charset="-122"/>
                <a:cs typeface="Inter Bold" pitchFamily="34" charset="-120"/>
              </a:rPr>
              <a:t>Condiciones de Riesgo</a:t>
            </a:r>
            <a:endParaRPr lang="es-CO" noProof="0" dirty="0">
              <a:solidFill>
                <a:srgbClr val="00B050"/>
              </a:solidFill>
              <a:latin typeface="+mj-lt"/>
            </a:endParaRPr>
          </a:p>
        </p:txBody>
      </p:sp>
      <p:sp>
        <p:nvSpPr>
          <p:cNvPr id="6" name="Text 11">
            <a:extLst>
              <a:ext uri="{FF2B5EF4-FFF2-40B4-BE49-F238E27FC236}">
                <a16:creationId xmlns:a16="http://schemas.microsoft.com/office/drawing/2014/main" id="{076DB0B3-F507-95A7-C9CD-8785A3945B48}"/>
              </a:ext>
            </a:extLst>
          </p:cNvPr>
          <p:cNvSpPr/>
          <p:nvPr/>
        </p:nvSpPr>
        <p:spPr>
          <a:xfrm>
            <a:off x="502396" y="691574"/>
            <a:ext cx="7071069" cy="1637991"/>
          </a:xfrm>
          <a:prstGeom prst="rect">
            <a:avLst/>
          </a:prstGeom>
          <a:ln/>
        </p:spPr>
        <p:style>
          <a:lnRef idx="2">
            <a:schemeClr val="accent5"/>
          </a:lnRef>
          <a:fillRef idx="1">
            <a:schemeClr val="lt1"/>
          </a:fillRef>
          <a:effectRef idx="0">
            <a:schemeClr val="accent5"/>
          </a:effectRef>
          <a:fontRef idx="minor">
            <a:schemeClr val="dk1"/>
          </a:fontRef>
        </p:style>
        <p:txBody>
          <a:bodyPr wrap="square" lIns="0" tIns="0" rIns="0" bIns="0" rtlCol="0" anchor="t"/>
          <a:lstStyle/>
          <a:p>
            <a:pPr marL="171450" indent="-171450" algn="just">
              <a:lnSpc>
                <a:spcPts val="1406"/>
              </a:lnSpc>
              <a:buClr>
                <a:srgbClr val="0070C0"/>
              </a:buClr>
              <a:buFont typeface="Wingdings" panose="05000000000000000000" pitchFamily="2" charset="2"/>
              <a:buChar char="v"/>
            </a:pPr>
            <a:r>
              <a:rPr lang="es-MX" sz="1100" spc="-18" dirty="0">
                <a:solidFill>
                  <a:srgbClr val="272525"/>
                </a:solidFill>
                <a:latin typeface="Arial" panose="020B0604020202020204" pitchFamily="34" charset="0"/>
                <a:ea typeface="Inter" pitchFamily="34" charset="-122"/>
                <a:cs typeface="Arial" panose="020B0604020202020204" pitchFamily="34" charset="0"/>
              </a:rPr>
              <a:t>Enfermedad</a:t>
            </a:r>
            <a:r>
              <a:rPr lang="es-MX" sz="1100" spc="-18" noProof="0" dirty="0">
                <a:solidFill>
                  <a:srgbClr val="272525"/>
                </a:solidFill>
                <a:latin typeface="Arial" panose="020B0604020202020204" pitchFamily="34" charset="0"/>
                <a:ea typeface="Inter" pitchFamily="34" charset="-122"/>
                <a:cs typeface="Arial" panose="020B0604020202020204" pitchFamily="34" charset="0"/>
              </a:rPr>
              <a:t> mental</a:t>
            </a:r>
          </a:p>
          <a:p>
            <a:pPr marL="171450" indent="-171450" algn="just">
              <a:lnSpc>
                <a:spcPts val="1406"/>
              </a:lnSpc>
              <a:buClr>
                <a:srgbClr val="0070C0"/>
              </a:buClr>
              <a:buFont typeface="Wingdings" panose="05000000000000000000" pitchFamily="2" charset="2"/>
              <a:buChar char="v"/>
            </a:pPr>
            <a:r>
              <a:rPr lang="es-MX" sz="1100" spc="-18" dirty="0">
                <a:solidFill>
                  <a:srgbClr val="272525"/>
                </a:solidFill>
                <a:latin typeface="Arial" panose="020B0604020202020204" pitchFamily="34" charset="0"/>
                <a:ea typeface="Inter" pitchFamily="34" charset="-122"/>
                <a:cs typeface="Arial" panose="020B0604020202020204" pitchFamily="34" charset="0"/>
              </a:rPr>
              <a:t>Adolescente</a:t>
            </a:r>
            <a:r>
              <a:rPr lang="es-MX" sz="1100" spc="-18" noProof="0" dirty="0">
                <a:solidFill>
                  <a:srgbClr val="272525"/>
                </a:solidFill>
                <a:latin typeface="Arial" panose="020B0604020202020204" pitchFamily="34" charset="0"/>
                <a:ea typeface="Inter" pitchFamily="34" charset="-122"/>
                <a:cs typeface="Arial" panose="020B0604020202020204" pitchFamily="34" charset="0"/>
              </a:rPr>
              <a:t> menor de 20 años con vida sexual activa sin método de planificación</a:t>
            </a:r>
          </a:p>
          <a:p>
            <a:pPr marL="171450" indent="-171450" algn="just">
              <a:lnSpc>
                <a:spcPts val="1406"/>
              </a:lnSpc>
              <a:buClr>
                <a:srgbClr val="0070C0"/>
              </a:buClr>
              <a:buFont typeface="Wingdings" panose="05000000000000000000" pitchFamily="2" charset="2"/>
              <a:buChar char="v"/>
            </a:pPr>
            <a:r>
              <a:rPr lang="es-MX" sz="1100" spc="-18" noProof="0" dirty="0">
                <a:solidFill>
                  <a:srgbClr val="272525"/>
                </a:solidFill>
                <a:latin typeface="Arial" panose="020B0604020202020204" pitchFamily="34" charset="0"/>
                <a:ea typeface="Inter" pitchFamily="34" charset="-122"/>
                <a:cs typeface="Arial" panose="020B0604020202020204" pitchFamily="34" charset="0"/>
              </a:rPr>
              <a:t>Mujer con discapacidad cognitiva con vida sexual activa sin método de  planificación familiar, </a:t>
            </a:r>
          </a:p>
          <a:p>
            <a:pPr marL="171450" indent="-171450" algn="just">
              <a:lnSpc>
                <a:spcPts val="1406"/>
              </a:lnSpc>
              <a:buClr>
                <a:srgbClr val="0070C0"/>
              </a:buClr>
              <a:buFont typeface="Wingdings" panose="05000000000000000000" pitchFamily="2" charset="2"/>
              <a:buChar char="v"/>
            </a:pPr>
            <a:r>
              <a:rPr lang="es-MX" sz="1100" spc="-18" dirty="0">
                <a:solidFill>
                  <a:srgbClr val="272525"/>
                </a:solidFill>
                <a:latin typeface="Arial" panose="020B0604020202020204" pitchFamily="34" charset="0"/>
                <a:ea typeface="Inter" pitchFamily="34" charset="-122"/>
                <a:cs typeface="Arial" panose="020B0604020202020204" pitchFamily="34" charset="0"/>
              </a:rPr>
              <a:t>Situación de </a:t>
            </a:r>
            <a:r>
              <a:rPr lang="es-MX" sz="1100" spc="-18" noProof="0" dirty="0">
                <a:solidFill>
                  <a:srgbClr val="272525"/>
                </a:solidFill>
                <a:latin typeface="Arial" panose="020B0604020202020204" pitchFamily="34" charset="0"/>
                <a:ea typeface="Inter" pitchFamily="34" charset="-122"/>
                <a:cs typeface="Arial" panose="020B0604020202020204" pitchFamily="34" charset="0"/>
              </a:rPr>
              <a:t>consumo de cualquier SPA, disfunción familiar severa, </a:t>
            </a:r>
          </a:p>
          <a:p>
            <a:pPr marL="171450" indent="-171450" algn="just">
              <a:lnSpc>
                <a:spcPts val="1406"/>
              </a:lnSpc>
              <a:buClr>
                <a:srgbClr val="0070C0"/>
              </a:buClr>
              <a:buFont typeface="Wingdings" panose="05000000000000000000" pitchFamily="2" charset="2"/>
              <a:buChar char="v"/>
            </a:pPr>
            <a:r>
              <a:rPr lang="es-MX" sz="1100" spc="-18" dirty="0">
                <a:solidFill>
                  <a:srgbClr val="272525"/>
                </a:solidFill>
                <a:latin typeface="Arial" panose="020B0604020202020204" pitchFamily="34" charset="0"/>
                <a:ea typeface="Inter" pitchFamily="34" charset="-122"/>
                <a:cs typeface="Arial" panose="020B0604020202020204" pitchFamily="34" charset="0"/>
              </a:rPr>
              <a:t>N</a:t>
            </a:r>
            <a:r>
              <a:rPr lang="es-MX" sz="1100" spc="-18" noProof="0" dirty="0">
                <a:solidFill>
                  <a:srgbClr val="272525"/>
                </a:solidFill>
                <a:latin typeface="Arial" panose="020B0604020202020204" pitchFamily="34" charset="0"/>
                <a:ea typeface="Inter" pitchFamily="34" charset="-122"/>
                <a:cs typeface="Arial" panose="020B0604020202020204" pitchFamily="34" charset="0"/>
              </a:rPr>
              <a:t>o adherencia a planificación familiar en adolescente, </a:t>
            </a:r>
          </a:p>
          <a:p>
            <a:pPr marL="171450" indent="-171450" algn="just">
              <a:lnSpc>
                <a:spcPts val="1406"/>
              </a:lnSpc>
              <a:buClr>
                <a:srgbClr val="0070C0"/>
              </a:buClr>
              <a:buFont typeface="Wingdings" panose="05000000000000000000" pitchFamily="2" charset="2"/>
              <a:buChar char="v"/>
            </a:pPr>
            <a:r>
              <a:rPr lang="es-MX" sz="1100" spc="-18" noProof="0" dirty="0">
                <a:solidFill>
                  <a:srgbClr val="272525"/>
                </a:solidFill>
                <a:latin typeface="Arial" panose="020B0604020202020204" pitchFamily="34" charset="0"/>
                <a:ea typeface="Inter" pitchFamily="34" charset="-122"/>
                <a:cs typeface="Arial" panose="020B0604020202020204" pitchFamily="34" charset="0"/>
              </a:rPr>
              <a:t>Adolescente en deserción escolar, dificultades con el acceso al método de planificación familiar, </a:t>
            </a:r>
          </a:p>
          <a:p>
            <a:pPr marL="171450" indent="-171450" algn="just">
              <a:lnSpc>
                <a:spcPts val="1406"/>
              </a:lnSpc>
              <a:buClr>
                <a:srgbClr val="0070C0"/>
              </a:buClr>
              <a:buFont typeface="Wingdings" panose="05000000000000000000" pitchFamily="2" charset="2"/>
              <a:buChar char="v"/>
            </a:pPr>
            <a:r>
              <a:rPr lang="es-MX" sz="1100" spc="-18" noProof="0" dirty="0">
                <a:solidFill>
                  <a:srgbClr val="272525"/>
                </a:solidFill>
                <a:latin typeface="Arial" panose="020B0604020202020204" pitchFamily="34" charset="0"/>
                <a:ea typeface="Inter" pitchFamily="34" charset="-122"/>
                <a:cs typeface="Arial" panose="020B0604020202020204" pitchFamily="34" charset="0"/>
              </a:rPr>
              <a:t>Sospecha de cualquier tipo de violencia, </a:t>
            </a:r>
          </a:p>
          <a:p>
            <a:pPr marL="171450" indent="-171450" algn="just">
              <a:lnSpc>
                <a:spcPts val="1406"/>
              </a:lnSpc>
              <a:buClr>
                <a:srgbClr val="0070C0"/>
              </a:buClr>
              <a:buFont typeface="Wingdings" panose="05000000000000000000" pitchFamily="2" charset="2"/>
              <a:buChar char="v"/>
            </a:pPr>
            <a:r>
              <a:rPr lang="es-MX" sz="1100" spc="-18" noProof="0" dirty="0">
                <a:solidFill>
                  <a:srgbClr val="272525"/>
                </a:solidFill>
                <a:latin typeface="Arial" panose="020B0604020202020204" pitchFamily="34" charset="0"/>
                <a:ea typeface="Inter" pitchFamily="34" charset="-122"/>
                <a:cs typeface="Arial" panose="020B0604020202020204" pitchFamily="34" charset="0"/>
              </a:rPr>
              <a:t>Antecedente de enfermedad crónica, antecedente de cesárea o parto instrumentado, </a:t>
            </a:r>
          </a:p>
          <a:p>
            <a:pPr marL="171450" indent="-171450" algn="just">
              <a:lnSpc>
                <a:spcPts val="1406"/>
              </a:lnSpc>
              <a:buClr>
                <a:srgbClr val="0070C0"/>
              </a:buClr>
              <a:buFont typeface="Wingdings" panose="05000000000000000000" pitchFamily="2" charset="2"/>
              <a:buChar char="v"/>
            </a:pPr>
            <a:r>
              <a:rPr lang="es-MX" sz="1100" spc="-18" dirty="0">
                <a:solidFill>
                  <a:srgbClr val="272525"/>
                </a:solidFill>
                <a:latin typeface="Arial" panose="020B0604020202020204" pitchFamily="34" charset="0"/>
                <a:ea typeface="Inter" pitchFamily="34" charset="-122"/>
                <a:cs typeface="Arial" panose="020B0604020202020204" pitchFamily="34" charset="0"/>
              </a:rPr>
              <a:t>Mujer </a:t>
            </a:r>
            <a:r>
              <a:rPr lang="es-MX" sz="1100" spc="-18" noProof="0" dirty="0">
                <a:solidFill>
                  <a:srgbClr val="272525"/>
                </a:solidFill>
                <a:latin typeface="Arial" panose="020B0604020202020204" pitchFamily="34" charset="0"/>
                <a:ea typeface="Inter" pitchFamily="34" charset="-122"/>
                <a:cs typeface="Arial" panose="020B0604020202020204" pitchFamily="34" charset="0"/>
              </a:rPr>
              <a:t>habitante en situación de calle y / o exposición a  ITS </a:t>
            </a:r>
            <a:r>
              <a:rPr lang="es-CO" sz="1100" spc="-18" noProof="0" dirty="0">
                <a:solidFill>
                  <a:srgbClr val="272525"/>
                </a:solidFill>
                <a:latin typeface="Arial" panose="020B0604020202020204" pitchFamily="34" charset="0"/>
                <a:ea typeface="Inter" pitchFamily="34" charset="-122"/>
                <a:cs typeface="Arial" panose="020B0604020202020204" pitchFamily="34" charset="0"/>
              </a:rPr>
              <a:t>.</a:t>
            </a:r>
            <a:endParaRPr lang="es-CO" sz="1100" noProof="0" dirty="0">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71546697-7F5E-FC8B-4CCD-BCB04284358D}"/>
              </a:ext>
            </a:extLst>
          </p:cNvPr>
          <p:cNvSpPr txBox="1"/>
          <p:nvPr/>
        </p:nvSpPr>
        <p:spPr>
          <a:xfrm>
            <a:off x="686635" y="2610440"/>
            <a:ext cx="6966193" cy="1107996"/>
          </a:xfrm>
          <a:prstGeom prst="rect">
            <a:avLst/>
          </a:prstGeom>
          <a:noFill/>
          <a:ln w="28575">
            <a:solidFill>
              <a:schemeClr val="accent4">
                <a:lumMod val="75000"/>
              </a:schemeClr>
            </a:solidFill>
          </a:ln>
        </p:spPr>
        <p:txBody>
          <a:bodyPr wrap="square" rtlCol="0">
            <a:spAutoFit/>
          </a:bodyPr>
          <a:lstStyle/>
          <a:p>
            <a:pPr marL="171450" indent="-171450" algn="just">
              <a:buClr>
                <a:schemeClr val="accent4">
                  <a:lumMod val="50000"/>
                </a:schemeClr>
              </a:buClr>
              <a:buFont typeface="Wingdings" panose="05000000000000000000" pitchFamily="2" charset="2"/>
              <a:buChar char="v"/>
            </a:pPr>
            <a:r>
              <a:rPr lang="es-MX" sz="1100" dirty="0"/>
              <a:t>Inasistencia y no adherencia al control prenatal, clasificación del riesgo, motivo del riesgo si lo hay, consumo de cualquier SPA, enfermedad crónica.</a:t>
            </a:r>
          </a:p>
          <a:p>
            <a:pPr marL="171450" indent="-171450" algn="just">
              <a:buClr>
                <a:schemeClr val="accent4">
                  <a:lumMod val="50000"/>
                </a:schemeClr>
              </a:buClr>
              <a:buFont typeface="Wingdings" panose="05000000000000000000" pitchFamily="2" charset="2"/>
              <a:buChar char="v"/>
            </a:pPr>
            <a:r>
              <a:rPr lang="es-MX" sz="1100" dirty="0"/>
              <a:t>Embarazo no aceptado, sospecha de violencia  en &lt; 20 </a:t>
            </a:r>
            <a:r>
              <a:rPr lang="es-MX" sz="1100" dirty="0" err="1"/>
              <a:t>ó</a:t>
            </a:r>
            <a:r>
              <a:rPr lang="es-MX" sz="1100" dirty="0"/>
              <a:t> &gt; 35 años, disfunción familiar moderada a severa, antecedente de cesárea o parto instrumentado, </a:t>
            </a:r>
          </a:p>
          <a:p>
            <a:pPr marL="171450" indent="-171450" algn="just">
              <a:buClr>
                <a:schemeClr val="accent4">
                  <a:lumMod val="50000"/>
                </a:schemeClr>
              </a:buClr>
              <a:buFont typeface="Wingdings" panose="05000000000000000000" pitchFamily="2" charset="2"/>
              <a:buChar char="v"/>
            </a:pPr>
            <a:r>
              <a:rPr lang="es-MX" sz="1100" dirty="0"/>
              <a:t>Presión arterial &gt;130/85 o &lt; 95/55, </a:t>
            </a:r>
          </a:p>
          <a:p>
            <a:pPr marL="171450" indent="-171450" algn="just">
              <a:buClr>
                <a:schemeClr val="accent4">
                  <a:lumMod val="50000"/>
                </a:schemeClr>
              </a:buClr>
              <a:buFont typeface="Wingdings" panose="05000000000000000000" pitchFamily="2" charset="2"/>
              <a:buChar char="v"/>
            </a:pPr>
            <a:r>
              <a:rPr lang="es-MX" sz="1100" dirty="0"/>
              <a:t>Enfermedad mental, primigestante o complicaciones del parto y del puerperio</a:t>
            </a:r>
            <a:endParaRPr lang="es-CO" sz="1100" dirty="0"/>
          </a:p>
        </p:txBody>
      </p:sp>
      <p:sp>
        <p:nvSpPr>
          <p:cNvPr id="18" name="Text 15"/>
          <p:cNvSpPr/>
          <p:nvPr/>
        </p:nvSpPr>
        <p:spPr>
          <a:xfrm>
            <a:off x="886304" y="2382082"/>
            <a:ext cx="2327572" cy="175841"/>
          </a:xfrm>
          <a:prstGeom prst="rect">
            <a:avLst/>
          </a:prstGeom>
          <a:noFill/>
          <a:ln/>
        </p:spPr>
        <p:txBody>
          <a:bodyPr wrap="none" lIns="0" tIns="0" rIns="0" bIns="0" rtlCol="0" anchor="t"/>
          <a:lstStyle/>
          <a:p>
            <a:pPr>
              <a:lnSpc>
                <a:spcPts val="1375"/>
              </a:lnSpc>
            </a:pPr>
            <a:r>
              <a:rPr lang="es-CO" sz="1200" b="1" spc="-33" noProof="0" dirty="0">
                <a:solidFill>
                  <a:srgbClr val="A80000"/>
                </a:solidFill>
                <a:latin typeface="+mj-lt"/>
                <a:ea typeface="Inter Bold" pitchFamily="34" charset="-122"/>
                <a:cs typeface="Inter Bold" pitchFamily="34" charset="-120"/>
              </a:rPr>
              <a:t>Condiciones de Evento </a:t>
            </a:r>
            <a:r>
              <a:rPr lang="es-CO" sz="1200" b="1" noProof="0" dirty="0">
                <a:solidFill>
                  <a:srgbClr val="A80000"/>
                </a:solidFill>
                <a:latin typeface="+mj-lt"/>
                <a:ea typeface="Inter Bold" pitchFamily="34" charset="-122"/>
                <a:cs typeface="Inter Bold" pitchFamily="34" charset="-120"/>
              </a:rPr>
              <a:t>Crítico</a:t>
            </a:r>
          </a:p>
          <a:p>
            <a:pPr>
              <a:lnSpc>
                <a:spcPts val="1375"/>
              </a:lnSpc>
            </a:pPr>
            <a:endParaRPr lang="es-CO" sz="1094" noProof="0" dirty="0"/>
          </a:p>
        </p:txBody>
      </p:sp>
      <p:sp>
        <p:nvSpPr>
          <p:cNvPr id="7" name="CuadroTexto 6">
            <a:extLst>
              <a:ext uri="{FF2B5EF4-FFF2-40B4-BE49-F238E27FC236}">
                <a16:creationId xmlns:a16="http://schemas.microsoft.com/office/drawing/2014/main" id="{61ADD03D-4BAF-3007-916B-35F148C98B1D}"/>
              </a:ext>
            </a:extLst>
          </p:cNvPr>
          <p:cNvSpPr txBox="1"/>
          <p:nvPr/>
        </p:nvSpPr>
        <p:spPr>
          <a:xfrm>
            <a:off x="421217" y="3999311"/>
            <a:ext cx="7497028" cy="938719"/>
          </a:xfrm>
          <a:prstGeom prst="rect">
            <a:avLst/>
          </a:prstGeom>
          <a:noFill/>
          <a:ln w="38100">
            <a:solidFill>
              <a:srgbClr val="FF0000"/>
            </a:solidFill>
          </a:ln>
        </p:spPr>
        <p:txBody>
          <a:bodyPr wrap="square" rtlCol="0">
            <a:spAutoFit/>
          </a:bodyPr>
          <a:lstStyle/>
          <a:p>
            <a:pPr marL="171450" indent="-171450" algn="just">
              <a:buClr>
                <a:srgbClr val="FF0000"/>
              </a:buClr>
              <a:buFont typeface="Wingdings" panose="05000000000000000000" pitchFamily="2" charset="2"/>
              <a:buChar char="v"/>
            </a:pPr>
            <a:r>
              <a:rPr lang="es-MX" sz="1100" dirty="0"/>
              <a:t>Embarazo mayor de 41 semanas, Disminución o ausencia de movimientos fetales, Enfermedad sistémica severa, infección urinaria con fiebre, diabetes no controlada, Hipertensión no controlada y/o presencia de convulsiones,</a:t>
            </a:r>
          </a:p>
          <a:p>
            <a:pPr marL="171450" indent="-171450" algn="just">
              <a:buClr>
                <a:srgbClr val="FF0000"/>
              </a:buClr>
              <a:buFont typeface="Wingdings" panose="05000000000000000000" pitchFamily="2" charset="2"/>
              <a:buChar char="v"/>
            </a:pPr>
            <a:r>
              <a:rPr lang="es-MX" sz="1100" dirty="0"/>
              <a:t>Visión borrosa, pérdida de conciencia o cefalea intensa, anemia severa </a:t>
            </a:r>
            <a:r>
              <a:rPr lang="es-MX" sz="1100" dirty="0" err="1"/>
              <a:t>ó</a:t>
            </a:r>
            <a:r>
              <a:rPr lang="es-MX" sz="1100" dirty="0"/>
              <a:t> Hb &lt; 7 g/dl y/o palidez palmar severa, edema en cara, manos y/o piernas </a:t>
            </a:r>
          </a:p>
          <a:p>
            <a:pPr marL="171450" indent="-171450" algn="just">
              <a:buClr>
                <a:srgbClr val="FF0000"/>
              </a:buClr>
              <a:buFont typeface="Wingdings" panose="05000000000000000000" pitchFamily="2" charset="2"/>
              <a:buChar char="v"/>
            </a:pPr>
            <a:r>
              <a:rPr lang="es-MX" sz="1100" dirty="0"/>
              <a:t>Salida de líquido o sangre por vagina y flujos vaginales abundantes de mal aspecto u olor desagradable. </a:t>
            </a:r>
            <a:endParaRPr lang="es-CO" sz="1100" dirty="0"/>
          </a:p>
        </p:txBody>
      </p:sp>
      <p:sp>
        <p:nvSpPr>
          <p:cNvPr id="27" name="Text 15">
            <a:extLst>
              <a:ext uri="{FF2B5EF4-FFF2-40B4-BE49-F238E27FC236}">
                <a16:creationId xmlns:a16="http://schemas.microsoft.com/office/drawing/2014/main" id="{D9AF73F8-E11F-AE51-8B53-FAC74E90EEC5}"/>
              </a:ext>
            </a:extLst>
          </p:cNvPr>
          <p:cNvSpPr/>
          <p:nvPr/>
        </p:nvSpPr>
        <p:spPr>
          <a:xfrm>
            <a:off x="1312269" y="3789020"/>
            <a:ext cx="2327572" cy="175841"/>
          </a:xfrm>
          <a:prstGeom prst="rect">
            <a:avLst/>
          </a:prstGeom>
          <a:noFill/>
          <a:ln/>
        </p:spPr>
        <p:txBody>
          <a:bodyPr wrap="none" lIns="0" tIns="0" rIns="0" bIns="0" rtlCol="0" anchor="t"/>
          <a:lstStyle/>
          <a:p>
            <a:pPr>
              <a:lnSpc>
                <a:spcPts val="1375"/>
              </a:lnSpc>
            </a:pPr>
            <a:r>
              <a:rPr lang="es-CO" b="1" spc="-33" noProof="0" dirty="0">
                <a:solidFill>
                  <a:srgbClr val="C00000"/>
                </a:solidFill>
                <a:latin typeface="+mj-lt"/>
                <a:ea typeface="Inter Bold" pitchFamily="34" charset="-122"/>
                <a:cs typeface="Inter Bold" pitchFamily="34" charset="-120"/>
              </a:rPr>
              <a:t>Signos de Peligro</a:t>
            </a:r>
            <a:endParaRPr lang="es-CO" b="1" noProof="0" dirty="0">
              <a:solidFill>
                <a:srgbClr val="C00000"/>
              </a:solidFill>
              <a:latin typeface="+mj-lt"/>
              <a:ea typeface="Inter Bold" pitchFamily="34" charset="-122"/>
              <a:cs typeface="Inter Bold" pitchFamily="34" charset="-120"/>
            </a:endParaRPr>
          </a:p>
          <a:p>
            <a:pPr>
              <a:lnSpc>
                <a:spcPts val="1375"/>
              </a:lnSpc>
            </a:pPr>
            <a:endParaRPr lang="es-CO" sz="1094" noProof="0" dirty="0"/>
          </a:p>
        </p:txBody>
      </p:sp>
      <p:pic>
        <p:nvPicPr>
          <p:cNvPr id="8" name="Imagen 7">
            <a:extLst>
              <a:ext uri="{FF2B5EF4-FFF2-40B4-BE49-F238E27FC236}">
                <a16:creationId xmlns:a16="http://schemas.microsoft.com/office/drawing/2014/main" id="{AE3A7170-ECA4-DC7D-9E43-38C59DF5D2FE}"/>
              </a:ext>
            </a:extLst>
          </p:cNvPr>
          <p:cNvPicPr>
            <a:picLocks noChangeAspect="1"/>
          </p:cNvPicPr>
          <p:nvPr/>
        </p:nvPicPr>
        <p:blipFill>
          <a:blip r:embed="rId2"/>
          <a:stretch>
            <a:fillRect/>
          </a:stretch>
        </p:blipFill>
        <p:spPr>
          <a:xfrm>
            <a:off x="7168617" y="4606901"/>
            <a:ext cx="1975383" cy="536599"/>
          </a:xfrm>
          <a:prstGeom prst="rect">
            <a:avLst/>
          </a:prstGeom>
        </p:spPr>
      </p:pic>
    </p:spTree>
    <p:extLst>
      <p:ext uri="{BB962C8B-B14F-4D97-AF65-F5344CB8AC3E}">
        <p14:creationId xmlns:p14="http://schemas.microsoft.com/office/powerpoint/2010/main" val="49802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854510" y="4551060"/>
            <a:ext cx="2233515" cy="558636"/>
          </a:xfrm>
          <a:prstGeom prst="rect">
            <a:avLst/>
          </a:prstGeom>
          <a:noFill/>
          <a:ln>
            <a:noFill/>
          </a:ln>
        </p:spPr>
      </p:pic>
      <p:sp>
        <p:nvSpPr>
          <p:cNvPr id="5" name="Text 0"/>
          <p:cNvSpPr/>
          <p:nvPr/>
        </p:nvSpPr>
        <p:spPr>
          <a:xfrm>
            <a:off x="0" y="461796"/>
            <a:ext cx="4502197" cy="513831"/>
          </a:xfrm>
          <a:prstGeom prst="rect">
            <a:avLst/>
          </a:prstGeom>
          <a:noFill/>
          <a:ln/>
        </p:spPr>
        <p:txBody>
          <a:bodyPr wrap="square" lIns="0" tIns="0" rIns="0" bIns="0" rtlCol="0" anchor="t"/>
          <a:lstStyle/>
          <a:p>
            <a:pPr marL="0" indent="0" algn="l">
              <a:buNone/>
            </a:pPr>
            <a:r>
              <a:rPr lang="es-CO" b="1" kern="0" noProof="0" dirty="0">
                <a:solidFill>
                  <a:schemeClr val="bg1"/>
                </a:solidFill>
                <a:latin typeface="Arial" panose="020B0604020202020204" pitchFamily="34" charset="0"/>
                <a:ea typeface="Inter Bold" pitchFamily="34" charset="-122"/>
                <a:cs typeface="Arial" panose="020B0604020202020204" pitchFamily="34" charset="0"/>
              </a:rPr>
              <a:t>PROMOCIÓN DE LA SALUD / GESTION EN SALU</a:t>
            </a:r>
            <a:r>
              <a:rPr lang="es-CO" b="1" kern="0" noProof="0" dirty="0">
                <a:solidFill>
                  <a:schemeClr val="accent1">
                    <a:lumMod val="50000"/>
                  </a:schemeClr>
                </a:solidFill>
                <a:latin typeface="Arial" panose="020B0604020202020204" pitchFamily="34" charset="0"/>
                <a:ea typeface="Inter Bold" pitchFamily="34" charset="-122"/>
                <a:cs typeface="Arial" panose="020B0604020202020204" pitchFamily="34" charset="0"/>
              </a:rPr>
              <a:t>D</a:t>
            </a:r>
            <a:r>
              <a:rPr lang="es-CO" b="1" kern="0" noProof="0" dirty="0">
                <a:solidFill>
                  <a:schemeClr val="bg1"/>
                </a:solidFill>
                <a:latin typeface="Arial" panose="020B0604020202020204" pitchFamily="34" charset="0"/>
                <a:ea typeface="Inter Bold" pitchFamily="34" charset="-122"/>
                <a:cs typeface="Arial" panose="020B0604020202020204" pitchFamily="34" charset="0"/>
              </a:rPr>
              <a:t> /  </a:t>
            </a:r>
          </a:p>
          <a:p>
            <a:pPr marL="0" indent="0" algn="l">
              <a:buNone/>
            </a:pPr>
            <a:r>
              <a:rPr lang="es-CO" b="1" kern="0" noProof="0" dirty="0">
                <a:solidFill>
                  <a:schemeClr val="bg1"/>
                </a:solidFill>
                <a:latin typeface="Arial" panose="020B0604020202020204" pitchFamily="34" charset="0"/>
                <a:ea typeface="Inter Bold" pitchFamily="34" charset="-122"/>
                <a:cs typeface="Arial" panose="020B0604020202020204" pitchFamily="34" charset="0"/>
              </a:rPr>
              <a:t>    GESTIÓN DEL RIESGO</a:t>
            </a:r>
            <a:endParaRPr lang="es-CO" b="1" noProof="0" dirty="0">
              <a:solidFill>
                <a:schemeClr val="bg1"/>
              </a:solidFill>
              <a:latin typeface="Arial" panose="020B0604020202020204" pitchFamily="34" charset="0"/>
              <a:cs typeface="Arial" panose="020B0604020202020204" pitchFamily="34" charset="0"/>
            </a:endParaRPr>
          </a:p>
        </p:txBody>
      </p:sp>
      <p:pic>
        <p:nvPicPr>
          <p:cNvPr id="6" name="Image 1" descr="preencoded.png"/>
          <p:cNvPicPr>
            <a:picLocks noChangeAspect="1"/>
          </p:cNvPicPr>
          <p:nvPr/>
        </p:nvPicPr>
        <p:blipFill>
          <a:blip r:embed="rId5"/>
          <a:stretch>
            <a:fillRect/>
          </a:stretch>
        </p:blipFill>
        <p:spPr>
          <a:xfrm>
            <a:off x="400965" y="1148371"/>
            <a:ext cx="831272" cy="1069777"/>
          </a:xfrm>
          <a:prstGeom prst="rect">
            <a:avLst/>
          </a:prstGeom>
        </p:spPr>
      </p:pic>
      <p:sp>
        <p:nvSpPr>
          <p:cNvPr id="7" name="Text 1"/>
          <p:cNvSpPr/>
          <p:nvPr/>
        </p:nvSpPr>
        <p:spPr>
          <a:xfrm>
            <a:off x="1543527" y="912647"/>
            <a:ext cx="2786301" cy="348258"/>
          </a:xfrm>
          <a:prstGeom prst="rect">
            <a:avLst/>
          </a:prstGeom>
          <a:noFill/>
          <a:ln/>
        </p:spPr>
        <p:txBody>
          <a:bodyPr wrap="none" lIns="0" tIns="0" rIns="0" bIns="0" rtlCol="0" anchor="t"/>
          <a:lstStyle/>
          <a:p>
            <a:pPr marL="0" indent="0" algn="l">
              <a:lnSpc>
                <a:spcPts val="2700"/>
              </a:lnSpc>
              <a:buNone/>
            </a:pPr>
            <a:r>
              <a:rPr lang="es-CO" b="1" dirty="0">
                <a:solidFill>
                  <a:srgbClr val="272525"/>
                </a:solidFill>
                <a:latin typeface="+mj-lt"/>
                <a:ea typeface="Inter Bold" pitchFamily="34" charset="-122"/>
              </a:rPr>
              <a:t>PREVENCIÓN UNIVERSAL</a:t>
            </a:r>
            <a:endParaRPr lang="es-CO" noProof="0" dirty="0">
              <a:latin typeface="+mj-lt"/>
            </a:endParaRPr>
          </a:p>
        </p:txBody>
      </p:sp>
      <p:sp>
        <p:nvSpPr>
          <p:cNvPr id="8" name="Text 2"/>
          <p:cNvSpPr/>
          <p:nvPr/>
        </p:nvSpPr>
        <p:spPr>
          <a:xfrm>
            <a:off x="1480705" y="1260905"/>
            <a:ext cx="7049041" cy="90009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p:spPr>
        <p:style>
          <a:lnRef idx="1">
            <a:schemeClr val="accent5"/>
          </a:lnRef>
          <a:fillRef idx="2">
            <a:schemeClr val="accent5"/>
          </a:fillRef>
          <a:effectRef idx="1">
            <a:schemeClr val="accent5"/>
          </a:effectRef>
          <a:fontRef idx="minor">
            <a:schemeClr val="dk1"/>
          </a:fontRef>
        </p:style>
        <p:txBody>
          <a:bodyPr wrap="square" lIns="0" tIns="0" rIns="0" bIns="0" rtlCol="0" anchor="t"/>
          <a:lstStyle/>
          <a:p>
            <a:pPr marL="0" indent="0" algn="l">
              <a:lnSpc>
                <a:spcPct val="150000"/>
              </a:lnSpc>
              <a:buNone/>
            </a:pPr>
            <a:r>
              <a:rPr lang="es-MX" sz="1200" kern="0" spc="-35" noProof="0" dirty="0">
                <a:solidFill>
                  <a:srgbClr val="272525"/>
                </a:solidFill>
                <a:latin typeface="+mn-lt"/>
                <a:ea typeface="Inter" pitchFamily="34" charset="-122"/>
                <a:cs typeface="Inter" pitchFamily="34" charset="-120"/>
              </a:rPr>
              <a:t>Promocionar el autocuidado y los derechos sexuales y reproductivos a nivel individual, familiar y comunitario, de manera tal que su conocimiento y respeto, permita reducir o eliminar la violencia de género y sexual, el estigma y discriminación y las barreras de acceso a servicios de salud en los adolescentes y mujeres.</a:t>
            </a:r>
            <a:endParaRPr lang="es-CO" sz="1200" noProof="0" dirty="0">
              <a:latin typeface="+mn-lt"/>
            </a:endParaRPr>
          </a:p>
        </p:txBody>
      </p:sp>
      <p:pic>
        <p:nvPicPr>
          <p:cNvPr id="9" name="Image 2" descr="preencoded.png"/>
          <p:cNvPicPr>
            <a:picLocks noChangeAspect="1"/>
          </p:cNvPicPr>
          <p:nvPr/>
        </p:nvPicPr>
        <p:blipFill>
          <a:blip r:embed="rId6"/>
          <a:stretch>
            <a:fillRect/>
          </a:stretch>
        </p:blipFill>
        <p:spPr>
          <a:xfrm>
            <a:off x="400965" y="2386380"/>
            <a:ext cx="831272" cy="970276"/>
          </a:xfrm>
          <a:prstGeom prst="rect">
            <a:avLst/>
          </a:prstGeom>
        </p:spPr>
      </p:pic>
      <p:sp>
        <p:nvSpPr>
          <p:cNvPr id="11" name="Text 4"/>
          <p:cNvSpPr/>
          <p:nvPr/>
        </p:nvSpPr>
        <p:spPr>
          <a:xfrm>
            <a:off x="1467906" y="2511760"/>
            <a:ext cx="7074638" cy="834488"/>
          </a:xfrm>
          <a:prstGeom prst="rect">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wrap="square" lIns="0" tIns="0" rIns="0" bIns="0" rtlCol="0" anchor="t"/>
          <a:lstStyle/>
          <a:p>
            <a:pPr marL="0" indent="0" algn="l">
              <a:lnSpc>
                <a:spcPct val="150000"/>
              </a:lnSpc>
              <a:buNone/>
            </a:pPr>
            <a:r>
              <a:rPr lang="es-MX" sz="1200" kern="0" spc="-35" noProof="0" dirty="0">
                <a:solidFill>
                  <a:srgbClr val="272525"/>
                </a:solidFill>
                <a:latin typeface="+mj-lt"/>
                <a:ea typeface="Inter" pitchFamily="34" charset="-122"/>
                <a:cs typeface="Inter" pitchFamily="34" charset="-120"/>
              </a:rPr>
              <a:t>Fortalecer las capacidades en actores sociales y comunitarios, en temas de promoción del autocuidado y en las rutas de atención a los servicios de salud, en las mujeres en edad reproductiva con énfasis en adolescentes, jóvenes y gestantes </a:t>
            </a:r>
            <a:r>
              <a:rPr lang="es-CO" sz="1200" kern="0" spc="-35" noProof="0" dirty="0">
                <a:solidFill>
                  <a:srgbClr val="272525"/>
                </a:solidFill>
                <a:latin typeface="+mj-lt"/>
                <a:ea typeface="Inter" pitchFamily="34" charset="-122"/>
                <a:cs typeface="Inter" pitchFamily="34" charset="-120"/>
              </a:rPr>
              <a:t>alimentación saludable.</a:t>
            </a:r>
            <a:endParaRPr lang="es-CO" sz="1200" noProof="0" dirty="0">
              <a:latin typeface="+mj-lt"/>
            </a:endParaRPr>
          </a:p>
        </p:txBody>
      </p:sp>
      <p:pic>
        <p:nvPicPr>
          <p:cNvPr id="12" name="Image 3" descr="preencoded.png"/>
          <p:cNvPicPr>
            <a:picLocks noChangeAspect="1"/>
          </p:cNvPicPr>
          <p:nvPr/>
        </p:nvPicPr>
        <p:blipFill>
          <a:blip r:embed="rId7"/>
          <a:stretch>
            <a:fillRect/>
          </a:stretch>
        </p:blipFill>
        <p:spPr>
          <a:xfrm>
            <a:off x="400965" y="3529400"/>
            <a:ext cx="831272" cy="1113708"/>
          </a:xfrm>
          <a:prstGeom prst="rect">
            <a:avLst/>
          </a:prstGeom>
        </p:spPr>
      </p:pic>
      <p:sp>
        <p:nvSpPr>
          <p:cNvPr id="13" name="Text 5"/>
          <p:cNvSpPr/>
          <p:nvPr/>
        </p:nvSpPr>
        <p:spPr>
          <a:xfrm>
            <a:off x="1881596" y="3381404"/>
            <a:ext cx="3698673" cy="348258"/>
          </a:xfrm>
          <a:prstGeom prst="rect">
            <a:avLst/>
          </a:prstGeom>
          <a:noFill/>
          <a:ln/>
        </p:spPr>
        <p:txBody>
          <a:bodyPr wrap="none" lIns="0" tIns="0" rIns="0" bIns="0" rtlCol="0" anchor="t"/>
          <a:lstStyle/>
          <a:p>
            <a:pPr marL="0" indent="0" algn="l">
              <a:lnSpc>
                <a:spcPts val="2700"/>
              </a:lnSpc>
              <a:buNone/>
            </a:pPr>
            <a:r>
              <a:rPr lang="es-CO" sz="1200" b="1" kern="0" noProof="0" dirty="0">
                <a:solidFill>
                  <a:srgbClr val="272525"/>
                </a:solidFill>
                <a:latin typeface="+mj-lt"/>
                <a:ea typeface="Inter Bold" pitchFamily="34" charset="-122"/>
                <a:cs typeface="Inter Bold" pitchFamily="34" charset="-120"/>
              </a:rPr>
              <a:t>PREVENCIÓN INDICADA – SERVICIOS DE SALUD</a:t>
            </a:r>
            <a:endParaRPr lang="es-CO" sz="1200" noProof="0" dirty="0">
              <a:latin typeface="+mj-lt"/>
            </a:endParaRPr>
          </a:p>
        </p:txBody>
      </p:sp>
      <p:sp>
        <p:nvSpPr>
          <p:cNvPr id="14" name="Text 6"/>
          <p:cNvSpPr/>
          <p:nvPr/>
        </p:nvSpPr>
        <p:spPr>
          <a:xfrm>
            <a:off x="1467906" y="3729662"/>
            <a:ext cx="6909543" cy="713184"/>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pPr marL="0" indent="0" algn="l">
              <a:lnSpc>
                <a:spcPct val="150000"/>
              </a:lnSpc>
              <a:buNone/>
            </a:pPr>
            <a:r>
              <a:rPr lang="es-MX" sz="1200" kern="0" spc="-35" noProof="0" dirty="0">
                <a:solidFill>
                  <a:srgbClr val="272525"/>
                </a:solidFill>
                <a:latin typeface="+mn-lt"/>
                <a:ea typeface="Inter" pitchFamily="34" charset="-122"/>
                <a:cs typeface="Inter" pitchFamily="34" charset="-120"/>
              </a:rPr>
              <a:t>Desarrollar conductas en el entorno familiar que promuevan el autocuidado y la identificación oportuna de signos de peligro, que conlleven al desarrollo de una maternidad segura </a:t>
            </a:r>
            <a:r>
              <a:rPr lang="es-CO" sz="1200" kern="0" spc="-35" noProof="0" dirty="0">
                <a:solidFill>
                  <a:srgbClr val="272525"/>
                </a:solidFill>
                <a:latin typeface="+mn-lt"/>
                <a:ea typeface="Inter" pitchFamily="34" charset="-122"/>
                <a:cs typeface="Inter" pitchFamily="34" charset="-120"/>
              </a:rPr>
              <a:t>.</a:t>
            </a:r>
            <a:endParaRPr lang="es-CO" sz="1200" noProof="0" dirty="0">
              <a:latin typeface="+mn-lt"/>
            </a:endParaRPr>
          </a:p>
        </p:txBody>
      </p:sp>
      <p:sp>
        <p:nvSpPr>
          <p:cNvPr id="2" name="Text 1">
            <a:extLst>
              <a:ext uri="{FF2B5EF4-FFF2-40B4-BE49-F238E27FC236}">
                <a16:creationId xmlns:a16="http://schemas.microsoft.com/office/drawing/2014/main" id="{951E39CD-7FD1-A1C7-E6FC-2C6075F9D190}"/>
              </a:ext>
            </a:extLst>
          </p:cNvPr>
          <p:cNvSpPr/>
          <p:nvPr/>
        </p:nvSpPr>
        <p:spPr>
          <a:xfrm>
            <a:off x="2218924" y="2177472"/>
            <a:ext cx="2786301" cy="348258"/>
          </a:xfrm>
          <a:prstGeom prst="rect">
            <a:avLst/>
          </a:prstGeom>
          <a:noFill/>
          <a:ln/>
        </p:spPr>
        <p:txBody>
          <a:bodyPr wrap="none" lIns="0" tIns="0" rIns="0" bIns="0" rtlCol="0" anchor="t"/>
          <a:lstStyle/>
          <a:p>
            <a:pPr marL="0" indent="0" algn="l">
              <a:lnSpc>
                <a:spcPts val="2700"/>
              </a:lnSpc>
              <a:buNone/>
            </a:pPr>
            <a:r>
              <a:rPr lang="es-CO" sz="1200" b="1" dirty="0">
                <a:solidFill>
                  <a:srgbClr val="272525"/>
                </a:solidFill>
                <a:latin typeface="+mj-lt"/>
                <a:ea typeface="Inter Bold" pitchFamily="34" charset="-122"/>
              </a:rPr>
              <a:t>PARTICIPACIÓN COMUNITARIA</a:t>
            </a:r>
            <a:endParaRPr lang="es-CO" sz="1200" noProof="0" dirty="0">
              <a:latin typeface="+mj-lt"/>
            </a:endParaRPr>
          </a:p>
        </p:txBody>
      </p:sp>
    </p:spTree>
    <p:extLst>
      <p:ext uri="{BB962C8B-B14F-4D97-AF65-F5344CB8AC3E}">
        <p14:creationId xmlns:p14="http://schemas.microsoft.com/office/powerpoint/2010/main" val="373499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4BAF1AA7-FFAC-56F0-C334-F318C03A303E}"/>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36C72D7-2E22-9FE3-8ACE-AE2B832700F6}"/>
              </a:ext>
            </a:extLst>
          </p:cNvPr>
          <p:cNvPicPr preferRelativeResize="0"/>
          <p:nvPr/>
        </p:nvPicPr>
        <p:blipFill rotWithShape="1">
          <a:blip r:embed="rId4">
            <a:alphaModFix/>
          </a:blip>
          <a:srcRect t="5814" b="5823"/>
          <a:stretch/>
        </p:blipFill>
        <p:spPr>
          <a:xfrm>
            <a:off x="6334330" y="4364535"/>
            <a:ext cx="2725775" cy="666850"/>
          </a:xfrm>
          <a:prstGeom prst="rect">
            <a:avLst/>
          </a:prstGeom>
          <a:noFill/>
          <a:ln>
            <a:noFill/>
          </a:ln>
        </p:spPr>
      </p:pic>
      <p:sp>
        <p:nvSpPr>
          <p:cNvPr id="3" name="Rectángulo 2">
            <a:extLst>
              <a:ext uri="{FF2B5EF4-FFF2-40B4-BE49-F238E27FC236}">
                <a16:creationId xmlns:a16="http://schemas.microsoft.com/office/drawing/2014/main" id="{892818C2-CA19-8569-125E-90D3EB8F783D}"/>
              </a:ext>
            </a:extLst>
          </p:cNvPr>
          <p:cNvSpPr/>
          <p:nvPr/>
        </p:nvSpPr>
        <p:spPr>
          <a:xfrm>
            <a:off x="1921182" y="442889"/>
            <a:ext cx="29206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800" b="1" i="0" u="none" strike="noStrike" kern="0" cap="none" spc="0" normalizeH="0" baseline="0" noProof="0" dirty="0">
                <a:ln>
                  <a:noFill/>
                </a:ln>
                <a:solidFill>
                  <a:srgbClr val="FFFFFF"/>
                </a:solidFill>
                <a:effectLst/>
                <a:uLnTx/>
                <a:uFillTx/>
                <a:latin typeface="Montserrat Black"/>
                <a:ea typeface="Montserrat Black"/>
                <a:cs typeface="Montserrat Black"/>
                <a:sym typeface="Arial"/>
              </a:rPr>
              <a:t> </a:t>
            </a:r>
          </a:p>
        </p:txBody>
      </p:sp>
      <p:sp>
        <p:nvSpPr>
          <p:cNvPr id="6" name="Text 0">
            <a:extLst>
              <a:ext uri="{FF2B5EF4-FFF2-40B4-BE49-F238E27FC236}">
                <a16:creationId xmlns:a16="http://schemas.microsoft.com/office/drawing/2014/main" id="{47D9696D-D912-75F1-53AD-CDAF15936D45}"/>
              </a:ext>
            </a:extLst>
          </p:cNvPr>
          <p:cNvSpPr/>
          <p:nvPr/>
        </p:nvSpPr>
        <p:spPr>
          <a:xfrm>
            <a:off x="69801" y="275686"/>
            <a:ext cx="4104329" cy="513186"/>
          </a:xfrm>
          <a:prstGeom prst="rect">
            <a:avLst/>
          </a:prstGeom>
          <a:noFill/>
          <a:ln/>
        </p:spPr>
        <p:txBody>
          <a:bodyPr wrap="none" lIns="0" tIns="0" rIns="0" bIns="0" rtlCol="0" anchor="ctr"/>
          <a:lstStyle/>
          <a:p>
            <a:pPr marL="0" marR="0" lvl="0" indent="0" algn="ctr" defTabSz="914400" rtl="0" eaLnBrk="1" fontAlgn="auto" latinLnBrk="0" hangingPunct="1">
              <a:lnSpc>
                <a:spcPts val="5550"/>
              </a:lnSpc>
              <a:spcBef>
                <a:spcPts val="0"/>
              </a:spcBef>
              <a:spcAft>
                <a:spcPts val="0"/>
              </a:spcAft>
              <a:buClr>
                <a:srgbClr val="000000"/>
              </a:buClr>
              <a:buSzTx/>
              <a:buFont typeface="Arial"/>
              <a:buNone/>
              <a:tabLst/>
              <a:defRPr/>
            </a:pPr>
            <a:r>
              <a:rPr kumimoji="0" lang="es-CO" sz="1600" b="1" i="0" u="none" strike="noStrike" kern="0" cap="none" spc="300" normalizeH="0" baseline="0" noProof="0" dirty="0">
                <a:ln>
                  <a:noFill/>
                </a:ln>
                <a:solidFill>
                  <a:srgbClr val="FFFFFF"/>
                </a:solidFill>
                <a:effectLst/>
                <a:uLnTx/>
                <a:uFillTx/>
                <a:latin typeface="Arial"/>
                <a:ea typeface="Inter Bold" pitchFamily="34" charset="-122"/>
                <a:cs typeface="Inter Bold" pitchFamily="34" charset="-120"/>
                <a:sym typeface="Arial"/>
              </a:rPr>
              <a:t>ESTRATEGIAS DE PREVENCIÓN</a:t>
            </a:r>
            <a:endParaRPr kumimoji="0" lang="es-CO" sz="1600" b="1" i="0" u="none" strike="noStrike" kern="0" cap="none" spc="300" normalizeH="0" baseline="0" noProof="0" dirty="0">
              <a:ln>
                <a:noFill/>
              </a:ln>
              <a:solidFill>
                <a:srgbClr val="FFFFFF"/>
              </a:solidFill>
              <a:effectLst/>
              <a:uLnTx/>
              <a:uFillTx/>
              <a:latin typeface="Arial"/>
              <a:cs typeface="Arial"/>
              <a:sym typeface="Arial"/>
            </a:endParaRPr>
          </a:p>
        </p:txBody>
      </p:sp>
      <p:sp>
        <p:nvSpPr>
          <p:cNvPr id="4" name="Text 1">
            <a:extLst>
              <a:ext uri="{FF2B5EF4-FFF2-40B4-BE49-F238E27FC236}">
                <a16:creationId xmlns:a16="http://schemas.microsoft.com/office/drawing/2014/main" id="{C87F4157-B986-E985-519B-589A03658057}"/>
              </a:ext>
            </a:extLst>
          </p:cNvPr>
          <p:cNvSpPr/>
          <p:nvPr/>
        </p:nvSpPr>
        <p:spPr>
          <a:xfrm>
            <a:off x="462429" y="1133312"/>
            <a:ext cx="4751744" cy="322183"/>
          </a:xfrm>
          <a:prstGeom prst="rect">
            <a:avLst/>
          </a:prstGeom>
          <a:noFill/>
          <a:ln/>
        </p:spPr>
        <p:txBody>
          <a:bodyPr wrap="none" lIns="0" tIns="0" rIns="0" bIns="0" rtlCol="0" anchor="t"/>
          <a:lstStyle/>
          <a:p>
            <a:pPr marL="0" indent="0" algn="l">
              <a:lnSpc>
                <a:spcPts val="2500"/>
              </a:lnSpc>
              <a:buNone/>
            </a:pPr>
            <a:r>
              <a:rPr lang="es-CO" sz="1600" b="1" kern="0" spc="-61" noProof="0" dirty="0">
                <a:solidFill>
                  <a:srgbClr val="00B0F0"/>
                </a:solidFill>
                <a:latin typeface="Arial" panose="020B0604020202020204" pitchFamily="34" charset="0"/>
                <a:ea typeface="Inter Bold" pitchFamily="34" charset="-122"/>
                <a:cs typeface="Arial" panose="020B0604020202020204" pitchFamily="34" charset="0"/>
              </a:rPr>
              <a:t>Fortalecimiento de la Ruta de Planificación Familiar</a:t>
            </a:r>
            <a:endParaRPr lang="es-CO" sz="1600" noProof="0" dirty="0">
              <a:solidFill>
                <a:srgbClr val="00B0F0"/>
              </a:solidFill>
              <a:latin typeface="Arial" panose="020B0604020202020204" pitchFamily="34" charset="0"/>
              <a:cs typeface="Arial" panose="020B0604020202020204" pitchFamily="34" charset="0"/>
            </a:endParaRPr>
          </a:p>
        </p:txBody>
      </p:sp>
      <p:sp>
        <p:nvSpPr>
          <p:cNvPr id="10" name="Text 3">
            <a:extLst>
              <a:ext uri="{FF2B5EF4-FFF2-40B4-BE49-F238E27FC236}">
                <a16:creationId xmlns:a16="http://schemas.microsoft.com/office/drawing/2014/main" id="{F890DDDD-53BD-7A98-5A7A-581809BABAD8}"/>
              </a:ext>
            </a:extLst>
          </p:cNvPr>
          <p:cNvSpPr/>
          <p:nvPr/>
        </p:nvSpPr>
        <p:spPr>
          <a:xfrm>
            <a:off x="462429" y="1543764"/>
            <a:ext cx="3774523" cy="322183"/>
          </a:xfrm>
          <a:prstGeom prst="rect">
            <a:avLst/>
          </a:prstGeom>
          <a:noFill/>
          <a:ln/>
        </p:spPr>
        <p:txBody>
          <a:bodyPr wrap="none" lIns="0" tIns="0" rIns="0" bIns="0" rtlCol="0" anchor="t"/>
          <a:lstStyle/>
          <a:p>
            <a:pPr marL="0" indent="0" algn="l">
              <a:lnSpc>
                <a:spcPts val="2500"/>
              </a:lnSpc>
              <a:buNone/>
            </a:pPr>
            <a:r>
              <a:rPr lang="es-CO" sz="1600" b="1" kern="0" spc="-61" noProof="0" dirty="0">
                <a:solidFill>
                  <a:srgbClr val="A80000"/>
                </a:solidFill>
                <a:latin typeface="Arial" panose="020B0604020202020204" pitchFamily="34" charset="0"/>
                <a:ea typeface="Inter Bold" pitchFamily="34" charset="-122"/>
                <a:cs typeface="Arial" panose="020B0604020202020204" pitchFamily="34" charset="0"/>
              </a:rPr>
              <a:t>Asesoría en Consulta Preconcepcional</a:t>
            </a:r>
            <a:endParaRPr lang="es-CO" sz="1600" noProof="0" dirty="0">
              <a:solidFill>
                <a:srgbClr val="A80000"/>
              </a:solidFill>
              <a:latin typeface="Arial" panose="020B0604020202020204" pitchFamily="34" charset="0"/>
              <a:cs typeface="Arial" panose="020B0604020202020204" pitchFamily="34" charset="0"/>
            </a:endParaRPr>
          </a:p>
        </p:txBody>
      </p:sp>
      <p:sp>
        <p:nvSpPr>
          <p:cNvPr id="12" name="Text 5">
            <a:extLst>
              <a:ext uri="{FF2B5EF4-FFF2-40B4-BE49-F238E27FC236}">
                <a16:creationId xmlns:a16="http://schemas.microsoft.com/office/drawing/2014/main" id="{2BEC2D15-0901-C8D8-2343-3CC6B1C91005}"/>
              </a:ext>
            </a:extLst>
          </p:cNvPr>
          <p:cNvSpPr/>
          <p:nvPr/>
        </p:nvSpPr>
        <p:spPr>
          <a:xfrm>
            <a:off x="462429" y="1919135"/>
            <a:ext cx="5603324" cy="322183"/>
          </a:xfrm>
          <a:prstGeom prst="rect">
            <a:avLst/>
          </a:prstGeom>
          <a:noFill/>
          <a:ln/>
        </p:spPr>
        <p:txBody>
          <a:bodyPr wrap="none" lIns="0" tIns="0" rIns="0" bIns="0" rtlCol="0" anchor="t"/>
          <a:lstStyle/>
          <a:p>
            <a:pPr marL="0" indent="0" algn="l">
              <a:lnSpc>
                <a:spcPts val="2500"/>
              </a:lnSpc>
              <a:buNone/>
            </a:pPr>
            <a:r>
              <a:rPr lang="es-CO" sz="1600" b="1" kern="0" spc="-61" noProof="0" dirty="0">
                <a:solidFill>
                  <a:srgbClr val="7030A0"/>
                </a:solidFill>
                <a:latin typeface="Arial" panose="020B0604020202020204" pitchFamily="34" charset="0"/>
                <a:ea typeface="Inter Bold" pitchFamily="34" charset="-122"/>
                <a:cs typeface="Arial" panose="020B0604020202020204" pitchFamily="34" charset="0"/>
              </a:rPr>
              <a:t>Información en salud Causales de la Sentencia C 355 - IVE</a:t>
            </a:r>
            <a:endParaRPr lang="es-CO" sz="1600" noProof="0" dirty="0">
              <a:solidFill>
                <a:srgbClr val="7030A0"/>
              </a:solidFill>
              <a:latin typeface="Arial" panose="020B0604020202020204" pitchFamily="34" charset="0"/>
              <a:cs typeface="Arial" panose="020B0604020202020204" pitchFamily="34" charset="0"/>
            </a:endParaRPr>
          </a:p>
        </p:txBody>
      </p:sp>
      <p:sp>
        <p:nvSpPr>
          <p:cNvPr id="21" name="Text 4"/>
          <p:cNvSpPr/>
          <p:nvPr/>
        </p:nvSpPr>
        <p:spPr>
          <a:xfrm>
            <a:off x="462429" y="2334985"/>
            <a:ext cx="8018456" cy="329922"/>
          </a:xfrm>
          <a:prstGeom prst="rect">
            <a:avLst/>
          </a:prstGeom>
          <a:noFill/>
          <a:ln/>
        </p:spPr>
        <p:txBody>
          <a:bodyPr wrap="none" lIns="0" tIns="0" rIns="0" bIns="0" rtlCol="0" anchor="t"/>
          <a:lstStyle/>
          <a:p>
            <a:pPr marL="0" indent="0" algn="l">
              <a:lnSpc>
                <a:spcPts val="2550"/>
              </a:lnSpc>
              <a:buNone/>
            </a:pPr>
            <a:r>
              <a:rPr lang="es-CO" b="1" kern="0" spc="-32" noProof="0" dirty="0">
                <a:solidFill>
                  <a:schemeClr val="accent1">
                    <a:lumMod val="50000"/>
                  </a:schemeClr>
                </a:solidFill>
                <a:latin typeface="+mn-lt"/>
                <a:ea typeface="Inter" pitchFamily="34" charset="-122"/>
                <a:cs typeface="Inter" pitchFamily="34" charset="-120"/>
              </a:rPr>
              <a:t>Promover y fomentar la adherencia a la Ruta de Atención Materno Perinatal – Captación </a:t>
            </a:r>
            <a:r>
              <a:rPr lang="es-CO" b="1" spc="-32" dirty="0">
                <a:solidFill>
                  <a:schemeClr val="accent1">
                    <a:lumMod val="50000"/>
                  </a:schemeClr>
                </a:solidFill>
                <a:latin typeface="+mn-lt"/>
                <a:ea typeface="Inter" pitchFamily="34" charset="-122"/>
                <a:cs typeface="Inter" pitchFamily="34" charset="-120"/>
              </a:rPr>
              <a:t>S</a:t>
            </a:r>
            <a:r>
              <a:rPr lang="es-CO" b="1" kern="0" spc="-32" noProof="0" dirty="0">
                <a:solidFill>
                  <a:schemeClr val="accent1">
                    <a:lumMod val="50000"/>
                  </a:schemeClr>
                </a:solidFill>
                <a:latin typeface="+mn-lt"/>
                <a:ea typeface="Inter" pitchFamily="34" charset="-122"/>
                <a:cs typeface="Inter" pitchFamily="34" charset="-120"/>
              </a:rPr>
              <a:t>em. 10</a:t>
            </a:r>
            <a:r>
              <a:rPr lang="es-CO" sz="1600" kern="0" spc="-32" noProof="0" dirty="0">
                <a:solidFill>
                  <a:schemeClr val="accent1">
                    <a:lumMod val="50000"/>
                  </a:schemeClr>
                </a:solidFill>
                <a:latin typeface="+mn-lt"/>
                <a:ea typeface="Inter" pitchFamily="34" charset="-122"/>
                <a:cs typeface="Inter" pitchFamily="34" charset="-120"/>
              </a:rPr>
              <a:t>.</a:t>
            </a:r>
            <a:endParaRPr lang="es-CO" sz="1600" noProof="0" dirty="0">
              <a:solidFill>
                <a:schemeClr val="accent1">
                  <a:lumMod val="50000"/>
                </a:schemeClr>
              </a:solidFill>
              <a:latin typeface="+mn-lt"/>
            </a:endParaRPr>
          </a:p>
        </p:txBody>
      </p:sp>
      <p:sp>
        <p:nvSpPr>
          <p:cNvPr id="13" name="Text 6">
            <a:extLst>
              <a:ext uri="{FF2B5EF4-FFF2-40B4-BE49-F238E27FC236}">
                <a16:creationId xmlns:a16="http://schemas.microsoft.com/office/drawing/2014/main" id="{7DDA012B-D6F2-3665-1C51-9C167108C7FC}"/>
              </a:ext>
            </a:extLst>
          </p:cNvPr>
          <p:cNvSpPr/>
          <p:nvPr/>
        </p:nvSpPr>
        <p:spPr>
          <a:xfrm>
            <a:off x="462429" y="2753176"/>
            <a:ext cx="8265235" cy="666850"/>
          </a:xfrm>
          <a:prstGeom prst="rect">
            <a:avLst/>
          </a:prstGeom>
          <a:noFill/>
          <a:ln/>
        </p:spPr>
        <p:txBody>
          <a:bodyPr wrap="none" lIns="0" tIns="0" rIns="0" bIns="0" rtlCol="0" anchor="t"/>
          <a:lstStyle/>
          <a:p>
            <a:pPr marL="0" indent="0" algn="l">
              <a:lnSpc>
                <a:spcPts val="2550"/>
              </a:lnSpc>
              <a:buNone/>
            </a:pPr>
            <a:r>
              <a:rPr lang="es-CO" sz="1600" b="1" kern="0" spc="-32" noProof="0" dirty="0">
                <a:solidFill>
                  <a:srgbClr val="00B050"/>
                </a:solidFill>
                <a:latin typeface="+mj-lt"/>
                <a:ea typeface="Inter" pitchFamily="34" charset="-122"/>
                <a:cs typeface="Inter" pitchFamily="34" charset="-120"/>
              </a:rPr>
              <a:t>Enseñar signos de alarma durante la Gestación</a:t>
            </a:r>
          </a:p>
          <a:p>
            <a:pPr marL="0" indent="0" algn="l">
              <a:lnSpc>
                <a:spcPts val="2550"/>
              </a:lnSpc>
              <a:buNone/>
            </a:pPr>
            <a:r>
              <a:rPr lang="es-CO" sz="1600" b="1" kern="0" spc="-32" noProof="0" dirty="0">
                <a:solidFill>
                  <a:srgbClr val="7030A0"/>
                </a:solidFill>
                <a:latin typeface="+mj-lt"/>
                <a:ea typeface="Inter" pitchFamily="34" charset="-122"/>
                <a:cs typeface="Inter" pitchFamily="34" charset="-120"/>
              </a:rPr>
              <a:t>Promoción el Parto Institucional</a:t>
            </a:r>
            <a:endParaRPr lang="es-CO" sz="1600" b="1" noProof="0" dirty="0">
              <a:solidFill>
                <a:srgbClr val="7030A0"/>
              </a:solidFill>
              <a:latin typeface="+mj-lt"/>
            </a:endParaRPr>
          </a:p>
        </p:txBody>
      </p:sp>
      <p:sp>
        <p:nvSpPr>
          <p:cNvPr id="14" name="Text 3">
            <a:extLst>
              <a:ext uri="{FF2B5EF4-FFF2-40B4-BE49-F238E27FC236}">
                <a16:creationId xmlns:a16="http://schemas.microsoft.com/office/drawing/2014/main" id="{66A0B899-6C33-2DBF-14DE-1102D05E97F6}"/>
              </a:ext>
            </a:extLst>
          </p:cNvPr>
          <p:cNvSpPr/>
          <p:nvPr/>
        </p:nvSpPr>
        <p:spPr>
          <a:xfrm>
            <a:off x="462429" y="3526914"/>
            <a:ext cx="3774523" cy="322183"/>
          </a:xfrm>
          <a:prstGeom prst="rect">
            <a:avLst/>
          </a:prstGeom>
          <a:noFill/>
          <a:ln/>
        </p:spPr>
        <p:txBody>
          <a:bodyPr wrap="none" lIns="0" tIns="0" rIns="0" bIns="0" rtlCol="0" anchor="t"/>
          <a:lstStyle/>
          <a:p>
            <a:pPr marL="0" indent="0" algn="l">
              <a:lnSpc>
                <a:spcPts val="2500"/>
              </a:lnSpc>
              <a:buNone/>
            </a:pPr>
            <a:r>
              <a:rPr lang="es-CO" sz="1600" b="1" kern="0" spc="-61" noProof="0" dirty="0">
                <a:solidFill>
                  <a:schemeClr val="accent5">
                    <a:lumMod val="75000"/>
                  </a:schemeClr>
                </a:solidFill>
                <a:latin typeface="Arial" panose="020B0604020202020204" pitchFamily="34" charset="0"/>
                <a:ea typeface="Inter Bold" pitchFamily="34" charset="-122"/>
                <a:cs typeface="Arial" panose="020B0604020202020204" pitchFamily="34" charset="0"/>
              </a:rPr>
              <a:t>Promoción de la Lactancia Materna</a:t>
            </a:r>
            <a:endParaRPr lang="es-CO" sz="1600" noProof="0" dirty="0">
              <a:solidFill>
                <a:schemeClr val="accent5">
                  <a:lumMod val="75000"/>
                </a:schemeClr>
              </a:solidFill>
              <a:latin typeface="Arial" panose="020B0604020202020204" pitchFamily="34" charset="0"/>
              <a:cs typeface="Arial" panose="020B0604020202020204" pitchFamily="34" charset="0"/>
            </a:endParaRPr>
          </a:p>
        </p:txBody>
      </p:sp>
      <p:sp>
        <p:nvSpPr>
          <p:cNvPr id="15" name="Text 3">
            <a:extLst>
              <a:ext uri="{FF2B5EF4-FFF2-40B4-BE49-F238E27FC236}">
                <a16:creationId xmlns:a16="http://schemas.microsoft.com/office/drawing/2014/main" id="{F4E4D105-AD4B-0FCC-8565-6F5F3191E7A4}"/>
              </a:ext>
            </a:extLst>
          </p:cNvPr>
          <p:cNvSpPr/>
          <p:nvPr/>
        </p:nvSpPr>
        <p:spPr>
          <a:xfrm>
            <a:off x="462429" y="3879502"/>
            <a:ext cx="3774523" cy="322183"/>
          </a:xfrm>
          <a:prstGeom prst="rect">
            <a:avLst/>
          </a:prstGeom>
          <a:noFill/>
          <a:ln/>
        </p:spPr>
        <p:txBody>
          <a:bodyPr wrap="none" lIns="0" tIns="0" rIns="0" bIns="0" rtlCol="0" anchor="t"/>
          <a:lstStyle/>
          <a:p>
            <a:pPr marL="0" indent="0" algn="l">
              <a:lnSpc>
                <a:spcPts val="2500"/>
              </a:lnSpc>
              <a:buNone/>
            </a:pPr>
            <a:r>
              <a:rPr lang="es-CO" sz="1600" b="1" kern="0" spc="-61" noProof="0" dirty="0">
                <a:solidFill>
                  <a:srgbClr val="00B0F0"/>
                </a:solidFill>
                <a:latin typeface="Arial" panose="020B0604020202020204" pitchFamily="34" charset="0"/>
                <a:ea typeface="Inter Bold" pitchFamily="34" charset="-122"/>
                <a:cs typeface="Arial" panose="020B0604020202020204" pitchFamily="34" charset="0"/>
              </a:rPr>
              <a:t>Control post parto y del Recién nacido</a:t>
            </a:r>
            <a:endParaRPr lang="es-CO" sz="1600" noProof="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46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489095" y="4450294"/>
            <a:ext cx="2574813" cy="688416"/>
          </a:xfrm>
          <a:prstGeom prst="rect">
            <a:avLst/>
          </a:prstGeom>
          <a:noFill/>
          <a:ln>
            <a:noFill/>
          </a:ln>
        </p:spPr>
      </p:pic>
      <p:sp>
        <p:nvSpPr>
          <p:cNvPr id="4" name="Título 3"/>
          <p:cNvSpPr>
            <a:spLocks noGrp="1"/>
          </p:cNvSpPr>
          <p:nvPr>
            <p:ph type="title"/>
          </p:nvPr>
        </p:nvSpPr>
        <p:spPr>
          <a:xfrm>
            <a:off x="-77118" y="422991"/>
            <a:ext cx="4293130" cy="572700"/>
          </a:xfrm>
        </p:spPr>
        <p:txBody>
          <a:bodyPr>
            <a:noAutofit/>
          </a:bodyPr>
          <a:lstStyle/>
          <a:p>
            <a:r>
              <a:rPr lang="es-CO" sz="1600" b="1" dirty="0">
                <a:solidFill>
                  <a:schemeClr val="bg1"/>
                </a:solidFill>
              </a:rPr>
              <a:t>ESTRATEGIAS POBLACIÓN</a:t>
            </a:r>
            <a:r>
              <a:rPr lang="es-CO" sz="1600" b="1" noProof="0" dirty="0">
                <a:solidFill>
                  <a:schemeClr val="bg1"/>
                </a:solidFill>
              </a:rPr>
              <a:t> </a:t>
            </a:r>
            <a:r>
              <a:rPr lang="es-CO" sz="1600" b="1" dirty="0">
                <a:solidFill>
                  <a:schemeClr val="bg1"/>
                </a:solidFill>
              </a:rPr>
              <a:t>SANA </a:t>
            </a:r>
            <a:endParaRPr lang="es-CO" sz="1600" b="1" noProof="0" dirty="0">
              <a:solidFill>
                <a:schemeClr val="bg1"/>
              </a:solidFill>
            </a:endParaRPr>
          </a:p>
        </p:txBody>
      </p:sp>
      <p:sp>
        <p:nvSpPr>
          <p:cNvPr id="13" name="Shape 11"/>
          <p:cNvSpPr/>
          <p:nvPr/>
        </p:nvSpPr>
        <p:spPr>
          <a:xfrm>
            <a:off x="628207" y="2204246"/>
            <a:ext cx="951171" cy="575774"/>
          </a:xfrm>
          <a:prstGeom prst="roundRect">
            <a:avLst>
              <a:gd name="adj" fmla="val 5705"/>
            </a:avLst>
          </a:prstGeom>
          <a:solidFill>
            <a:srgbClr val="92D050"/>
          </a:solidFill>
          <a:ln/>
        </p:spPr>
        <p:style>
          <a:lnRef idx="1">
            <a:schemeClr val="accent3"/>
          </a:lnRef>
          <a:fillRef idx="2">
            <a:schemeClr val="accent3"/>
          </a:fillRef>
          <a:effectRef idx="1">
            <a:schemeClr val="accent3"/>
          </a:effectRef>
          <a:fontRef idx="minor">
            <a:schemeClr val="dk1"/>
          </a:fontRef>
        </p:style>
        <p:txBody>
          <a:bodyPr lIns="91440" tIns="45720" rIns="91440" bIns="4572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dirty="0">
                <a:ln>
                  <a:noFill/>
                </a:ln>
                <a:solidFill>
                  <a:srgbClr val="000000"/>
                </a:solidFill>
                <a:effectLst/>
                <a:uLnTx/>
                <a:uFillTx/>
                <a:latin typeface="Arial"/>
                <a:ea typeface="+mn-ea"/>
                <a:cs typeface="+mn-cs"/>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000" b="1" i="0" u="none" strike="noStrike" kern="0" cap="none" spc="0" normalizeH="0" baseline="0" noProof="0" dirty="0">
                <a:ln>
                  <a:noFill/>
                </a:ln>
                <a:solidFill>
                  <a:srgbClr val="000000"/>
                </a:solidFill>
                <a:effectLst/>
                <a:uLnTx/>
                <a:uFillTx/>
                <a:latin typeface="Arial"/>
                <a:ea typeface="+mn-ea"/>
                <a:cs typeface="+mn-cs"/>
                <a:sym typeface="Arial"/>
              </a:rPr>
              <a:t>            </a:t>
            </a:r>
            <a:endParaRPr kumimoji="0" lang="es-CO" sz="20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 name="Text 3"/>
          <p:cNvSpPr/>
          <p:nvPr/>
        </p:nvSpPr>
        <p:spPr>
          <a:xfrm>
            <a:off x="1579378" y="1066338"/>
            <a:ext cx="3427690" cy="354330"/>
          </a:xfrm>
          <a:prstGeom prst="rect">
            <a:avLst/>
          </a:prstGeom>
          <a:noFill/>
          <a:ln/>
        </p:spPr>
        <p:txBody>
          <a:bodyPr wrap="none" lIns="0" tIns="0" rIns="0" bIns="0" rtlCol="0" anchor="t"/>
          <a:lstStyle/>
          <a:p>
            <a:pPr marL="0" marR="0" lvl="0" indent="0" algn="l" defTabSz="914400" rtl="0" eaLnBrk="1" fontAlgn="auto" latinLnBrk="0" hangingPunct="1">
              <a:lnSpc>
                <a:spcPts val="2750"/>
              </a:lnSpc>
              <a:spcBef>
                <a:spcPts val="0"/>
              </a:spcBef>
              <a:spcAft>
                <a:spcPts val="0"/>
              </a:spcAft>
              <a:buClr>
                <a:srgbClr val="000000"/>
              </a:buClr>
              <a:buSzTx/>
              <a:buFont typeface="Arial"/>
              <a:buNone/>
              <a:tabLst/>
              <a:defRPr/>
            </a:pPr>
            <a:r>
              <a:rPr kumimoji="0" lang="es-CO" sz="1400" b="1" i="0" u="none" strike="noStrike" kern="0" cap="none" spc="-67" normalizeH="0" baseline="0" noProof="0" dirty="0">
                <a:ln>
                  <a:noFill/>
                </a:ln>
                <a:solidFill>
                  <a:srgbClr val="00B050"/>
                </a:solidFill>
                <a:effectLst/>
                <a:uLnTx/>
                <a:uFillTx/>
                <a:latin typeface="Arial"/>
                <a:ea typeface="Inter Bold"/>
                <a:cs typeface="Arial"/>
                <a:sym typeface="Arial"/>
              </a:rPr>
              <a:t>VISITA DOMICILIARIA</a:t>
            </a:r>
            <a:endParaRPr kumimoji="0" lang="es-CO" sz="1400" b="1" i="0" u="none" strike="noStrike" kern="0" cap="none" spc="-67" normalizeH="0" baseline="0" noProof="0" dirty="0">
              <a:ln>
                <a:noFill/>
              </a:ln>
              <a:solidFill>
                <a:srgbClr val="00B050"/>
              </a:solidFill>
              <a:effectLst/>
              <a:uLnTx/>
              <a:uFillTx/>
              <a:latin typeface="Arial" panose="020B0604020202020204" pitchFamily="34" charset="0"/>
              <a:ea typeface="Inter Bold"/>
              <a:cs typeface="Arial" panose="020B0604020202020204" pitchFamily="34" charset="0"/>
              <a:sym typeface="Arial"/>
            </a:endParaRPr>
          </a:p>
        </p:txBody>
      </p:sp>
      <p:sp>
        <p:nvSpPr>
          <p:cNvPr id="15" name="Text 4"/>
          <p:cNvSpPr/>
          <p:nvPr/>
        </p:nvSpPr>
        <p:spPr>
          <a:xfrm>
            <a:off x="1645479" y="1381320"/>
            <a:ext cx="5600507" cy="384469"/>
          </a:xfrm>
          <a:prstGeom prst="rect">
            <a:avLst/>
          </a:prstGeom>
          <a:noFill/>
          <a:ln/>
        </p:spPr>
        <p:txBody>
          <a:bodyPr wrap="none" lIns="0" tIns="0" rIns="0" bIns="0" rtlCol="0" anchor="t"/>
          <a:lstStyle/>
          <a:p>
            <a:pPr marL="0" marR="0" lvl="0" indent="0" algn="l" defTabSz="914400" rtl="0" eaLnBrk="1" fontAlgn="auto" latinLnBrk="0" hangingPunct="1">
              <a:lnSpc>
                <a:spcPts val="2850"/>
              </a:lnSpc>
              <a:spcBef>
                <a:spcPts val="0"/>
              </a:spcBef>
              <a:spcAft>
                <a:spcPts val="0"/>
              </a:spcAft>
              <a:buClr>
                <a:srgbClr val="000000"/>
              </a:buClr>
              <a:buSzTx/>
              <a:buFont typeface="Arial"/>
              <a:buNone/>
              <a:tabLst/>
              <a:defRPr/>
            </a:pPr>
            <a:r>
              <a:rPr kumimoji="0" lang="es-CO" sz="1100" b="0" i="0" u="none" strike="noStrike" kern="0" cap="none" spc="-36" normalizeH="0" baseline="0" noProof="0" dirty="0">
                <a:ln>
                  <a:noFill/>
                </a:ln>
                <a:solidFill>
                  <a:srgbClr val="272525"/>
                </a:solidFill>
                <a:effectLst/>
                <a:uLnTx/>
                <a:uFillTx/>
                <a:latin typeface="Arial"/>
                <a:ea typeface="Inter"/>
                <a:cs typeface="Arial"/>
                <a:sym typeface="Arial"/>
              </a:rPr>
              <a:t>Caracterización Ficha Familiar - identificación de factores protectores y de riesgo - Canalización </a:t>
            </a:r>
          </a:p>
        </p:txBody>
      </p:sp>
      <p:sp>
        <p:nvSpPr>
          <p:cNvPr id="18" name="Text 9"/>
          <p:cNvSpPr/>
          <p:nvPr/>
        </p:nvSpPr>
        <p:spPr>
          <a:xfrm>
            <a:off x="1973874" y="2275880"/>
            <a:ext cx="5894024" cy="725805"/>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
                <a:srgbClr val="000000"/>
              </a:buClr>
              <a:buSzTx/>
              <a:buFont typeface="Arial"/>
              <a:buNone/>
              <a:tabLst/>
              <a:defRPr/>
            </a:pPr>
            <a:r>
              <a:rPr kumimoji="0" lang="es-CO" sz="1100" b="0" i="0" u="none" strike="noStrike" kern="0" cap="none" spc="-36" normalizeH="0" baseline="0" noProof="0" dirty="0">
                <a:ln>
                  <a:noFill/>
                </a:ln>
                <a:solidFill>
                  <a:srgbClr val="272525"/>
                </a:solidFill>
                <a:effectLst/>
                <a:uLnTx/>
                <a:uFillTx/>
                <a:latin typeface="Arial"/>
                <a:ea typeface="Inter"/>
                <a:cs typeface="Arial"/>
                <a:sym typeface="Arial"/>
              </a:rPr>
              <a:t>Identificar y Controlar prácticas de riesgo </a:t>
            </a:r>
            <a:endParaRPr kumimoji="0" lang="es-CO" sz="1100" b="0" i="0" u="none" strike="noStrike" kern="0" cap="none" spc="0" normalizeH="0" baseline="0" noProof="0" dirty="0">
              <a:ln>
                <a:noFill/>
              </a:ln>
              <a:solidFill>
                <a:srgbClr val="000000"/>
              </a:solidFill>
              <a:effectLst/>
              <a:uLnTx/>
              <a:uFillTx/>
              <a:latin typeface="Arial"/>
              <a:ea typeface="Inter"/>
              <a:cs typeface="Arial"/>
              <a:sym typeface="Arial"/>
            </a:endParaRPr>
          </a:p>
          <a:p>
            <a:pPr marL="0" marR="0" lvl="0" indent="0" algn="l" defTabSz="914400" rtl="0" eaLnBrk="1" fontAlgn="auto" latinLnBrk="0" hangingPunct="1">
              <a:lnSpc>
                <a:spcPts val="2850"/>
              </a:lnSpc>
              <a:spcBef>
                <a:spcPts val="0"/>
              </a:spcBef>
              <a:spcAft>
                <a:spcPts val="0"/>
              </a:spcAft>
              <a:buClr>
                <a:srgbClr val="000000"/>
              </a:buClr>
              <a:buSzTx/>
              <a:buFont typeface="Arial"/>
              <a:buNone/>
              <a:tabLst/>
              <a:defRPr/>
            </a:pPr>
            <a:r>
              <a:rPr kumimoji="0" lang="es-CO" sz="1100" b="0" i="0" u="none" strike="noStrike" kern="0" cap="none" spc="-36" normalizeH="0" baseline="0" noProof="0" dirty="0">
                <a:ln>
                  <a:noFill/>
                </a:ln>
                <a:solidFill>
                  <a:srgbClr val="272525"/>
                </a:solidFill>
                <a:effectLst/>
                <a:uLnTx/>
                <a:uFillTx/>
                <a:latin typeface="Arial"/>
                <a:ea typeface="Inter"/>
                <a:cs typeface="Arial"/>
                <a:sym typeface="Arial"/>
              </a:rPr>
              <a:t>Evaluación del estado de salud por Médico, Enfermera, Nutrición, Psicología y Odontología</a:t>
            </a:r>
            <a:r>
              <a:rPr kumimoji="0" lang="es-CO" sz="1100" b="0" i="0" u="none" strike="noStrike" kern="0" cap="none" spc="-36" normalizeH="0" baseline="0" noProof="0" dirty="0">
                <a:ln>
                  <a:noFill/>
                </a:ln>
                <a:solidFill>
                  <a:srgbClr val="272525"/>
                </a:solidFill>
                <a:effectLst/>
                <a:uLnTx/>
                <a:uFillTx/>
                <a:latin typeface="Arial"/>
                <a:ea typeface="Inter"/>
                <a:cs typeface="Inter" pitchFamily="34" charset="-120"/>
                <a:sym typeface="Arial"/>
              </a:rPr>
              <a:t>.</a:t>
            </a:r>
            <a:endParaRPr kumimoji="0" lang="es-CO" sz="1100" b="0" i="0" u="none" strike="noStrike" kern="0" cap="none" spc="0" normalizeH="0" baseline="0" noProof="0" dirty="0">
              <a:ln>
                <a:noFill/>
              </a:ln>
              <a:solidFill>
                <a:srgbClr val="000000"/>
              </a:solidFill>
              <a:effectLst/>
              <a:uLnTx/>
              <a:uFillTx/>
              <a:latin typeface="Arial"/>
              <a:ea typeface="Inter"/>
              <a:cs typeface="Arial"/>
              <a:sym typeface="Arial"/>
            </a:endParaRPr>
          </a:p>
        </p:txBody>
      </p:sp>
      <p:sp>
        <p:nvSpPr>
          <p:cNvPr id="19" name="Text 8"/>
          <p:cNvSpPr/>
          <p:nvPr/>
        </p:nvSpPr>
        <p:spPr>
          <a:xfrm>
            <a:off x="1764213" y="2014733"/>
            <a:ext cx="2835235" cy="354330"/>
          </a:xfrm>
          <a:prstGeom prst="rect">
            <a:avLst/>
          </a:prstGeom>
          <a:noFill/>
          <a:ln/>
        </p:spPr>
        <p:txBody>
          <a:bodyPr wrap="none" lIns="0" tIns="0" rIns="0" bIns="0" rtlCol="0" anchor="t"/>
          <a:lstStyle/>
          <a:p>
            <a:pPr marL="0" marR="0" lvl="0" indent="0" algn="l" defTabSz="914400" rtl="0" eaLnBrk="1" fontAlgn="auto" latinLnBrk="0" hangingPunct="1">
              <a:lnSpc>
                <a:spcPts val="2750"/>
              </a:lnSpc>
              <a:spcBef>
                <a:spcPts val="0"/>
              </a:spcBef>
              <a:spcAft>
                <a:spcPts val="0"/>
              </a:spcAft>
              <a:buClr>
                <a:srgbClr val="000000"/>
              </a:buClr>
              <a:buSzTx/>
              <a:buFont typeface="Arial"/>
              <a:buNone/>
              <a:tabLst/>
              <a:defRPr/>
            </a:pPr>
            <a:r>
              <a:rPr kumimoji="0" lang="es-CO" sz="1400" b="1" i="0" u="none" strike="noStrike" kern="0" cap="none" spc="-67" normalizeH="0" baseline="0" noProof="0" dirty="0">
                <a:ln>
                  <a:noFill/>
                </a:ln>
                <a:solidFill>
                  <a:srgbClr val="0097A7">
                    <a:lumMod val="76000"/>
                  </a:srgbClr>
                </a:solidFill>
                <a:effectLst/>
                <a:uLnTx/>
                <a:uFillTx/>
                <a:latin typeface="Arial"/>
                <a:ea typeface="Inter Bold"/>
                <a:cs typeface="Arial"/>
                <a:sym typeface="Arial"/>
              </a:rPr>
              <a:t>INTERVENCION PROFESIONAL</a:t>
            </a:r>
            <a:endParaRPr kumimoji="0" lang="en-US" sz="1400" b="0" i="0" u="none" strike="noStrike" kern="0" cap="none" spc="0" normalizeH="0" baseline="0" noProof="0" dirty="0">
              <a:ln>
                <a:noFill/>
              </a:ln>
              <a:solidFill>
                <a:srgbClr val="0097A7">
                  <a:lumMod val="76000"/>
                </a:srgbClr>
              </a:solidFill>
              <a:effectLst/>
              <a:uLnTx/>
              <a:uFillTx/>
              <a:latin typeface="Arial"/>
              <a:cs typeface="Arial"/>
              <a:sym typeface="Arial"/>
            </a:endParaRPr>
          </a:p>
        </p:txBody>
      </p:sp>
      <p:sp>
        <p:nvSpPr>
          <p:cNvPr id="22" name="Text 14"/>
          <p:cNvSpPr/>
          <p:nvPr/>
        </p:nvSpPr>
        <p:spPr>
          <a:xfrm>
            <a:off x="2158254" y="3733019"/>
            <a:ext cx="6208511" cy="506869"/>
          </a:xfrm>
          <a:prstGeom prst="rect">
            <a:avLst/>
          </a:prstGeom>
          <a:noFill/>
          <a:ln/>
        </p:spPr>
        <p:txBody>
          <a:bodyPr wrap="square" lIns="0" tIns="0" rIns="0" bIns="0" rtlCol="0" anchor="t"/>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es-CO" sz="1100" b="0" i="0" u="none" strike="noStrike" kern="0" cap="none" spc="-36" normalizeH="0" baseline="0" noProof="0" dirty="0">
                <a:ln>
                  <a:noFill/>
                </a:ln>
                <a:solidFill>
                  <a:srgbClr val="272525"/>
                </a:solidFill>
                <a:effectLst/>
                <a:uLnTx/>
                <a:uFillTx/>
                <a:latin typeface="Arial"/>
                <a:ea typeface="Inter"/>
                <a:cs typeface="Arial"/>
                <a:sym typeface="Arial"/>
              </a:rPr>
              <a:t>Educar a la Gestante y la familia sobre la identificación de riesgos, signos de peligro, apoyo al tratamiento, cuidado del recién del recién nacido y hábitos saludables</a:t>
            </a:r>
            <a:r>
              <a:rPr kumimoji="0" lang="es-CO" sz="1750" b="0" i="0" u="none" strike="noStrike" kern="0" cap="none" spc="-36" normalizeH="0" baseline="0" noProof="0" dirty="0">
                <a:ln>
                  <a:noFill/>
                </a:ln>
                <a:solidFill>
                  <a:srgbClr val="272525"/>
                </a:solidFill>
                <a:effectLst/>
                <a:uLnTx/>
                <a:uFillTx/>
                <a:latin typeface="Inter"/>
                <a:ea typeface="Inter"/>
                <a:cs typeface="Inter" pitchFamily="34" charset="-120"/>
                <a:sym typeface="Arial"/>
              </a:rPr>
              <a:t>.</a:t>
            </a:r>
            <a:endParaRPr kumimoji="0" lang="es-CO" sz="1750" b="0" i="0" u="none" strike="noStrike" kern="0" cap="none" spc="0" normalizeH="0" baseline="0" noProof="0" dirty="0">
              <a:ln>
                <a:noFill/>
              </a:ln>
              <a:solidFill>
                <a:srgbClr val="000000"/>
              </a:solidFill>
              <a:effectLst/>
              <a:uLnTx/>
              <a:uFillTx/>
              <a:latin typeface="Inter"/>
              <a:ea typeface="Inter"/>
              <a:cs typeface="Arial"/>
              <a:sym typeface="Arial"/>
            </a:endParaRPr>
          </a:p>
        </p:txBody>
      </p:sp>
      <p:sp>
        <p:nvSpPr>
          <p:cNvPr id="23" name="Text 13"/>
          <p:cNvSpPr/>
          <p:nvPr/>
        </p:nvSpPr>
        <p:spPr>
          <a:xfrm>
            <a:off x="1973874" y="3242666"/>
            <a:ext cx="3406734" cy="397462"/>
          </a:xfrm>
          <a:prstGeom prst="rect">
            <a:avLst/>
          </a:prstGeom>
          <a:noFill/>
          <a:ln/>
        </p:spPr>
        <p:txBody>
          <a:bodyPr wrap="none" lIns="0" tIns="0" rIns="0" bIns="0" rtlCol="0" anchor="t"/>
          <a:lstStyle/>
          <a:p>
            <a:pPr marL="0" marR="0" lvl="0" indent="0" algn="l" defTabSz="914400" rtl="0" eaLnBrk="1" fontAlgn="auto" latinLnBrk="0" hangingPunct="1">
              <a:lnSpc>
                <a:spcPts val="2750"/>
              </a:lnSpc>
              <a:spcBef>
                <a:spcPts val="0"/>
              </a:spcBef>
              <a:spcAft>
                <a:spcPts val="0"/>
              </a:spcAft>
              <a:buClr>
                <a:srgbClr val="000000"/>
              </a:buClr>
              <a:buSzTx/>
              <a:buFont typeface="Arial"/>
              <a:buNone/>
              <a:tabLst/>
              <a:defRPr/>
            </a:pPr>
            <a:r>
              <a:rPr kumimoji="0" lang="es-CO" sz="1400" b="1" i="0" u="none" strike="noStrike" kern="0" cap="none" spc="-67" normalizeH="0" baseline="0" noProof="0" dirty="0">
                <a:ln>
                  <a:noFill/>
                </a:ln>
                <a:solidFill>
                  <a:srgbClr val="7030A0"/>
                </a:solidFill>
                <a:effectLst/>
                <a:uLnTx/>
                <a:uFillTx/>
                <a:latin typeface="Arial"/>
                <a:ea typeface="Inter Bold"/>
                <a:cs typeface="Arial"/>
                <a:sym typeface="Arial"/>
              </a:rPr>
              <a:t>   INFORMACIÓN Y EDUCACIÓN EN SALUD</a:t>
            </a:r>
          </a:p>
        </p:txBody>
      </p:sp>
      <p:cxnSp>
        <p:nvCxnSpPr>
          <p:cNvPr id="3" name="Conector recto 2"/>
          <p:cNvCxnSpPr/>
          <p:nvPr/>
        </p:nvCxnSpPr>
        <p:spPr>
          <a:xfrm flipV="1">
            <a:off x="1289060" y="1869610"/>
            <a:ext cx="6313346" cy="8986"/>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Conector recto 15"/>
          <p:cNvCxnSpPr/>
          <p:nvPr/>
        </p:nvCxnSpPr>
        <p:spPr>
          <a:xfrm flipV="1">
            <a:off x="1764213" y="3026039"/>
            <a:ext cx="6313346" cy="8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cto 16"/>
          <p:cNvCxnSpPr/>
          <p:nvPr/>
        </p:nvCxnSpPr>
        <p:spPr>
          <a:xfrm flipV="1">
            <a:off x="1874943" y="4433969"/>
            <a:ext cx="6313346" cy="8986"/>
          </a:xfrm>
          <a:prstGeom prst="line">
            <a:avLst/>
          </a:prstGeom>
          <a:ln>
            <a:solidFill>
              <a:srgbClr val="7030A0"/>
            </a:solidFill>
          </a:ln>
        </p:spPr>
        <p:style>
          <a:lnRef idx="2">
            <a:schemeClr val="accent2"/>
          </a:lnRef>
          <a:fillRef idx="0">
            <a:schemeClr val="accent2"/>
          </a:fillRef>
          <a:effectRef idx="1">
            <a:schemeClr val="accent2"/>
          </a:effectRef>
          <a:fontRef idx="minor">
            <a:schemeClr val="tx1"/>
          </a:fontRef>
        </p:style>
      </p:cxnSp>
      <p:sp>
        <p:nvSpPr>
          <p:cNvPr id="2" name="Oval 1">
            <a:extLst>
              <a:ext uri="{FF2B5EF4-FFF2-40B4-BE49-F238E27FC236}">
                <a16:creationId xmlns:a16="http://schemas.microsoft.com/office/drawing/2014/main" id="{B382BA7A-CF2E-C6CD-53E2-0ED5CD46A9D1}"/>
              </a:ext>
            </a:extLst>
          </p:cNvPr>
          <p:cNvSpPr/>
          <p:nvPr/>
        </p:nvSpPr>
        <p:spPr>
          <a:xfrm>
            <a:off x="502571" y="1163928"/>
            <a:ext cx="881551" cy="65876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Pentagon 4">
            <a:extLst>
              <a:ext uri="{FF2B5EF4-FFF2-40B4-BE49-F238E27FC236}">
                <a16:creationId xmlns:a16="http://schemas.microsoft.com/office/drawing/2014/main" id="{0EE5E328-5F30-9AA9-8B04-C72A1E060352}"/>
              </a:ext>
            </a:extLst>
          </p:cNvPr>
          <p:cNvSpPr/>
          <p:nvPr/>
        </p:nvSpPr>
        <p:spPr>
          <a:xfrm>
            <a:off x="1004924" y="3266212"/>
            <a:ext cx="870019" cy="898757"/>
          </a:xfrm>
          <a:prstGeom prst="pentagon">
            <a:avLst/>
          </a:prstGeom>
          <a:solidFill>
            <a:srgbClr val="F9C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33692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7883219" y="4749542"/>
            <a:ext cx="1222798" cy="35175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noProof="0" dirty="0"/>
          </a:p>
        </p:txBody>
      </p:sp>
      <p:sp>
        <p:nvSpPr>
          <p:cNvPr id="3" name="Text 0"/>
          <p:cNvSpPr/>
          <p:nvPr/>
        </p:nvSpPr>
        <p:spPr>
          <a:xfrm>
            <a:off x="265247" y="145319"/>
            <a:ext cx="7934658" cy="523319"/>
          </a:xfrm>
          <a:prstGeom prst="rect">
            <a:avLst/>
          </a:prstGeom>
          <a:noFill/>
          <a:ln/>
        </p:spPr>
        <p:txBody>
          <a:bodyPr wrap="square" lIns="0" tIns="0" rIns="0" bIns="0" rtlCol="0" anchor="t"/>
          <a:lstStyle/>
          <a:p>
            <a:pPr algn="ctr">
              <a:lnSpc>
                <a:spcPts val="3125"/>
              </a:lnSpc>
            </a:pPr>
            <a:r>
              <a:rPr lang="es-CO" sz="2500" b="1" spc="-76" noProof="0" dirty="0">
                <a:solidFill>
                  <a:schemeClr val="accent5"/>
                </a:solidFill>
                <a:latin typeface="Arial" panose="020B0604020202020204" pitchFamily="34" charset="0"/>
                <a:ea typeface="Inter Bold" pitchFamily="34" charset="-122"/>
                <a:cs typeface="Arial" panose="020B0604020202020204" pitchFamily="34" charset="0"/>
              </a:rPr>
              <a:t>ACCIONES TRANSVERSALES Y RUTA DE ATENCIÓN</a:t>
            </a:r>
            <a:endParaRPr lang="es-CO" sz="2500" noProof="0" dirty="0">
              <a:solidFill>
                <a:schemeClr val="accent5"/>
              </a:solidFill>
              <a:latin typeface="Arial" panose="020B0604020202020204" pitchFamily="34" charset="0"/>
              <a:cs typeface="Arial" panose="020B0604020202020204" pitchFamily="34" charset="0"/>
            </a:endParaRPr>
          </a:p>
        </p:txBody>
      </p:sp>
      <p:sp>
        <p:nvSpPr>
          <p:cNvPr id="4" name="Text 1"/>
          <p:cNvSpPr/>
          <p:nvPr/>
        </p:nvSpPr>
        <p:spPr>
          <a:xfrm>
            <a:off x="3561824" y="732050"/>
            <a:ext cx="2314798" cy="421333"/>
          </a:xfrm>
          <a:prstGeom prst="rect">
            <a:avLst/>
          </a:prstGeom>
          <a:noFill/>
          <a:ln/>
        </p:spPr>
        <p:txBody>
          <a:bodyPr wrap="none" lIns="0" tIns="0" rIns="0" bIns="0" rtlCol="0" anchor="t"/>
          <a:lstStyle/>
          <a:p>
            <a:pPr algn="ctr">
              <a:lnSpc>
                <a:spcPts val="3313"/>
              </a:lnSpc>
            </a:pPr>
            <a:r>
              <a:rPr lang="es-CO" sz="3313" b="1" spc="-99" noProof="0" dirty="0">
                <a:solidFill>
                  <a:srgbClr val="272525"/>
                </a:solidFill>
                <a:latin typeface="Inter Bold" pitchFamily="34" charset="0"/>
                <a:ea typeface="Inter Bold" pitchFamily="34" charset="-122"/>
                <a:cs typeface="Inter Bold" pitchFamily="34" charset="-120"/>
              </a:rPr>
              <a:t>1</a:t>
            </a:r>
            <a:endParaRPr lang="es-CO" sz="3313" noProof="0" dirty="0"/>
          </a:p>
        </p:txBody>
      </p:sp>
      <p:sp>
        <p:nvSpPr>
          <p:cNvPr id="5" name="Text 2"/>
          <p:cNvSpPr/>
          <p:nvPr/>
        </p:nvSpPr>
        <p:spPr>
          <a:xfrm>
            <a:off x="3921132" y="1208342"/>
            <a:ext cx="1596182" cy="199504"/>
          </a:xfrm>
          <a:prstGeom prst="rect">
            <a:avLst/>
          </a:prstGeom>
          <a:noFill/>
          <a:ln/>
        </p:spPr>
        <p:txBody>
          <a:bodyPr wrap="none" lIns="0" tIns="0" rIns="0" bIns="0" rtlCol="0" anchor="t"/>
          <a:lstStyle/>
          <a:p>
            <a:pPr algn="ctr">
              <a:lnSpc>
                <a:spcPts val="1563"/>
              </a:lnSpc>
            </a:pPr>
            <a:r>
              <a:rPr lang="es-CO" sz="1250" b="1" spc="-38" noProof="0" dirty="0">
                <a:solidFill>
                  <a:srgbClr val="272525"/>
                </a:solidFill>
                <a:latin typeface="+mn-lt"/>
                <a:ea typeface="Inter Bold" pitchFamily="34" charset="-122"/>
                <a:cs typeface="Inter Bold" pitchFamily="34" charset="-120"/>
              </a:rPr>
              <a:t>Dinamizar la Ruta</a:t>
            </a:r>
            <a:endParaRPr lang="es-CO" sz="1250" noProof="0" dirty="0">
              <a:latin typeface="+mn-lt"/>
            </a:endParaRPr>
          </a:p>
        </p:txBody>
      </p:sp>
      <p:sp>
        <p:nvSpPr>
          <p:cNvPr id="6" name="Text 3"/>
          <p:cNvSpPr/>
          <p:nvPr/>
        </p:nvSpPr>
        <p:spPr>
          <a:xfrm>
            <a:off x="3909759" y="1507281"/>
            <a:ext cx="2314798" cy="612800"/>
          </a:xfrm>
          <a:prstGeom prst="rect">
            <a:avLst/>
          </a:prstGeom>
          <a:noFill/>
          <a:ln/>
        </p:spPr>
        <p:txBody>
          <a:bodyPr wrap="square" lIns="0" tIns="0" rIns="0" bIns="0" rtlCol="0" anchor="t"/>
          <a:lstStyle/>
          <a:p>
            <a:pPr algn="ctr">
              <a:lnSpc>
                <a:spcPts val="1594"/>
              </a:lnSpc>
            </a:pPr>
            <a:r>
              <a:rPr lang="es-CO" sz="1000" spc="-20" noProof="0" dirty="0">
                <a:solidFill>
                  <a:srgbClr val="272525"/>
                </a:solidFill>
                <a:latin typeface="Inter" pitchFamily="34" charset="0"/>
                <a:ea typeface="Inter" pitchFamily="34" charset="-122"/>
                <a:cs typeface="Inter" pitchFamily="34" charset="-120"/>
              </a:rPr>
              <a:t>Remitir según hallazgos y Modelo CAPS al Equipo interdisciplinario de la Estrategia.</a:t>
            </a:r>
            <a:endParaRPr lang="es-CO" sz="1000" noProof="0" dirty="0"/>
          </a:p>
        </p:txBody>
      </p:sp>
      <p:sp>
        <p:nvSpPr>
          <p:cNvPr id="7" name="Text 4"/>
          <p:cNvSpPr/>
          <p:nvPr/>
        </p:nvSpPr>
        <p:spPr>
          <a:xfrm>
            <a:off x="6242670" y="720507"/>
            <a:ext cx="2314798" cy="421333"/>
          </a:xfrm>
          <a:prstGeom prst="rect">
            <a:avLst/>
          </a:prstGeom>
          <a:noFill/>
          <a:ln/>
        </p:spPr>
        <p:txBody>
          <a:bodyPr wrap="none" lIns="0" tIns="0" rIns="0" bIns="0" rtlCol="0" anchor="t"/>
          <a:lstStyle/>
          <a:p>
            <a:pPr algn="ctr">
              <a:lnSpc>
                <a:spcPts val="3313"/>
              </a:lnSpc>
            </a:pPr>
            <a:r>
              <a:rPr lang="es-CO" sz="3313" b="1" spc="-99" noProof="0" dirty="0">
                <a:solidFill>
                  <a:srgbClr val="272525"/>
                </a:solidFill>
                <a:latin typeface="Inter Bold" pitchFamily="34" charset="0"/>
                <a:ea typeface="Inter Bold" pitchFamily="34" charset="-122"/>
                <a:cs typeface="Inter Bold" pitchFamily="34" charset="-120"/>
              </a:rPr>
              <a:t>2</a:t>
            </a:r>
            <a:endParaRPr lang="es-CO" sz="3313" noProof="0" dirty="0"/>
          </a:p>
        </p:txBody>
      </p:sp>
      <p:sp>
        <p:nvSpPr>
          <p:cNvPr id="8" name="Text 5"/>
          <p:cNvSpPr/>
          <p:nvPr/>
        </p:nvSpPr>
        <p:spPr>
          <a:xfrm>
            <a:off x="6663188" y="1189050"/>
            <a:ext cx="1596182" cy="199504"/>
          </a:xfrm>
          <a:prstGeom prst="rect">
            <a:avLst/>
          </a:prstGeom>
          <a:noFill/>
          <a:ln/>
        </p:spPr>
        <p:txBody>
          <a:bodyPr wrap="none" lIns="0" tIns="0" rIns="0" bIns="0" rtlCol="0" anchor="t"/>
          <a:lstStyle/>
          <a:p>
            <a:pPr algn="ctr">
              <a:lnSpc>
                <a:spcPts val="1563"/>
              </a:lnSpc>
            </a:pPr>
            <a:r>
              <a:rPr lang="es-CO" sz="1250" b="1" spc="-38" noProof="0" dirty="0">
                <a:solidFill>
                  <a:srgbClr val="272525"/>
                </a:solidFill>
                <a:latin typeface="Inter Bold" pitchFamily="34" charset="0"/>
                <a:ea typeface="Inter Bold" pitchFamily="34" charset="-122"/>
                <a:cs typeface="Inter Bold" pitchFamily="34" charset="-120"/>
              </a:rPr>
              <a:t>Remisión al Servicio</a:t>
            </a:r>
            <a:endParaRPr lang="es-CO" sz="1250" noProof="0" dirty="0"/>
          </a:p>
        </p:txBody>
      </p:sp>
      <p:sp>
        <p:nvSpPr>
          <p:cNvPr id="9" name="Text 6"/>
          <p:cNvSpPr/>
          <p:nvPr/>
        </p:nvSpPr>
        <p:spPr>
          <a:xfrm>
            <a:off x="6442695" y="1483636"/>
            <a:ext cx="2314798" cy="612800"/>
          </a:xfrm>
          <a:prstGeom prst="rect">
            <a:avLst/>
          </a:prstGeom>
          <a:noFill/>
          <a:ln/>
        </p:spPr>
        <p:txBody>
          <a:bodyPr wrap="square" lIns="0" tIns="0" rIns="0" bIns="0" rtlCol="0" anchor="t"/>
          <a:lstStyle/>
          <a:p>
            <a:pPr algn="ctr">
              <a:lnSpc>
                <a:spcPts val="1594"/>
              </a:lnSpc>
            </a:pPr>
            <a:r>
              <a:rPr lang="es-CO" sz="1000" spc="-20" noProof="0" dirty="0">
                <a:solidFill>
                  <a:srgbClr val="272525"/>
                </a:solidFill>
                <a:latin typeface="Inter" pitchFamily="34" charset="0"/>
                <a:ea typeface="Inter" pitchFamily="34" charset="-122"/>
                <a:cs typeface="Inter" pitchFamily="34" charset="-120"/>
              </a:rPr>
              <a:t>Remitir al servicio de salud, según hallazgos, utilizando el formato de remisión adecuado.</a:t>
            </a:r>
            <a:endParaRPr lang="es-CO" sz="1000" noProof="0" dirty="0"/>
          </a:p>
        </p:txBody>
      </p:sp>
      <p:sp>
        <p:nvSpPr>
          <p:cNvPr id="10" name="Text 7"/>
          <p:cNvSpPr/>
          <p:nvPr/>
        </p:nvSpPr>
        <p:spPr>
          <a:xfrm>
            <a:off x="3742003" y="2436054"/>
            <a:ext cx="2314798" cy="421333"/>
          </a:xfrm>
          <a:prstGeom prst="rect">
            <a:avLst/>
          </a:prstGeom>
          <a:noFill/>
          <a:ln/>
        </p:spPr>
        <p:txBody>
          <a:bodyPr wrap="none" lIns="0" tIns="0" rIns="0" bIns="0" rtlCol="0" anchor="t"/>
          <a:lstStyle/>
          <a:p>
            <a:pPr algn="ctr">
              <a:lnSpc>
                <a:spcPts val="3313"/>
              </a:lnSpc>
            </a:pPr>
            <a:r>
              <a:rPr lang="es-CO" sz="3313" b="1" spc="-99" noProof="0" dirty="0">
                <a:solidFill>
                  <a:srgbClr val="272525"/>
                </a:solidFill>
                <a:latin typeface="Inter Bold" pitchFamily="34" charset="0"/>
                <a:ea typeface="Inter Bold" pitchFamily="34" charset="-122"/>
                <a:cs typeface="Inter Bold" pitchFamily="34" charset="-120"/>
              </a:rPr>
              <a:t>3</a:t>
            </a:r>
            <a:endParaRPr lang="es-CO" sz="3313" noProof="0" dirty="0"/>
          </a:p>
        </p:txBody>
      </p:sp>
      <p:sp>
        <p:nvSpPr>
          <p:cNvPr id="11" name="Text 8"/>
          <p:cNvSpPr/>
          <p:nvPr/>
        </p:nvSpPr>
        <p:spPr>
          <a:xfrm>
            <a:off x="4076070" y="2957139"/>
            <a:ext cx="1717104" cy="199504"/>
          </a:xfrm>
          <a:prstGeom prst="rect">
            <a:avLst/>
          </a:prstGeom>
          <a:noFill/>
          <a:ln/>
        </p:spPr>
        <p:txBody>
          <a:bodyPr wrap="none" lIns="0" tIns="0" rIns="0" bIns="0" rtlCol="0" anchor="t"/>
          <a:lstStyle/>
          <a:p>
            <a:pPr algn="ctr">
              <a:lnSpc>
                <a:spcPts val="1563"/>
              </a:lnSpc>
            </a:pPr>
            <a:r>
              <a:rPr lang="es-CO" sz="1250" b="1" spc="-38" noProof="0" dirty="0">
                <a:solidFill>
                  <a:srgbClr val="272525"/>
                </a:solidFill>
                <a:latin typeface="+mn-lt"/>
                <a:ea typeface="Inter Bold" pitchFamily="34" charset="-122"/>
                <a:cs typeface="Inter Bold" pitchFamily="34" charset="-120"/>
              </a:rPr>
              <a:t>Plan de Cuidado</a:t>
            </a:r>
            <a:endParaRPr lang="es-CO" sz="1250" noProof="0" dirty="0">
              <a:latin typeface="+mn-lt"/>
            </a:endParaRPr>
          </a:p>
        </p:txBody>
      </p:sp>
      <p:sp>
        <p:nvSpPr>
          <p:cNvPr id="12" name="Text 9"/>
          <p:cNvSpPr/>
          <p:nvPr/>
        </p:nvSpPr>
        <p:spPr>
          <a:xfrm>
            <a:off x="3868518" y="3256395"/>
            <a:ext cx="2314798" cy="612800"/>
          </a:xfrm>
          <a:prstGeom prst="rect">
            <a:avLst/>
          </a:prstGeom>
          <a:noFill/>
          <a:ln/>
        </p:spPr>
        <p:txBody>
          <a:bodyPr wrap="square" lIns="0" tIns="0" rIns="0" bIns="0" rtlCol="0" anchor="t"/>
          <a:lstStyle/>
          <a:p>
            <a:pPr algn="ctr">
              <a:lnSpc>
                <a:spcPts val="1594"/>
              </a:lnSpc>
            </a:pPr>
            <a:r>
              <a:rPr lang="es-CO" sz="1000" spc="-20" noProof="0" dirty="0">
                <a:solidFill>
                  <a:srgbClr val="272525"/>
                </a:solidFill>
                <a:latin typeface="Inter" pitchFamily="34" charset="0"/>
                <a:ea typeface="Inter" pitchFamily="34" charset="-122"/>
                <a:cs typeface="Inter" pitchFamily="34" charset="-120"/>
              </a:rPr>
              <a:t>Monitorear y evaluar la atención integral, efectuando seguimiento telefónico y reporte en el SI-CAPS.</a:t>
            </a:r>
            <a:endParaRPr lang="es-CO" sz="1000" noProof="0" dirty="0"/>
          </a:p>
        </p:txBody>
      </p:sp>
      <p:pic>
        <p:nvPicPr>
          <p:cNvPr id="13" name="Google Shape;61;p14"/>
          <p:cNvPicPr preferRelativeResize="0"/>
          <p:nvPr/>
        </p:nvPicPr>
        <p:blipFill rotWithShape="1">
          <a:blip r:embed="rId3">
            <a:alphaModFix/>
          </a:blip>
          <a:srcRect t="5814" b="5823"/>
          <a:stretch/>
        </p:blipFill>
        <p:spPr>
          <a:xfrm>
            <a:off x="7311920" y="4383645"/>
            <a:ext cx="1894901" cy="666850"/>
          </a:xfrm>
          <a:prstGeom prst="rect">
            <a:avLst/>
          </a:prstGeom>
          <a:noFill/>
          <a:ln>
            <a:noFill/>
          </a:ln>
        </p:spPr>
      </p:pic>
      <p:sp>
        <p:nvSpPr>
          <p:cNvPr id="15" name="Text 8">
            <a:extLst>
              <a:ext uri="{FF2B5EF4-FFF2-40B4-BE49-F238E27FC236}">
                <a16:creationId xmlns:a16="http://schemas.microsoft.com/office/drawing/2014/main" id="{E38E8F91-71FF-72AB-CD46-DA86A1CB00EA}"/>
              </a:ext>
            </a:extLst>
          </p:cNvPr>
          <p:cNvSpPr/>
          <p:nvPr/>
        </p:nvSpPr>
        <p:spPr>
          <a:xfrm>
            <a:off x="6741542" y="2857387"/>
            <a:ext cx="1717104" cy="199504"/>
          </a:xfrm>
          <a:prstGeom prst="rect">
            <a:avLst/>
          </a:prstGeom>
          <a:noFill/>
          <a:ln/>
        </p:spPr>
        <p:txBody>
          <a:bodyPr wrap="none" lIns="0" tIns="0" rIns="0" bIns="0" rtlCol="0" anchor="t"/>
          <a:lstStyle/>
          <a:p>
            <a:pPr algn="ctr">
              <a:lnSpc>
                <a:spcPts val="1563"/>
              </a:lnSpc>
            </a:pPr>
            <a:r>
              <a:rPr lang="es-CO" sz="1250" b="1" spc="-38" noProof="0" dirty="0">
                <a:solidFill>
                  <a:srgbClr val="272525"/>
                </a:solidFill>
                <a:latin typeface="+mn-lt"/>
                <a:ea typeface="Inter Bold" pitchFamily="34" charset="-122"/>
                <a:cs typeface="Inter Bold" pitchFamily="34" charset="-120"/>
              </a:rPr>
              <a:t>Monitoreo y Evaluación</a:t>
            </a:r>
            <a:endParaRPr lang="es-CO" sz="1250" noProof="0" dirty="0">
              <a:latin typeface="+mn-lt"/>
            </a:endParaRPr>
          </a:p>
        </p:txBody>
      </p:sp>
      <p:sp>
        <p:nvSpPr>
          <p:cNvPr id="16" name="Text 9">
            <a:extLst>
              <a:ext uri="{FF2B5EF4-FFF2-40B4-BE49-F238E27FC236}">
                <a16:creationId xmlns:a16="http://schemas.microsoft.com/office/drawing/2014/main" id="{9A08B453-BD82-2B64-24E1-45B81145F7BA}"/>
              </a:ext>
            </a:extLst>
          </p:cNvPr>
          <p:cNvSpPr/>
          <p:nvPr/>
        </p:nvSpPr>
        <p:spPr>
          <a:xfrm>
            <a:off x="6439415" y="3276630"/>
            <a:ext cx="2314798" cy="612800"/>
          </a:xfrm>
          <a:prstGeom prst="rect">
            <a:avLst/>
          </a:prstGeom>
          <a:noFill/>
          <a:ln/>
        </p:spPr>
        <p:txBody>
          <a:bodyPr wrap="square" lIns="0" tIns="0" rIns="0" bIns="0" rtlCol="0" anchor="t"/>
          <a:lstStyle/>
          <a:p>
            <a:pPr algn="ctr">
              <a:lnSpc>
                <a:spcPts val="1594"/>
              </a:lnSpc>
            </a:pPr>
            <a:r>
              <a:rPr lang="es-CO" sz="1000" spc="-20" noProof="0" dirty="0">
                <a:solidFill>
                  <a:srgbClr val="272525"/>
                </a:solidFill>
                <a:latin typeface="Inter" pitchFamily="34" charset="0"/>
                <a:ea typeface="Inter" pitchFamily="34" charset="-122"/>
                <a:cs typeface="Inter" pitchFamily="34" charset="-120"/>
              </a:rPr>
              <a:t>Monitorear y evaluar la atención integral, efectuando seguimiento telefónico y reporte en el SI-CAPS.</a:t>
            </a:r>
            <a:endParaRPr lang="es-CO" sz="1000" noProof="0" dirty="0"/>
          </a:p>
        </p:txBody>
      </p:sp>
      <p:sp>
        <p:nvSpPr>
          <p:cNvPr id="17" name="Text 7">
            <a:extLst>
              <a:ext uri="{FF2B5EF4-FFF2-40B4-BE49-F238E27FC236}">
                <a16:creationId xmlns:a16="http://schemas.microsoft.com/office/drawing/2014/main" id="{BF137934-B6C9-1256-D172-6FD1C535E3C1}"/>
              </a:ext>
            </a:extLst>
          </p:cNvPr>
          <p:cNvSpPr/>
          <p:nvPr/>
        </p:nvSpPr>
        <p:spPr>
          <a:xfrm>
            <a:off x="6267311" y="2361083"/>
            <a:ext cx="2314798" cy="421333"/>
          </a:xfrm>
          <a:prstGeom prst="rect">
            <a:avLst/>
          </a:prstGeom>
          <a:noFill/>
          <a:ln/>
        </p:spPr>
        <p:txBody>
          <a:bodyPr wrap="none" lIns="0" tIns="0" rIns="0" bIns="0" rtlCol="0" anchor="t"/>
          <a:lstStyle/>
          <a:p>
            <a:pPr algn="ctr">
              <a:lnSpc>
                <a:spcPts val="3313"/>
              </a:lnSpc>
            </a:pPr>
            <a:r>
              <a:rPr lang="es-CO" sz="3313" b="1" spc="-99" noProof="0" dirty="0">
                <a:solidFill>
                  <a:srgbClr val="272525"/>
                </a:solidFill>
                <a:latin typeface="Inter Bold" pitchFamily="34" charset="0"/>
                <a:ea typeface="Inter Bold" pitchFamily="34" charset="-122"/>
                <a:cs typeface="Inter Bold" pitchFamily="34" charset="-120"/>
              </a:rPr>
              <a:t>4</a:t>
            </a:r>
            <a:endParaRPr lang="es-CO" sz="3313" noProof="0" dirty="0"/>
          </a:p>
        </p:txBody>
      </p:sp>
      <p:pic>
        <p:nvPicPr>
          <p:cNvPr id="19" name="Imagen 18" descr="Un par de personas de pie&#10;&#10;El contenido generado por IA puede ser incorrecto.">
            <a:extLst>
              <a:ext uri="{FF2B5EF4-FFF2-40B4-BE49-F238E27FC236}">
                <a16:creationId xmlns:a16="http://schemas.microsoft.com/office/drawing/2014/main" id="{67B300F8-D4AA-4D4F-06D2-060C4F7B4E58}"/>
              </a:ext>
            </a:extLst>
          </p:cNvPr>
          <p:cNvPicPr>
            <a:picLocks noChangeAspect="1"/>
          </p:cNvPicPr>
          <p:nvPr/>
        </p:nvPicPr>
        <p:blipFill>
          <a:blip r:embed="rId4"/>
          <a:srcRect l="17633" r="5584"/>
          <a:stretch/>
        </p:blipFill>
        <p:spPr>
          <a:xfrm>
            <a:off x="34902" y="931173"/>
            <a:ext cx="3748342" cy="2746007"/>
          </a:xfrm>
          <a:prstGeom prst="rect">
            <a:avLst/>
          </a:prstGeom>
          <a:ln>
            <a:noFill/>
          </a:ln>
          <a:effectLst>
            <a:softEdge rad="112500"/>
          </a:effectLst>
        </p:spPr>
      </p:pic>
      <p:sp>
        <p:nvSpPr>
          <p:cNvPr id="20" name="Text 7">
            <a:extLst>
              <a:ext uri="{FF2B5EF4-FFF2-40B4-BE49-F238E27FC236}">
                <a16:creationId xmlns:a16="http://schemas.microsoft.com/office/drawing/2014/main" id="{3DFAEECA-2096-AB6A-408E-B21DEDEDEFC5}"/>
              </a:ext>
            </a:extLst>
          </p:cNvPr>
          <p:cNvSpPr/>
          <p:nvPr/>
        </p:nvSpPr>
        <p:spPr>
          <a:xfrm>
            <a:off x="1297621" y="3790994"/>
            <a:ext cx="2314798" cy="421333"/>
          </a:xfrm>
          <a:prstGeom prst="rect">
            <a:avLst/>
          </a:prstGeom>
          <a:noFill/>
          <a:ln/>
        </p:spPr>
        <p:txBody>
          <a:bodyPr wrap="none" lIns="0" tIns="0" rIns="0" bIns="0" rtlCol="0" anchor="t"/>
          <a:lstStyle/>
          <a:p>
            <a:pPr algn="ctr">
              <a:lnSpc>
                <a:spcPts val="3313"/>
              </a:lnSpc>
            </a:pPr>
            <a:r>
              <a:rPr lang="es-CO" sz="3313" b="1" spc="-99" noProof="0" dirty="0">
                <a:solidFill>
                  <a:srgbClr val="272525"/>
                </a:solidFill>
                <a:latin typeface="Inter Bold" pitchFamily="34" charset="0"/>
                <a:ea typeface="Inter Bold" pitchFamily="34" charset="-122"/>
                <a:cs typeface="Inter Bold" pitchFamily="34" charset="-120"/>
              </a:rPr>
              <a:t>5</a:t>
            </a:r>
            <a:endParaRPr lang="es-CO" sz="3313" noProof="0" dirty="0"/>
          </a:p>
        </p:txBody>
      </p:sp>
      <p:sp>
        <p:nvSpPr>
          <p:cNvPr id="22" name="CuadroTexto 21">
            <a:extLst>
              <a:ext uri="{FF2B5EF4-FFF2-40B4-BE49-F238E27FC236}">
                <a16:creationId xmlns:a16="http://schemas.microsoft.com/office/drawing/2014/main" id="{7289D073-C294-4C6C-7C10-76521C56D3FD}"/>
              </a:ext>
            </a:extLst>
          </p:cNvPr>
          <p:cNvSpPr txBox="1"/>
          <p:nvPr/>
        </p:nvSpPr>
        <p:spPr>
          <a:xfrm>
            <a:off x="675330" y="4170724"/>
            <a:ext cx="3617464" cy="789127"/>
          </a:xfrm>
          <a:prstGeom prst="rect">
            <a:avLst/>
          </a:prstGeom>
          <a:noFill/>
        </p:spPr>
        <p:txBody>
          <a:bodyPr wrap="square">
            <a:spAutoFit/>
          </a:bodyPr>
          <a:lstStyle/>
          <a:p>
            <a:pPr marL="0" indent="0" algn="ctr">
              <a:lnSpc>
                <a:spcPts val="2850"/>
              </a:lnSpc>
              <a:buNone/>
            </a:pPr>
            <a:r>
              <a:rPr lang="es-CO" sz="1200" kern="0" spc="-36" noProof="0" dirty="0">
                <a:solidFill>
                  <a:srgbClr val="272525"/>
                </a:solidFill>
                <a:latin typeface="+mn-lt"/>
                <a:ea typeface="Inter" pitchFamily="34" charset="-122"/>
                <a:cs typeface="Inter" pitchFamily="34" charset="-120"/>
              </a:rPr>
              <a:t>Promover la afiliación al sistema de salud y educar en deberes y derechos en salud</a:t>
            </a:r>
            <a:r>
              <a:rPr lang="es-CO" sz="1400" kern="0" spc="-36" noProof="0" dirty="0">
                <a:solidFill>
                  <a:srgbClr val="272525"/>
                </a:solidFill>
                <a:latin typeface="Inter" pitchFamily="34" charset="0"/>
                <a:ea typeface="Inter" pitchFamily="34" charset="-122"/>
                <a:cs typeface="Inter" pitchFamily="34" charset="-120"/>
              </a:rPr>
              <a:t>.</a:t>
            </a:r>
            <a:endParaRPr lang="es-CO" sz="1400" noProof="0" dirty="0"/>
          </a:p>
        </p:txBody>
      </p:sp>
    </p:spTree>
    <p:extLst>
      <p:ext uri="{BB962C8B-B14F-4D97-AF65-F5344CB8AC3E}">
        <p14:creationId xmlns:p14="http://schemas.microsoft.com/office/powerpoint/2010/main" val="224451045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922</Words>
  <Application>Microsoft Office PowerPoint</Application>
  <PresentationFormat>Presentación en pantalla (16:9)</PresentationFormat>
  <Paragraphs>87</Paragraphs>
  <Slides>10</Slides>
  <Notes>9</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Simple Light</vt:lpstr>
      <vt:lpstr>Presentación de PowerPoint</vt:lpstr>
      <vt:lpstr>INTRODUCCION </vt:lpstr>
      <vt:lpstr>Presentación de PowerPoint</vt:lpstr>
      <vt:lpstr>Presentación de PowerPoint</vt:lpstr>
      <vt:lpstr>Presentación de PowerPoint</vt:lpstr>
      <vt:lpstr>Presentación de PowerPoint</vt:lpstr>
      <vt:lpstr>Presentación de PowerPoint</vt:lpstr>
      <vt:lpstr>ESTRATEGIAS POBLACIÓN SANA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Espacio para título</dc:title>
  <dc:creator>Carolina Ramirez Gòmez</dc:creator>
  <cp:lastModifiedBy>Alcaldia Manizales</cp:lastModifiedBy>
  <cp:revision>76</cp:revision>
  <dcterms:modified xsi:type="dcterms:W3CDTF">2025-04-03T22:35:40Z</dcterms:modified>
</cp:coreProperties>
</file>