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76" r:id="rId2"/>
  </p:sldMasterIdLst>
  <p:notesMasterIdLst>
    <p:notesMasterId r:id="rId24"/>
  </p:notesMasterIdLst>
  <p:sldIdLst>
    <p:sldId id="256" r:id="rId3"/>
    <p:sldId id="257" r:id="rId4"/>
    <p:sldId id="982" r:id="rId5"/>
    <p:sldId id="983" r:id="rId6"/>
    <p:sldId id="276" r:id="rId7"/>
    <p:sldId id="270" r:id="rId8"/>
    <p:sldId id="272" r:id="rId9"/>
    <p:sldId id="268" r:id="rId10"/>
    <p:sldId id="985" r:id="rId11"/>
    <p:sldId id="986" r:id="rId12"/>
    <p:sldId id="987" r:id="rId13"/>
    <p:sldId id="990" r:id="rId14"/>
    <p:sldId id="991" r:id="rId15"/>
    <p:sldId id="989" r:id="rId16"/>
    <p:sldId id="994" r:id="rId17"/>
    <p:sldId id="993" r:id="rId18"/>
    <p:sldId id="292" r:id="rId19"/>
    <p:sldId id="261" r:id="rId20"/>
    <p:sldId id="984" r:id="rId21"/>
    <p:sldId id="271" r:id="rId22"/>
    <p:sldId id="260" r:id="rId23"/>
  </p:sldIdLst>
  <p:sldSz cx="9144000" cy="5143500" type="screen16x9"/>
  <p:notesSz cx="6858000" cy="9144000"/>
  <p:embeddedFontLst>
    <p:embeddedFont>
      <p:font typeface="Aptos Narrow" panose="020B0004020202020204" pitchFamily="34" charset="0"/>
      <p:regular r:id="rId25"/>
      <p:bold r:id="rId26"/>
      <p:italic r:id="rId27"/>
      <p:boldItalic r:id="rId28"/>
    </p:embeddedFont>
    <p:embeddedFont>
      <p:font typeface="Montserrat" panose="00000500000000000000" pitchFamily="2" charset="0"/>
      <p:regular r:id="rId29"/>
      <p:bold r:id="rId30"/>
      <p:italic r:id="rId31"/>
      <p:boldItalic r:id="rId32"/>
    </p:embeddedFont>
    <p:embeddedFont>
      <p:font typeface="Montserrat Black" panose="00000A00000000000000" pitchFamily="2" charset="0"/>
      <p:bold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291" autoAdjust="0"/>
  </p:normalViewPr>
  <p:slideViewPr>
    <p:cSldViewPr snapToGrid="0">
      <p:cViewPr varScale="1">
        <p:scale>
          <a:sx n="96" d="100"/>
          <a:sy n="96" d="100"/>
        </p:scale>
        <p:origin x="660" y="7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32" Type="http://schemas.openxmlformats.org/officeDocument/2006/relationships/font" Target="fonts/font8.fntdata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font" Target="fonts/font4.fntdata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E476443-97C6-406A-AF7F-CD499F17F033}" type="doc">
      <dgm:prSet loTypeId="urn:microsoft.com/office/officeart/2008/layout/PictureStrips" loCatId="list" qsTypeId="urn:microsoft.com/office/officeart/2005/8/quickstyle/3d2" qsCatId="3D" csTypeId="urn:microsoft.com/office/officeart/2005/8/colors/colorful4" csCatId="colorful" phldr="1"/>
      <dgm:spPr/>
      <dgm:t>
        <a:bodyPr/>
        <a:lstStyle/>
        <a:p>
          <a:endParaRPr lang="es-CO"/>
        </a:p>
      </dgm:t>
    </dgm:pt>
    <dgm:pt modelId="{461E1C85-9404-4059-AF27-FEDC71F8C86D}">
      <dgm:prSet phldrT="[Texto]"/>
      <dgm:spPr/>
      <dgm:t>
        <a:bodyPr/>
        <a:lstStyle/>
        <a:p>
          <a:r>
            <a:rPr lang="es-ES" b="1" dirty="0"/>
            <a:t>Fortalecer los conocimientos y prácticas de los estilos de vida saludable en pro de la salud mental a nivel individual, familiar y comunitario.</a:t>
          </a:r>
          <a:endParaRPr lang="es-CO" b="1" dirty="0"/>
        </a:p>
      </dgm:t>
    </dgm:pt>
    <dgm:pt modelId="{7F743009-CB70-4265-AFFA-AE181E615790}" type="parTrans" cxnId="{17A62349-19A2-4340-98E2-B81E9364DDB9}">
      <dgm:prSet/>
      <dgm:spPr/>
      <dgm:t>
        <a:bodyPr/>
        <a:lstStyle/>
        <a:p>
          <a:endParaRPr lang="es-CO" b="1"/>
        </a:p>
      </dgm:t>
    </dgm:pt>
    <dgm:pt modelId="{DFEB336B-1A27-492A-974C-877BB671721B}" type="sibTrans" cxnId="{17A62349-19A2-4340-98E2-B81E9364DDB9}">
      <dgm:prSet/>
      <dgm:spPr/>
      <dgm:t>
        <a:bodyPr/>
        <a:lstStyle/>
        <a:p>
          <a:endParaRPr lang="es-CO" b="1"/>
        </a:p>
      </dgm:t>
    </dgm:pt>
    <dgm:pt modelId="{EF9C5FA0-16B5-403F-86AB-F5C68EB8457C}">
      <dgm:prSet phldrT="[Texto]"/>
      <dgm:spPr/>
      <dgm:t>
        <a:bodyPr/>
        <a:lstStyle/>
        <a:p>
          <a:r>
            <a:rPr lang="es-ES" b="1" dirty="0"/>
            <a:t>Fortalecer el desarrollo de prácticas de cuidado, promoción de factores protectores y el acceso a servicios de salud, como estrategia para el mejoramiento de la salud mental y control de riesgos</a:t>
          </a:r>
          <a:endParaRPr lang="es-CO" b="1" dirty="0"/>
        </a:p>
      </dgm:t>
    </dgm:pt>
    <dgm:pt modelId="{BF49325B-7C79-4A61-B01A-4A7F41405150}" type="parTrans" cxnId="{97976FA6-1A57-4122-A7AE-E542A8B0D825}">
      <dgm:prSet/>
      <dgm:spPr/>
      <dgm:t>
        <a:bodyPr/>
        <a:lstStyle/>
        <a:p>
          <a:endParaRPr lang="es-CO" b="1"/>
        </a:p>
      </dgm:t>
    </dgm:pt>
    <dgm:pt modelId="{E0CFE3AF-0AE8-43DC-80DF-C92FFD331649}" type="sibTrans" cxnId="{97976FA6-1A57-4122-A7AE-E542A8B0D825}">
      <dgm:prSet/>
      <dgm:spPr/>
      <dgm:t>
        <a:bodyPr/>
        <a:lstStyle/>
        <a:p>
          <a:endParaRPr lang="es-CO" b="1"/>
        </a:p>
      </dgm:t>
    </dgm:pt>
    <dgm:pt modelId="{EC399A11-6C36-4E19-9621-419C7F30E222}">
      <dgm:prSet phldrT="[Texto]"/>
      <dgm:spPr/>
      <dgm:t>
        <a:bodyPr/>
        <a:lstStyle/>
        <a:p>
          <a:r>
            <a:rPr lang="es-ES" b="1" dirty="0"/>
            <a:t>Potenciar las capacidades individuales y familiares que conlleven generar respuestas de cuidado en pro de la salud física y mental.</a:t>
          </a:r>
          <a:endParaRPr lang="es-CO" b="1" dirty="0"/>
        </a:p>
      </dgm:t>
    </dgm:pt>
    <dgm:pt modelId="{7884DA57-0FFE-43E9-9870-A109DBE0D9B8}" type="parTrans" cxnId="{31E5F8D3-9CEF-4AC9-8718-ADCAD80C2C9C}">
      <dgm:prSet/>
      <dgm:spPr/>
      <dgm:t>
        <a:bodyPr/>
        <a:lstStyle/>
        <a:p>
          <a:endParaRPr lang="es-CO" b="1"/>
        </a:p>
      </dgm:t>
    </dgm:pt>
    <dgm:pt modelId="{29404A71-0A87-4759-B7F8-C9B6388CA0E3}" type="sibTrans" cxnId="{31E5F8D3-9CEF-4AC9-8718-ADCAD80C2C9C}">
      <dgm:prSet/>
      <dgm:spPr/>
      <dgm:t>
        <a:bodyPr/>
        <a:lstStyle/>
        <a:p>
          <a:endParaRPr lang="es-CO" b="1"/>
        </a:p>
      </dgm:t>
    </dgm:pt>
    <dgm:pt modelId="{D4CED13D-69C7-4A34-B255-BCF7B8158B38}">
      <dgm:prSet phldrT="[Texto]"/>
      <dgm:spPr/>
      <dgm:t>
        <a:bodyPr/>
        <a:lstStyle/>
        <a:p>
          <a:r>
            <a:rPr lang="es-ES" b="1" dirty="0"/>
            <a:t>Potenciar las capacidades individuales y familiares que conlleven generar respuestas de cuidado en pro de la salud física y mental.</a:t>
          </a:r>
          <a:endParaRPr lang="es-CO" b="1" dirty="0"/>
        </a:p>
      </dgm:t>
    </dgm:pt>
    <dgm:pt modelId="{FB07610B-5F51-4EAE-9341-9D2B9672FA70}" type="parTrans" cxnId="{B5B70535-B9A9-49FC-8AB2-8A8899045BA1}">
      <dgm:prSet/>
      <dgm:spPr/>
      <dgm:t>
        <a:bodyPr/>
        <a:lstStyle/>
        <a:p>
          <a:endParaRPr lang="es-CO" b="1"/>
        </a:p>
      </dgm:t>
    </dgm:pt>
    <dgm:pt modelId="{F9A22A0B-CAA6-4617-884F-B29A8FD3DB08}" type="sibTrans" cxnId="{B5B70535-B9A9-49FC-8AB2-8A8899045BA1}">
      <dgm:prSet/>
      <dgm:spPr/>
      <dgm:t>
        <a:bodyPr/>
        <a:lstStyle/>
        <a:p>
          <a:endParaRPr lang="es-CO" b="1"/>
        </a:p>
      </dgm:t>
    </dgm:pt>
    <dgm:pt modelId="{3F72D044-F125-446B-9F91-0D22166E523F}" type="pres">
      <dgm:prSet presAssocID="{2E476443-97C6-406A-AF7F-CD499F17F033}" presName="Name0" presStyleCnt="0">
        <dgm:presLayoutVars>
          <dgm:dir/>
          <dgm:resizeHandles val="exact"/>
        </dgm:presLayoutVars>
      </dgm:prSet>
      <dgm:spPr/>
    </dgm:pt>
    <dgm:pt modelId="{B817A8FA-0B89-477D-B703-B314855E6F98}" type="pres">
      <dgm:prSet presAssocID="{461E1C85-9404-4059-AF27-FEDC71F8C86D}" presName="composite" presStyleCnt="0"/>
      <dgm:spPr/>
    </dgm:pt>
    <dgm:pt modelId="{54FEF6AD-F960-4AF6-AFD3-CB8A33CDD66B}" type="pres">
      <dgm:prSet presAssocID="{461E1C85-9404-4059-AF27-FEDC71F8C86D}" presName="rect1" presStyleLbl="trAlignAcc1" presStyleIdx="0" presStyleCnt="4">
        <dgm:presLayoutVars>
          <dgm:bulletEnabled val="1"/>
        </dgm:presLayoutVars>
      </dgm:prSet>
      <dgm:spPr/>
    </dgm:pt>
    <dgm:pt modelId="{2367AEE7-EA51-4586-BA2D-54076338B49B}" type="pres">
      <dgm:prSet presAssocID="{461E1C85-9404-4059-AF27-FEDC71F8C86D}" presName="rect2" presStyleLbl="fgImgPlace1" presStyleIdx="0" presStyleCnt="4"/>
      <dgm:spPr/>
    </dgm:pt>
    <dgm:pt modelId="{E38DFDC7-3E46-4991-A17D-617A04D8F016}" type="pres">
      <dgm:prSet presAssocID="{DFEB336B-1A27-492A-974C-877BB671721B}" presName="sibTrans" presStyleCnt="0"/>
      <dgm:spPr/>
    </dgm:pt>
    <dgm:pt modelId="{4DF0E22C-7B08-4E53-94C6-829464AE117D}" type="pres">
      <dgm:prSet presAssocID="{EF9C5FA0-16B5-403F-86AB-F5C68EB8457C}" presName="composite" presStyleCnt="0"/>
      <dgm:spPr/>
    </dgm:pt>
    <dgm:pt modelId="{CA2A822E-F113-4884-A436-A3D2D9CB3408}" type="pres">
      <dgm:prSet presAssocID="{EF9C5FA0-16B5-403F-86AB-F5C68EB8457C}" presName="rect1" presStyleLbl="trAlignAcc1" presStyleIdx="1" presStyleCnt="4">
        <dgm:presLayoutVars>
          <dgm:bulletEnabled val="1"/>
        </dgm:presLayoutVars>
      </dgm:prSet>
      <dgm:spPr/>
    </dgm:pt>
    <dgm:pt modelId="{FE227C69-9DF6-404A-A586-B6B8B16FA230}" type="pres">
      <dgm:prSet presAssocID="{EF9C5FA0-16B5-403F-86AB-F5C68EB8457C}" presName="rect2" presStyleLbl="fgImgPlace1" presStyleIdx="1" presStyleCnt="4"/>
      <dgm:spPr/>
    </dgm:pt>
    <dgm:pt modelId="{70E8D16E-1D49-43E9-88F8-8788D5CECA03}" type="pres">
      <dgm:prSet presAssocID="{E0CFE3AF-0AE8-43DC-80DF-C92FFD331649}" presName="sibTrans" presStyleCnt="0"/>
      <dgm:spPr/>
    </dgm:pt>
    <dgm:pt modelId="{D2FD1EF4-89F3-4DB4-9B23-8FF016BAE5C1}" type="pres">
      <dgm:prSet presAssocID="{EC399A11-6C36-4E19-9621-419C7F30E222}" presName="composite" presStyleCnt="0"/>
      <dgm:spPr/>
    </dgm:pt>
    <dgm:pt modelId="{5B0E4B4C-3F7A-4E6C-9F24-B37A3D233051}" type="pres">
      <dgm:prSet presAssocID="{EC399A11-6C36-4E19-9621-419C7F30E222}" presName="rect1" presStyleLbl="trAlignAcc1" presStyleIdx="2" presStyleCnt="4">
        <dgm:presLayoutVars>
          <dgm:bulletEnabled val="1"/>
        </dgm:presLayoutVars>
      </dgm:prSet>
      <dgm:spPr/>
    </dgm:pt>
    <dgm:pt modelId="{81746DE9-4ABD-4CF0-BC04-9BA17A280E4E}" type="pres">
      <dgm:prSet presAssocID="{EC399A11-6C36-4E19-9621-419C7F30E222}" presName="rect2" presStyleLbl="fgImgPlace1" presStyleIdx="2" presStyleCnt="4"/>
      <dgm:spPr/>
    </dgm:pt>
    <dgm:pt modelId="{F177C977-0477-42C8-8897-4E58B44C870C}" type="pres">
      <dgm:prSet presAssocID="{29404A71-0A87-4759-B7F8-C9B6388CA0E3}" presName="sibTrans" presStyleCnt="0"/>
      <dgm:spPr/>
    </dgm:pt>
    <dgm:pt modelId="{3D9658EC-BADF-4D0A-AC2A-9945B3BD5F7A}" type="pres">
      <dgm:prSet presAssocID="{D4CED13D-69C7-4A34-B255-BCF7B8158B38}" presName="composite" presStyleCnt="0"/>
      <dgm:spPr/>
    </dgm:pt>
    <dgm:pt modelId="{FC6AF16D-929F-4464-9295-26A634400666}" type="pres">
      <dgm:prSet presAssocID="{D4CED13D-69C7-4A34-B255-BCF7B8158B38}" presName="rect1" presStyleLbl="trAlignAcc1" presStyleIdx="3" presStyleCnt="4">
        <dgm:presLayoutVars>
          <dgm:bulletEnabled val="1"/>
        </dgm:presLayoutVars>
      </dgm:prSet>
      <dgm:spPr/>
    </dgm:pt>
    <dgm:pt modelId="{CDDD929D-37AB-4DEF-B174-3CCECE87A64C}" type="pres">
      <dgm:prSet presAssocID="{D4CED13D-69C7-4A34-B255-BCF7B8158B38}" presName="rect2" presStyleLbl="fgImgPlace1" presStyleIdx="3" presStyleCnt="4"/>
      <dgm:spPr/>
    </dgm:pt>
  </dgm:ptLst>
  <dgm:cxnLst>
    <dgm:cxn modelId="{6E3B0D12-1E68-4B0D-9457-D77E925E5B4E}" type="presOf" srcId="{EC399A11-6C36-4E19-9621-419C7F30E222}" destId="{5B0E4B4C-3F7A-4E6C-9F24-B37A3D233051}" srcOrd="0" destOrd="0" presId="urn:microsoft.com/office/officeart/2008/layout/PictureStrips"/>
    <dgm:cxn modelId="{1A72E217-BDE7-4511-BF13-597E5A587703}" type="presOf" srcId="{D4CED13D-69C7-4A34-B255-BCF7B8158B38}" destId="{FC6AF16D-929F-4464-9295-26A634400666}" srcOrd="0" destOrd="0" presId="urn:microsoft.com/office/officeart/2008/layout/PictureStrips"/>
    <dgm:cxn modelId="{8EA30A1D-A2B8-4D73-BD7B-EE53DABC6417}" type="presOf" srcId="{2E476443-97C6-406A-AF7F-CD499F17F033}" destId="{3F72D044-F125-446B-9F91-0D22166E523F}" srcOrd="0" destOrd="0" presId="urn:microsoft.com/office/officeart/2008/layout/PictureStrips"/>
    <dgm:cxn modelId="{B5B70535-B9A9-49FC-8AB2-8A8899045BA1}" srcId="{2E476443-97C6-406A-AF7F-CD499F17F033}" destId="{D4CED13D-69C7-4A34-B255-BCF7B8158B38}" srcOrd="3" destOrd="0" parTransId="{FB07610B-5F51-4EAE-9341-9D2B9672FA70}" sibTransId="{F9A22A0B-CAA6-4617-884F-B29A8FD3DB08}"/>
    <dgm:cxn modelId="{17A62349-19A2-4340-98E2-B81E9364DDB9}" srcId="{2E476443-97C6-406A-AF7F-CD499F17F033}" destId="{461E1C85-9404-4059-AF27-FEDC71F8C86D}" srcOrd="0" destOrd="0" parTransId="{7F743009-CB70-4265-AFFA-AE181E615790}" sibTransId="{DFEB336B-1A27-492A-974C-877BB671721B}"/>
    <dgm:cxn modelId="{97976FA6-1A57-4122-A7AE-E542A8B0D825}" srcId="{2E476443-97C6-406A-AF7F-CD499F17F033}" destId="{EF9C5FA0-16B5-403F-86AB-F5C68EB8457C}" srcOrd="1" destOrd="0" parTransId="{BF49325B-7C79-4A61-B01A-4A7F41405150}" sibTransId="{E0CFE3AF-0AE8-43DC-80DF-C92FFD331649}"/>
    <dgm:cxn modelId="{330B50C1-229D-411C-9227-B2789175D6AE}" type="presOf" srcId="{EF9C5FA0-16B5-403F-86AB-F5C68EB8457C}" destId="{CA2A822E-F113-4884-A436-A3D2D9CB3408}" srcOrd="0" destOrd="0" presId="urn:microsoft.com/office/officeart/2008/layout/PictureStrips"/>
    <dgm:cxn modelId="{31E5F8D3-9CEF-4AC9-8718-ADCAD80C2C9C}" srcId="{2E476443-97C6-406A-AF7F-CD499F17F033}" destId="{EC399A11-6C36-4E19-9621-419C7F30E222}" srcOrd="2" destOrd="0" parTransId="{7884DA57-0FFE-43E9-9870-A109DBE0D9B8}" sibTransId="{29404A71-0A87-4759-B7F8-C9B6388CA0E3}"/>
    <dgm:cxn modelId="{A19EA7F6-6E2D-4CF1-83A6-2D5A6F842EA7}" type="presOf" srcId="{461E1C85-9404-4059-AF27-FEDC71F8C86D}" destId="{54FEF6AD-F960-4AF6-AFD3-CB8A33CDD66B}" srcOrd="0" destOrd="0" presId="urn:microsoft.com/office/officeart/2008/layout/PictureStrips"/>
    <dgm:cxn modelId="{A4095D02-BA6D-4F79-A04E-1DA83A1CD897}" type="presParOf" srcId="{3F72D044-F125-446B-9F91-0D22166E523F}" destId="{B817A8FA-0B89-477D-B703-B314855E6F98}" srcOrd="0" destOrd="0" presId="urn:microsoft.com/office/officeart/2008/layout/PictureStrips"/>
    <dgm:cxn modelId="{EA594C86-9C04-4B3F-A6E0-ACB3A8228A9A}" type="presParOf" srcId="{B817A8FA-0B89-477D-B703-B314855E6F98}" destId="{54FEF6AD-F960-4AF6-AFD3-CB8A33CDD66B}" srcOrd="0" destOrd="0" presId="urn:microsoft.com/office/officeart/2008/layout/PictureStrips"/>
    <dgm:cxn modelId="{B3BC05E0-2F31-45DA-9861-CD82B4590A5B}" type="presParOf" srcId="{B817A8FA-0B89-477D-B703-B314855E6F98}" destId="{2367AEE7-EA51-4586-BA2D-54076338B49B}" srcOrd="1" destOrd="0" presId="urn:microsoft.com/office/officeart/2008/layout/PictureStrips"/>
    <dgm:cxn modelId="{90C1E690-7B79-4E03-BBCE-D74A8651C786}" type="presParOf" srcId="{3F72D044-F125-446B-9F91-0D22166E523F}" destId="{E38DFDC7-3E46-4991-A17D-617A04D8F016}" srcOrd="1" destOrd="0" presId="urn:microsoft.com/office/officeart/2008/layout/PictureStrips"/>
    <dgm:cxn modelId="{FE74C9C3-D11D-4D46-A256-FF4CA111D22F}" type="presParOf" srcId="{3F72D044-F125-446B-9F91-0D22166E523F}" destId="{4DF0E22C-7B08-4E53-94C6-829464AE117D}" srcOrd="2" destOrd="0" presId="urn:microsoft.com/office/officeart/2008/layout/PictureStrips"/>
    <dgm:cxn modelId="{1F67F56C-49A2-4467-BCF3-0C66BF1A1C4F}" type="presParOf" srcId="{4DF0E22C-7B08-4E53-94C6-829464AE117D}" destId="{CA2A822E-F113-4884-A436-A3D2D9CB3408}" srcOrd="0" destOrd="0" presId="urn:microsoft.com/office/officeart/2008/layout/PictureStrips"/>
    <dgm:cxn modelId="{68AFC638-D0A5-47FF-BCD9-929AE05715B2}" type="presParOf" srcId="{4DF0E22C-7B08-4E53-94C6-829464AE117D}" destId="{FE227C69-9DF6-404A-A586-B6B8B16FA230}" srcOrd="1" destOrd="0" presId="urn:microsoft.com/office/officeart/2008/layout/PictureStrips"/>
    <dgm:cxn modelId="{1AE45C17-A17B-4C68-BE42-6931C73AB3CF}" type="presParOf" srcId="{3F72D044-F125-446B-9F91-0D22166E523F}" destId="{70E8D16E-1D49-43E9-88F8-8788D5CECA03}" srcOrd="3" destOrd="0" presId="urn:microsoft.com/office/officeart/2008/layout/PictureStrips"/>
    <dgm:cxn modelId="{1A39B613-BF10-44AE-A7BB-3DF1798BB06B}" type="presParOf" srcId="{3F72D044-F125-446B-9F91-0D22166E523F}" destId="{D2FD1EF4-89F3-4DB4-9B23-8FF016BAE5C1}" srcOrd="4" destOrd="0" presId="urn:microsoft.com/office/officeart/2008/layout/PictureStrips"/>
    <dgm:cxn modelId="{8469896B-6306-4B56-85C3-CB92240F5C52}" type="presParOf" srcId="{D2FD1EF4-89F3-4DB4-9B23-8FF016BAE5C1}" destId="{5B0E4B4C-3F7A-4E6C-9F24-B37A3D233051}" srcOrd="0" destOrd="0" presId="urn:microsoft.com/office/officeart/2008/layout/PictureStrips"/>
    <dgm:cxn modelId="{69EBDCE7-4DEC-4AD0-8963-577650A427DC}" type="presParOf" srcId="{D2FD1EF4-89F3-4DB4-9B23-8FF016BAE5C1}" destId="{81746DE9-4ABD-4CF0-BC04-9BA17A280E4E}" srcOrd="1" destOrd="0" presId="urn:microsoft.com/office/officeart/2008/layout/PictureStrips"/>
    <dgm:cxn modelId="{C4537FE4-5AB4-4038-800A-CF48426E7016}" type="presParOf" srcId="{3F72D044-F125-446B-9F91-0D22166E523F}" destId="{F177C977-0477-42C8-8897-4E58B44C870C}" srcOrd="5" destOrd="0" presId="urn:microsoft.com/office/officeart/2008/layout/PictureStrips"/>
    <dgm:cxn modelId="{266A4245-1445-498D-ADE9-125ADB15403B}" type="presParOf" srcId="{3F72D044-F125-446B-9F91-0D22166E523F}" destId="{3D9658EC-BADF-4D0A-AC2A-9945B3BD5F7A}" srcOrd="6" destOrd="0" presId="urn:microsoft.com/office/officeart/2008/layout/PictureStrips"/>
    <dgm:cxn modelId="{EB60D147-D257-4472-8044-3189E1F264A3}" type="presParOf" srcId="{3D9658EC-BADF-4D0A-AC2A-9945B3BD5F7A}" destId="{FC6AF16D-929F-4464-9295-26A634400666}" srcOrd="0" destOrd="0" presId="urn:microsoft.com/office/officeart/2008/layout/PictureStrips"/>
    <dgm:cxn modelId="{B9B860F0-513F-47C5-8CC2-70CD11E258D8}" type="presParOf" srcId="{3D9658EC-BADF-4D0A-AC2A-9945B3BD5F7A}" destId="{CDDD929D-37AB-4DEF-B174-3CCECE87A64C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FEF6AD-F960-4AF6-AFD3-CB8A33CDD66B}">
      <dsp:nvSpPr>
        <dsp:cNvPr id="0" name=""/>
        <dsp:cNvSpPr/>
      </dsp:nvSpPr>
      <dsp:spPr>
        <a:xfrm>
          <a:off x="158191" y="796927"/>
          <a:ext cx="3738318" cy="1168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1277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Fortalecer los conocimientos y prácticas de los estilos de vida saludable en pro de la salud mental a nivel individual, familiar y comunitario.</a:t>
          </a:r>
          <a:endParaRPr lang="es-CO" sz="1300" b="1" kern="1200" dirty="0"/>
        </a:p>
      </dsp:txBody>
      <dsp:txXfrm>
        <a:off x="158191" y="796927"/>
        <a:ext cx="3738318" cy="1168224"/>
      </dsp:txXfrm>
    </dsp:sp>
    <dsp:sp modelId="{2367AEE7-EA51-4586-BA2D-54076338B49B}">
      <dsp:nvSpPr>
        <dsp:cNvPr id="0" name=""/>
        <dsp:cNvSpPr/>
      </dsp:nvSpPr>
      <dsp:spPr>
        <a:xfrm>
          <a:off x="2428" y="628183"/>
          <a:ext cx="817757" cy="1226635"/>
        </a:xfrm>
        <a:prstGeom prst="rect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2A822E-F113-4884-A436-A3D2D9CB3408}">
      <dsp:nvSpPr>
        <dsp:cNvPr id="0" name=""/>
        <dsp:cNvSpPr/>
      </dsp:nvSpPr>
      <dsp:spPr>
        <a:xfrm>
          <a:off x="4250314" y="796927"/>
          <a:ext cx="3738318" cy="1168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1277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Fortalecer el desarrollo de prácticas de cuidado, promoción de factores protectores y el acceso a servicios de salud, como estrategia para el mejoramiento de la salud mental y control de riesgos</a:t>
          </a:r>
          <a:endParaRPr lang="es-CO" sz="1300" b="1" kern="1200" dirty="0"/>
        </a:p>
      </dsp:txBody>
      <dsp:txXfrm>
        <a:off x="4250314" y="796927"/>
        <a:ext cx="3738318" cy="1168224"/>
      </dsp:txXfrm>
    </dsp:sp>
    <dsp:sp modelId="{FE227C69-9DF6-404A-A586-B6B8B16FA230}">
      <dsp:nvSpPr>
        <dsp:cNvPr id="0" name=""/>
        <dsp:cNvSpPr/>
      </dsp:nvSpPr>
      <dsp:spPr>
        <a:xfrm>
          <a:off x="4094550" y="628183"/>
          <a:ext cx="817757" cy="1226635"/>
        </a:xfrm>
        <a:prstGeom prst="rect">
          <a:avLst/>
        </a:prstGeom>
        <a:solidFill>
          <a:schemeClr val="accent4">
            <a:tint val="50000"/>
            <a:hueOff val="3317255"/>
            <a:satOff val="-24053"/>
            <a:lumOff val="-2767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B0E4B4C-3F7A-4E6C-9F24-B37A3D233051}">
      <dsp:nvSpPr>
        <dsp:cNvPr id="0" name=""/>
        <dsp:cNvSpPr/>
      </dsp:nvSpPr>
      <dsp:spPr>
        <a:xfrm>
          <a:off x="158191" y="2267591"/>
          <a:ext cx="3738318" cy="1168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1277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Potenciar las capacidades individuales y familiares que conlleven generar respuestas de cuidado en pro de la salud física y mental.</a:t>
          </a:r>
          <a:endParaRPr lang="es-CO" sz="1300" b="1" kern="1200" dirty="0"/>
        </a:p>
      </dsp:txBody>
      <dsp:txXfrm>
        <a:off x="158191" y="2267591"/>
        <a:ext cx="3738318" cy="1168224"/>
      </dsp:txXfrm>
    </dsp:sp>
    <dsp:sp modelId="{81746DE9-4ABD-4CF0-BC04-9BA17A280E4E}">
      <dsp:nvSpPr>
        <dsp:cNvPr id="0" name=""/>
        <dsp:cNvSpPr/>
      </dsp:nvSpPr>
      <dsp:spPr>
        <a:xfrm>
          <a:off x="2428" y="2098848"/>
          <a:ext cx="817757" cy="1226635"/>
        </a:xfrm>
        <a:prstGeom prst="rect">
          <a:avLst/>
        </a:prstGeom>
        <a:solidFill>
          <a:schemeClr val="accent4">
            <a:tint val="50000"/>
            <a:hueOff val="6634511"/>
            <a:satOff val="-48105"/>
            <a:lumOff val="-5534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C6AF16D-929F-4464-9295-26A634400666}">
      <dsp:nvSpPr>
        <dsp:cNvPr id="0" name=""/>
        <dsp:cNvSpPr/>
      </dsp:nvSpPr>
      <dsp:spPr>
        <a:xfrm>
          <a:off x="4250314" y="2267591"/>
          <a:ext cx="3738318" cy="1168224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354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91277" tIns="49530" rIns="49530" bIns="4953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300" b="1" kern="1200" dirty="0"/>
            <a:t>Potenciar las capacidades individuales y familiares que conlleven generar respuestas de cuidado en pro de la salud física y mental.</a:t>
          </a:r>
          <a:endParaRPr lang="es-CO" sz="1300" b="1" kern="1200" dirty="0"/>
        </a:p>
      </dsp:txBody>
      <dsp:txXfrm>
        <a:off x="4250314" y="2267591"/>
        <a:ext cx="3738318" cy="1168224"/>
      </dsp:txXfrm>
    </dsp:sp>
    <dsp:sp modelId="{CDDD929D-37AB-4DEF-B174-3CCECE87A64C}">
      <dsp:nvSpPr>
        <dsp:cNvPr id="0" name=""/>
        <dsp:cNvSpPr/>
      </dsp:nvSpPr>
      <dsp:spPr>
        <a:xfrm>
          <a:off x="4094550" y="2098848"/>
          <a:ext cx="817757" cy="1226635"/>
        </a:xfrm>
        <a:prstGeom prst="rect">
          <a:avLst/>
        </a:prstGeom>
        <a:solidFill>
          <a:schemeClr val="accent4">
            <a:tint val="50000"/>
            <a:hueOff val="9951766"/>
            <a:satOff val="-72158"/>
            <a:lumOff val="-8301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22046eeffe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22046eeffe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FB48DA7-7192-8627-D327-392750854B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B2672C91-63F3-C806-44B1-6372D54BE9C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F823F568-BDC7-2F52-C2C3-5C23D587BC9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434698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75C327B0-D2F0-9963-1992-57EC1939A2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F0212864-C204-92C4-846E-62782875839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E7CD2277-B7B0-1B22-C6F5-EE356BE31EB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344994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54F7D81F-8D52-8B73-0E89-66ED9828C1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CA565A8F-83DA-A1C7-00CD-9AB3F4095DA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FAC453D2-E75B-BDF3-407A-24B63A7D7F8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237607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EF395435-D71C-3592-E808-55B506C5D7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7E2FF36A-1820-2399-2038-F5082D9F922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068239A-7B65-DD82-79A7-21BB3E6F48C2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071892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4528C74-DB33-9FE2-98C7-DBD0A15A77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2E290EB5-02C0-63C9-0439-159F47FA608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A6F56322-F32F-2BB6-3FA5-E637FCBEE76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02228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4E956605-43D6-3C58-3FD1-7C7954C6AE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1130018C-F8C0-2E16-4772-63133471441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7BC66468-5669-30D2-E527-A2462A7976A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089427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BA2E563-5962-883D-9AA4-B46A6F43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28FA4F9-9FCF-9EDB-BD52-D482321B44D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086D83D1-51B5-CA79-F9CB-172F8F317A2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051972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17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407553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27477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D7F22B52-A5AD-CA4E-05DF-FD79D093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CC565324-D963-7940-C2A7-175B52328AA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160B7689-05B8-4294-31C7-A4BB519490E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771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635A8FB-56BF-D544-9BDD-16E0B878EF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5302C9D1-0FFF-F4B4-058C-A26C34044B5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23ED904A-4458-FDC0-F49C-AD8154EEDA7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255748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2046eeffee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2046eeffee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A3C7397-E83C-D022-ED00-2E9E682258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38C2B5B-73EE-D7B3-4301-0878A2EB40AC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70BDAF60-023E-8433-DC71-C1165F9CE67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92067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F7021451-1387-4CA6-816F-3879F97B5CBC}" type="slidenum">
              <a: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6459349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B1A7F566-E999-467D-13DA-BFF17FEA26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ACC86F3E-42E8-6781-7270-B749D3BC026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28820C1-6612-F164-A36B-7132FB0683C6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477902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2832DB3E-836A-5315-5537-9A2A68E843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F25C5836-7697-34CA-6D87-56A04426B3C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D8CAB1F7-A1CE-4D86-9AFD-76CAC040209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470571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9D9D647-F15A-F012-AE41-C76B72FB57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38723270-4FF6-B7FF-2222-9F93353A394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029B00AD-8A3E-527D-90C1-D70E83C9E0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902943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19A787E6-C7AA-8853-785A-7A27EAAE0A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8C4C935A-998C-E560-D666-8361DC25A693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5272ED41-43DB-DA39-1C72-54B374DC27E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103096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>
          <a:extLst>
            <a:ext uri="{FF2B5EF4-FFF2-40B4-BE49-F238E27FC236}">
              <a16:creationId xmlns:a16="http://schemas.microsoft.com/office/drawing/2014/main" id="{FD997A5B-FE58-EDC3-C877-6FA55B507A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22049f0a27f_0_0:notes">
            <a:extLst>
              <a:ext uri="{FF2B5EF4-FFF2-40B4-BE49-F238E27FC236}">
                <a16:creationId xmlns:a16="http://schemas.microsoft.com/office/drawing/2014/main" id="{6BCDC67F-51B3-0294-8BFE-BD107A0D7680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22049f0a27f_0_0:notes">
            <a:extLst>
              <a:ext uri="{FF2B5EF4-FFF2-40B4-BE49-F238E27FC236}">
                <a16:creationId xmlns:a16="http://schemas.microsoft.com/office/drawing/2014/main" id="{FC080D21-D1EC-ECB4-53A0-062722D3E01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853898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gamma.app/?utm_source=made-with-gamma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r>
              <a:rPr lang="es-ES"/>
              <a:t>Haga clic para modificar el estilo de subtítulo del patrón</a:t>
            </a:r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C71378E4-E928-832F-DA33-7414B6BB39D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2087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999815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673689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17099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9418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220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238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6F4F4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4510" y="4843463"/>
            <a:ext cx="1076628" cy="257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613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r>
              <a:rPr lang="es-ES"/>
              <a:t>Haga clic para modificar el estilo de título del patrón</a:t>
            </a:r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A7AD84FB-C9D5-4B14-9989-40391151AF25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869426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6806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07999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97321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286083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945413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9691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  <p:pic>
        <p:nvPicPr>
          <p:cNvPr id="2" name="Google Shape;61;p14">
            <a:extLst>
              <a:ext uri="{FF2B5EF4-FFF2-40B4-BE49-F238E27FC236}">
                <a16:creationId xmlns:a16="http://schemas.microsoft.com/office/drawing/2014/main" id="{631E414D-CBAB-64D1-73F5-769C5E852D0F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362825" y="4568874"/>
            <a:ext cx="1690300" cy="35417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032363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4.jp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8.jpe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2986425" y="1869825"/>
            <a:ext cx="4959000" cy="906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700" b="1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Espacio para título</a:t>
            </a:r>
            <a:endParaRPr sz="3700" b="1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55" name="Google Shape;55;p13"/>
          <p:cNvSpPr txBox="1"/>
          <p:nvPr/>
        </p:nvSpPr>
        <p:spPr>
          <a:xfrm>
            <a:off x="895388" y="1182138"/>
            <a:ext cx="7353222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3400" dirty="0">
                <a:solidFill>
                  <a:schemeClr val="tx1"/>
                </a:solidFill>
                <a:latin typeface="Montserrat Black"/>
                <a:ea typeface="Montserrat Black"/>
                <a:cs typeface="Montserrat Black"/>
                <a:sym typeface="Montserrat Black"/>
              </a:rPr>
              <a:t>PROTOCÓLO TRASTORNOS MENTALES Y USO DE SUSTANCIAS PSICOACTIVAS </a:t>
            </a:r>
            <a:endParaRPr sz="3400" dirty="0">
              <a:solidFill>
                <a:schemeClr val="tx1"/>
              </a:solidFill>
              <a:latin typeface="Montserrat Black"/>
              <a:ea typeface="Montserrat Black"/>
              <a:cs typeface="Montserrat Black"/>
              <a:sym typeface="Montserrat Black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B15EACE0-EDBF-856A-5BE7-A133B845A134}"/>
              </a:ext>
            </a:extLst>
          </p:cNvPr>
          <p:cNvSpPr txBox="1"/>
          <p:nvPr/>
        </p:nvSpPr>
        <p:spPr>
          <a:xfrm>
            <a:off x="1790778" y="3536131"/>
            <a:ext cx="55624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PLAN DE INTERVENCIONES COLECTIVAS - GESTIÓN EN SALUD PÚBLICA</a:t>
            </a:r>
          </a:p>
          <a:p>
            <a:pPr algn="ctr"/>
            <a:r>
              <a:rPr lang="es-MX" b="1" i="0" dirty="0">
                <a:solidFill>
                  <a:srgbClr val="242424"/>
                </a:solidFill>
                <a:effectLst/>
                <a:latin typeface="Aptos Narrow" panose="020B0004020202020204" pitchFamily="34" charset="0"/>
              </a:rPr>
              <a:t>SECRETARÍA DE SALUD PÚBLICA</a:t>
            </a:r>
          </a:p>
        </p:txBody>
      </p:sp>
      <p:sp>
        <p:nvSpPr>
          <p:cNvPr id="4" name="Rectángulo: esquinas redondeadas 3">
            <a:extLst>
              <a:ext uri="{FF2B5EF4-FFF2-40B4-BE49-F238E27FC236}">
                <a16:creationId xmlns:a16="http://schemas.microsoft.com/office/drawing/2014/main" id="{D27493B5-13CE-DC63-88CF-1B31A11C7525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54801B34-C31C-E94C-0FDC-2F133A083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10E6A71-A0A1-0AE8-3D49-F0A17827DB63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5BEF1E20-9A65-F28E-BBA7-1EFA5EF67D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228891"/>
              </p:ext>
            </p:extLst>
          </p:nvPr>
        </p:nvGraphicFramePr>
        <p:xfrm>
          <a:off x="124032" y="1470992"/>
          <a:ext cx="8895935" cy="263277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24581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97061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el fortalecimiento del tejido social (6)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Información en salud / Educación y comunicación para la salud / Conformación y fortalecimiento de redes sociales, comunitarias, sectoriales e intersectoriales: Encuentros comunitarios / Grupo EVS / Red de apoyo comunitario (núcleos) / Actividad educativa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la conformación de redes de apoyo sociales y comunitarias (6) (7) Formar en primeros auxilios en salud mental (7)</a:t>
                      </a:r>
                    </a:p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la creación de ambientes orientados a prevenir y mitigar daños asociados al consumo alcohol Apoyar entornos sin alcohol</a:t>
                      </a:r>
                    </a:p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el desarrollo del programa “Pactos Comunitarios” (10)</a:t>
                      </a:r>
                    </a:p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Brindar información, orientación y acompañamiento para el acceso a servicios de salud y/o especializados en el tema (grupos de autoayuda, AAA) (10)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10532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7BF72B54-CFD3-7515-E481-0366315F17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11184A2-679B-F99F-D8A7-2019AE05A371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0109BDF-FFE5-020B-FC52-27684F2E673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840219"/>
              </p:ext>
            </p:extLst>
          </p:nvPr>
        </p:nvGraphicFramePr>
        <p:xfrm>
          <a:off x="124032" y="89454"/>
          <a:ext cx="8895935" cy="5521831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022820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1898374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568148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06593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417369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203231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Identificar y controlar factores de riesgo individuales y familiares</a:t>
                      </a:r>
                    </a:p>
                  </a:txBody>
                  <a:tcPr marL="85725" marR="9525" marT="9525" marB="0" anchor="ctr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Educación y comunicación para la salud - Canalización: Grupos de apoyo mutuo / Visita domiciliaria / Actividad educativa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"Enseñar a identificar factores de riesgo existentes a nivel individual, familiar y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socialEnseñar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acerca de los factores de riesgo modificables a fin de prevenir las enfermedades y promover un modo de vida saludable (8)Identificar factores de riesgo para conducta suicida y factores de riesgo o alteraciones relacionadas con el uso de SPA (6)Activar rutas de atención social y en salud, según hallazgos individuales y familiares"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5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452292">
                <a:tc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Identificar sucesos vitales y su influencia en la salud (6)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Enseñe medidas de afrontamiento ante sucesos vitales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13379"/>
                  </a:ext>
                </a:extLst>
              </a:tr>
              <a:tr h="756323">
                <a:tc rowSpan="2">
                  <a:txBody>
                    <a:bodyPr/>
                    <a:lstStyle/>
                    <a:p>
                      <a:pPr algn="ctr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Valorar la dinámica familiar y estructura familiar como apoyo al desarrollo integral (6)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Intervenir las alteraciones presentes en la dinámica familiar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la consolidación de la familia como entorno protector para prevenir el desarrollo de trastornos mentales,  consumo de SPA y conducta suicida. 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52706818"/>
                  </a:ext>
                </a:extLst>
              </a:tr>
              <a:tr h="219578">
                <a:tc vMerge="1">
                  <a:txBody>
                    <a:bodyPr/>
                    <a:lstStyle/>
                    <a:p>
                      <a:pPr algn="ctr" fontAlgn="t"/>
                      <a:endParaRPr lang="es-ES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Dinamizar la intervención desde un enfoque familiar y comunitario Mejorar la funcionalidad y comunicación familiar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Potenciar la consolidación de la familia como red de apoyo y entorno protector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Visibilizar en el entorno familiar la relación existente entre los patrones y las prácticas sociales de consumo y las especificidades socioculturales de los contextos locales  en la adopción de prácticas asociadas al consumo de alcohol y otras SPA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en el entorno familiar la protección de las presiones para que los menores no consuman alcohol (10) Reducir los daños sufridos por las personas que rodean a quienes consumen alcohol y por las poblaciones expuestas a un mayor riesgo en caso de consumo nocivo del alcohol, como niños, adolescentes, mujeres gestantes y lactantes, población en condiciones materiales precarias y otros grupos vulnerables (10)</a:t>
                      </a:r>
                      <a:endParaRPr lang="es-CO" sz="1000" dirty="0"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 sz="1000" dirty="0"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895979"/>
                  </a:ext>
                </a:extLst>
              </a:tr>
              <a:tr h="2447544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Realizar intervención breve orientada a modificar conductas de riesgo, en relación con las situaciones identificadas (9)</a:t>
                      </a:r>
                    </a:p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 fontAlgn="t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12642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3282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F7356471-37A7-6FAB-5B09-FC7EE2A1F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0A8A6D89-E44F-14C4-524C-AF8D40D10EC9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CAEB44C3-D42B-BE3F-2965-FA0CC67ACFA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6287700"/>
              </p:ext>
            </p:extLst>
          </p:nvPr>
        </p:nvGraphicFramePr>
        <p:xfrm>
          <a:off x="124032" y="0"/>
          <a:ext cx="8895935" cy="491945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5100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4119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Realizar intervención breve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es-ES" sz="1050" b="0" i="0" u="none" strike="noStrike" cap="none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Educación y comunicación para la salud - Canalización: Grupos de apoyo mutuo / Visita domiciliaria / Actividad educativa 	</a:t>
                      </a: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Educar al paciente y familia en el evento presentado de acuerdo a la valoración profesional Brindar educación en practicas de cuidado y derivar según condición a Grupos de Apoyo mutuo.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Canalizar a la red de atención en salud y monitorear la decisión médica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Asegurar el conocimiento y adherencia de la familia en relación con la situación identificada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138765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Identificar el trastorno mental presentado Depresión / TAB / Ansiedad / Esquizofrenia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Verifique el acceso al tratamiento médico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Identifique las intervenciones médicas, farmacológicas y psicosociales instauradas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Verifique  la adherencia y comprensión individual y familiar del esquema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terapeutico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instaurado en la red de servicios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Canalización a la red de prestación de servicios según hallazgos (9)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13379"/>
                  </a:ext>
                </a:extLst>
              </a:tr>
              <a:tr h="16097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Identificar la presencia de comorbilidades y conductas de riesgo como: Consumo de SPA, alcohol o conducta suicida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Promueva practicas saludables para controlar aspectos como la inactividad física, alimentación inapropiada, consumo perjudicial de tabaco, alcohol u otras SPA, comportamientos peligrosos, enfermedades crónicas, comorbilidades (3)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Brindar asesoramiento acerca de la importancia de la actividad física y una alimentación saludable Instruir a las personas acerca del consumo perjudicial de alcohol (3)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Canalización a la red de prestación de servicios (9)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1723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9460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BF55B8E-D37A-A151-4C95-83AF61091F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A4E3248-6841-6052-0161-964DF3472FFB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F003993D-9848-83A7-EB2B-FF085A44E2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9883669"/>
              </p:ext>
            </p:extLst>
          </p:nvPr>
        </p:nvGraphicFramePr>
        <p:xfrm>
          <a:off x="124032" y="79513"/>
          <a:ext cx="8895935" cy="448201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5100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4119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Fortalecer en el paciente y su familia los conocimientos acerca de su condición</a:t>
                      </a:r>
                    </a:p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Información en salud / Educación y comunicación para la salud / Conformación y fortalecimiento de redes sociales, comunitarias, sectoriales e intersectoriales: Encuentros comunitarios / Grupo EVS / Red de apoyo comunitario (núcleos) / Actividad educativa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Suministre a la persona información acerca del trastorno, en especial sobre: (8) Cuál es el trastorno, la evolución y los resultados esperados;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Los tratamientos disponibles para el trastorno y los beneficios esperados; La duración del tratamiento;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 importancia de cumplir el tratamiento, incluido lo que puede hacer la persona y los cuidadores para ayudarla a cumplir las indicaciones del tratamiento;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Posibles efectos secundarios (a corto y a largo plazo) de todo medicamento prescrito, que la persona debe vigilar, al igual que sus cuidadores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Verifique la comprensión y las expectativas del tratamiento por parte de la persona y del cuidador. Corrija cualquier idea errónea (8)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Instruya a la persona acerca de los riesgos y los beneficios del tratamiento, los posibles efectos secundarios, la duración del tratamiento y la importancia de observarlo rigurosamente (8)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Promueva la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autovigilancia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de los síntomas y explique cuándo se debe solicitar atención por urgencias (8) Detectar situaciones que puedan requerir la derivación a un especialista o a un hospital, por ejemplo, la ausencia de respuesta al tratamiento, efectos secundarios graves de intervenciones farmacológicas, trastornos físicos o mentales</a:t>
                      </a: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concomitantes, y el riesgo de autolesión o suicidio (8)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955468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29C816FA-D450-3CB8-A692-B73F24A0353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303CFE6-965F-C5F9-D5C6-AF3F32FCC2B1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F9BEF1A-84AF-D240-7FB8-3A80D98C238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3334273"/>
              </p:ext>
            </p:extLst>
          </p:nvPr>
        </p:nvGraphicFramePr>
        <p:xfrm>
          <a:off x="124032" y="89453"/>
          <a:ext cx="8895935" cy="472131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435063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314383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Brindar intervenciones psicosociales al usuario y sus cuidadores (8)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 y comunicación para la salud - Canalización: Grupos de apoyo mutuo / Visita domiciliaria / Actividad educativa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"Reduzca el estrés y fortalezca los apoyos sociales Aborde los factores psicosociales estresantes actuales (8)Detecte y aborde los problemas psicosociales pertinentes que causan estrés a la persona o repercuten en su vida Ayude a la persona a controlar el estrés mediante métodos tales como las técnicas de resolución de problemas Evalúe y aborde toda situación de maltrato o abuso (por ejemplo, la violencia doméstica), y de descuido (por ejemplo, de niños o ancianos)Identifique los familiares que pueden prestar apoyo y haga que participen tanto como sea posible y apropiado Fortalezca los apoyos sociales y trate de reactivar las redes de relaciones sociales de la persona Determine las actividades sociales anteriores que, si se reiniciaran, podrían prestar apoyo psicosocial directo o indirecto (por ejemplo, reuniones familiares, visitas a vecinos, actividades de la comunidad, actividades religiosas, etc.)Promueva la consolidación de sólidas relaciones personales Enseñe prácticas positivas de afrontamiento y bienestar como modo de vida"</a:t>
                      </a:r>
                    </a:p>
                    <a:p>
                      <a:pPr algn="l" fontAlgn="t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8638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el funcionamiento adecuado en las actividades diarias (8)</a:t>
                      </a:r>
                    </a:p>
                    <a:p>
                      <a:pPr algn="l" fontAlgn="ctr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"Apoye a la persona para que, en la medida de lo posible, continúe sus actividades sociales, educativas y ocupacionales ordinarias Facilite su participación en </a:t>
                      </a:r>
                      <a:r>
                        <a:rPr lang="es-ES" sz="100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actividades económicas Ofrezca 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capacitación en habilidades para la vida y en habilidades sociales, de ser necesario (8)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9978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89238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EE83B6F5-BECE-B437-789A-ADDEE3B9E1B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60983C99-CCD4-53BA-0628-E3474AC403D2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B1B7BFB8-8463-26CB-954A-4C5A43395F1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9097362"/>
              </p:ext>
            </p:extLst>
          </p:nvPr>
        </p:nvGraphicFramePr>
        <p:xfrm>
          <a:off x="124032" y="357809"/>
          <a:ext cx="8895935" cy="4164835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43834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244792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Favorecer la participación de los cuidadores  (8)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Educación y comunicación para la salud - Canalización: Grupos de apoyo mutuo / Visita domiciliaria / Actividad educativa</a:t>
                      </a:r>
                      <a:endParaRPr lang="es-CO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"Cuando sea apropiado y con el consentimiento de la persona tratada, incluya al cuidador o a un familiar en la atención de la persona Explique al cuidador la importancia de respetar la dignidad y los derechos de la persona con un trastornos mentales Identifique las repercusiones psicosociales para los cuidadores e intervenga las o canalice a la red de servicios Determine las necesidades del cuidador a fin de garantizar el apoyo y los recursos necesarios para la vida familiar, el empleo, las actividades sociales y la salud Promueva la participación en grupos de autoayuda y de apoyo familiar Con el consentimiento de la persona, mantenga a los cuidadores informados acerca del estado de salud de la persona, incluidos temas relacionados con la evaluación, el tratamiento, el seguimiento y cualquier posible efecto colateral (8)"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1278563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 intervención breve (9)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000" b="0" i="0" u="none" strike="noStrike" cap="none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endParaRPr lang="es-ES" sz="10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Oriente los procesos de intervención para abordar la recuperación como: la aparición o reaparición de la esperanza, la aceptación de las capacidades y discapacidades propias, el despliegue de una vida activa, la autonomía personal, la identidad social, la asignación de un significado y una finalidad a la vida, y un sentido positivo de sí mismo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45089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9254935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E5A46E52-F377-83A0-FFBA-85C49A9DA9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BF94B2AB-73DE-B61A-8523-58B82550F6A9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4B638E5D-5D63-2FAB-A8E3-2186EFFC78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352975"/>
              </p:ext>
            </p:extLst>
          </p:nvPr>
        </p:nvGraphicFramePr>
        <p:xfrm>
          <a:off x="124032" y="89452"/>
          <a:ext cx="8895935" cy="459928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5100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4119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Educar acerca de la salud mental, los trastornos mentales y la prevención del consumo de sustancias psicoactivas, la conducta suicida y prevención del estigma,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autoestigma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 discriminación.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Información en salud / Educación y comunicación para la salud / Conformación y fortalecimiento de redes sociales, comunitarias, sectoriales e intersectoriales: Encuentros comunitarios / Grupo EVS / Red de apoyo comunitario (núcleos) / Actividad educativa</a:t>
                      </a:r>
                      <a:endParaRPr lang="es-CO" sz="10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Conceptos, manifestaciones y desarrollo de: depresión, ansiedad, TAB, esquizofrenia, SPA y suicidio.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 intervenciones de promoción de la salud mental y prevención de los trastornos mentales deben incluir el apoyo   a las leyes o regulaciones contra la discriminación y desarrollar campañas informativas contra la estigmatización y las violaciones de derechos humanos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20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17376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y educar en la adopción de prácticas de cuidado para la salud (6) y el cuidado a 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Pautas de cuidado y crianza positivas / Cultura del envejecimiento activo y saludable / Actividades y estrategias que fortalezcan las capacidades cognitivas / Importancia del juego y la recreación, sus beneficios en el desarrollo </a:t>
                      </a:r>
                      <a:r>
                        <a:rPr lang="es-ES" sz="10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fisico</a:t>
                      </a: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cognitivo y psicosocial / Actividad física y el deporte, acorde a la condición física, psicológica y social / Pautas de higiene del sueño  / Prevención de consumo de sustancias psicoactivas legales e ilegales / Hábitos de vida saludable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13379"/>
                  </a:ext>
                </a:extLst>
              </a:tr>
              <a:tr h="9395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Educar en habilidades para la vida (6)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sociales y emocionales para la promoción de la salud física y mental (6) Educar para la construcción de relaciones equitativas y solidarias entre géneros (6)</a:t>
                      </a:r>
                      <a:b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Desarrollo de los recursos psicológicos del individuo en las etapas formativas de la vida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6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02744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/>
          <p:cNvSpPr/>
          <p:nvPr/>
        </p:nvSpPr>
        <p:spPr>
          <a:xfrm>
            <a:off x="7883219" y="4749542"/>
            <a:ext cx="1222798" cy="3517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3429000" cy="51435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3875931" y="351755"/>
            <a:ext cx="4821138" cy="7980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1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00" b="1" i="0" u="none" strike="noStrike" kern="0" cap="none" spc="-76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Inter Bold" pitchFamily="34" charset="-122"/>
                <a:cs typeface="Arial" panose="020B0604020202020204" pitchFamily="34" charset="0"/>
                <a:sym typeface="Arial"/>
              </a:rPr>
              <a:t>ACCIONES TRANSVERSALES Y RUTA DE ATENCIÓN</a:t>
            </a:r>
            <a:endParaRPr kumimoji="0" lang="en-US" sz="25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 1"/>
          <p:cNvSpPr/>
          <p:nvPr/>
        </p:nvSpPr>
        <p:spPr>
          <a:xfrm>
            <a:off x="387593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3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13" b="1" i="0" u="none" strike="noStrike" kern="0" cap="none" spc="-9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1</a:t>
            </a:r>
            <a:endParaRPr kumimoji="0" lang="en-US" sz="33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 2"/>
          <p:cNvSpPr/>
          <p:nvPr/>
        </p:nvSpPr>
        <p:spPr>
          <a:xfrm>
            <a:off x="423520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1" i="0" u="none" strike="noStrike" kern="0" cap="none" spc="-38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Dinamizar la Ruta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 3"/>
          <p:cNvSpPr/>
          <p:nvPr/>
        </p:nvSpPr>
        <p:spPr>
          <a:xfrm>
            <a:off x="387593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-2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  <a:sym typeface="Arial"/>
              </a:rPr>
              <a:t>Remitir según hallazgos y Modelo CAPS al Equipo interdisciplinario de la Estrategia.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Text 4"/>
          <p:cNvSpPr/>
          <p:nvPr/>
        </p:nvSpPr>
        <p:spPr>
          <a:xfrm>
            <a:off x="6382271" y="1405160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3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13" b="1" i="0" u="none" strike="noStrike" kern="0" cap="none" spc="-9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2</a:t>
            </a:r>
            <a:endParaRPr kumimoji="0" lang="en-US" sz="33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8" name="Text 5"/>
          <p:cNvSpPr/>
          <p:nvPr/>
        </p:nvSpPr>
        <p:spPr>
          <a:xfrm>
            <a:off x="6741542" y="1986112"/>
            <a:ext cx="1596182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1" i="0" u="none" strike="noStrike" kern="0" cap="none" spc="-38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Remisión al Servicio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 6"/>
          <p:cNvSpPr/>
          <p:nvPr/>
        </p:nvSpPr>
        <p:spPr>
          <a:xfrm>
            <a:off x="6382271" y="2262188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-2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  <a:sym typeface="Arial"/>
              </a:rPr>
              <a:t>Remitir al servicio de salud, según hallazgos, utilizando el formato de remisión adecuado.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 7"/>
          <p:cNvSpPr/>
          <p:nvPr/>
        </p:nvSpPr>
        <p:spPr>
          <a:xfrm>
            <a:off x="5129064" y="3321918"/>
            <a:ext cx="2314798" cy="42133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31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313" b="1" i="0" u="none" strike="noStrike" kern="0" cap="none" spc="-9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3</a:t>
            </a:r>
            <a:endParaRPr kumimoji="0" lang="en-US" sz="3313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 8"/>
          <p:cNvSpPr/>
          <p:nvPr/>
        </p:nvSpPr>
        <p:spPr>
          <a:xfrm>
            <a:off x="5427911" y="3902869"/>
            <a:ext cx="1717104" cy="19950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63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50" b="1" i="0" u="none" strike="noStrike" kern="0" cap="none" spc="-38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 Bold" pitchFamily="34" charset="0"/>
                <a:ea typeface="Inter Bold" pitchFamily="34" charset="-122"/>
                <a:cs typeface="Inter Bold" pitchFamily="34" charset="-120"/>
                <a:sym typeface="Arial"/>
              </a:rPr>
              <a:t>Monitoreo y Evaluación</a:t>
            </a:r>
            <a:endParaRPr kumimoji="0" lang="en-US" sz="125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2" name="Text 9"/>
          <p:cNvSpPr/>
          <p:nvPr/>
        </p:nvSpPr>
        <p:spPr>
          <a:xfrm>
            <a:off x="5129064" y="4178945"/>
            <a:ext cx="2314798" cy="6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159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000" b="0" i="0" u="none" strike="noStrike" kern="0" cap="none" spc="-20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Inter" pitchFamily="34" charset="0"/>
                <a:ea typeface="Inter" pitchFamily="34" charset="-122"/>
                <a:cs typeface="Inter" pitchFamily="34" charset="-120"/>
                <a:sym typeface="Arial"/>
              </a:rPr>
              <a:t>Monitorear y evaluar la atención integral, efectuando seguimiento telefónico y reporte en el SI-CAPS.</a:t>
            </a:r>
            <a:endParaRPr kumimoji="0" lang="en-US" sz="10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7249099" y="4416117"/>
            <a:ext cx="1894901" cy="6668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45104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Google Shape;61;p14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6327350" y="4256200"/>
            <a:ext cx="2725775" cy="6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Image 0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1443210"/>
          </a:xfrm>
          <a:prstGeom prst="rect">
            <a:avLst/>
          </a:prstGeom>
        </p:spPr>
      </p:pic>
      <p:sp>
        <p:nvSpPr>
          <p:cNvPr id="5" name="Rectángulo 4"/>
          <p:cNvSpPr/>
          <p:nvPr/>
        </p:nvSpPr>
        <p:spPr>
          <a:xfrm>
            <a:off x="2602774" y="1443210"/>
            <a:ext cx="4375300" cy="6835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55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800" b="1" i="0" u="none" strike="noStrike" kern="0" cap="none" spc="-13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Inter Bold" pitchFamily="34" charset="-122"/>
                <a:cs typeface="Inter Bold" pitchFamily="34" charset="-120"/>
                <a:sym typeface="Arial"/>
              </a:rPr>
              <a:t>EMPODERAMIENTO Y CUIDADO FAMILIAR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5" name="Text 3"/>
          <p:cNvSpPr/>
          <p:nvPr/>
        </p:nvSpPr>
        <p:spPr>
          <a:xfrm>
            <a:off x="353955" y="3067631"/>
            <a:ext cx="2380082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-36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" pitchFamily="34" charset="-122"/>
                <a:cs typeface="Inter" pitchFamily="34" charset="-120"/>
                <a:sym typeface="Arial"/>
              </a:rPr>
              <a:t>Promover la afiliación al sistema de salud y </a:t>
            </a:r>
            <a:r>
              <a:rPr kumimoji="0" lang="en-US" b="0" i="0" u="none" strike="noStrike" kern="0" cap="none" spc="-36" normalizeH="0" baseline="0" noProof="0" dirty="0" err="1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" pitchFamily="34" charset="-122"/>
                <a:cs typeface="Inter" pitchFamily="34" charset="-120"/>
                <a:sym typeface="Arial"/>
              </a:rPr>
              <a:t>educar</a:t>
            </a:r>
            <a:r>
              <a:rPr kumimoji="0" lang="en-US" b="0" i="0" u="none" strike="noStrike" kern="0" cap="none" spc="-36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" pitchFamily="34" charset="-122"/>
                <a:cs typeface="Inter" pitchFamily="34" charset="-120"/>
                <a:sym typeface="Arial"/>
              </a:rPr>
              <a:t> en deberes y derechos en salud.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6" name="Text 6"/>
          <p:cNvSpPr/>
          <p:nvPr/>
        </p:nvSpPr>
        <p:spPr>
          <a:xfrm>
            <a:off x="3049956" y="3067631"/>
            <a:ext cx="230909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-36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" pitchFamily="34" charset="-122"/>
                <a:cs typeface="Inter" pitchFamily="34" charset="-120"/>
                <a:sym typeface="Arial"/>
              </a:rPr>
              <a:t>Establecer un plan de cuidado familiar, educando de acuerdo a las especificidades encontradas.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7" name="Text 9"/>
          <p:cNvSpPr/>
          <p:nvPr/>
        </p:nvSpPr>
        <p:spPr>
          <a:xfrm>
            <a:off x="5935688" y="3067631"/>
            <a:ext cx="3459242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8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0" i="0" u="none" strike="noStrike" kern="0" cap="none" spc="-36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" pitchFamily="34" charset="-122"/>
                <a:cs typeface="Inter" pitchFamily="34" charset="-120"/>
                <a:sym typeface="Arial"/>
              </a:rPr>
              <a:t>Verificar y evaluar el cumplimiento de los compromisos y acuerdos de la familia.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18" name="Shape 1"/>
          <p:cNvSpPr/>
          <p:nvPr/>
        </p:nvSpPr>
        <p:spPr>
          <a:xfrm>
            <a:off x="121761" y="251528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9" name="Shape 1"/>
          <p:cNvSpPr/>
          <p:nvPr/>
        </p:nvSpPr>
        <p:spPr>
          <a:xfrm>
            <a:off x="2949742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0" name="Shape 1"/>
          <p:cNvSpPr/>
          <p:nvPr/>
        </p:nvSpPr>
        <p:spPr>
          <a:xfrm>
            <a:off x="5935688" y="251575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21" name="Text 2"/>
          <p:cNvSpPr/>
          <p:nvPr/>
        </p:nvSpPr>
        <p:spPr>
          <a:xfrm>
            <a:off x="709181" y="25932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-67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 Bold" pitchFamily="34" charset="-122"/>
                <a:cs typeface="Inter Bold" pitchFamily="34" charset="-120"/>
                <a:sym typeface="Arial"/>
              </a:rPr>
              <a:t>Afiliación al Sistema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22" name="Text 5"/>
          <p:cNvSpPr/>
          <p:nvPr/>
        </p:nvSpPr>
        <p:spPr>
          <a:xfrm>
            <a:off x="3610755" y="259679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-67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+mn-lt"/>
                <a:ea typeface="Inter Bold" pitchFamily="34" charset="-122"/>
                <a:cs typeface="Inter Bold" pitchFamily="34" charset="-120"/>
                <a:sym typeface="Arial"/>
              </a:rPr>
              <a:t>Plan de Cuidado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cs typeface="Arial"/>
              <a:sym typeface="Arial"/>
            </a:endParaRPr>
          </a:p>
        </p:txBody>
      </p:sp>
      <p:sp>
        <p:nvSpPr>
          <p:cNvPr id="23" name="Text 8"/>
          <p:cNvSpPr/>
          <p:nvPr/>
        </p:nvSpPr>
        <p:spPr>
          <a:xfrm>
            <a:off x="6512329" y="2634026"/>
            <a:ext cx="345924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27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b="1" i="0" u="none" strike="noStrike" kern="0" cap="none" spc="-67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Arial"/>
                <a:ea typeface="Inter Bold" pitchFamily="34" charset="-122"/>
                <a:cs typeface="Inter Bold" pitchFamily="34" charset="-120"/>
                <a:sym typeface="Arial"/>
              </a:rPr>
              <a:t>Cumplimiento de Acuerdos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58723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291F4E44-1DAE-2F03-12A6-E7C06CB9B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79AD3761-64A2-990C-5E56-6F75AA49DD88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:a16="http://schemas.microsoft.com/office/drawing/2014/main" id="{521B3C9D-A51E-667B-ED2F-97D21B156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4" y="146480"/>
            <a:ext cx="295192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B3E4F183-D38E-4087-F881-509CC5053371}"/>
              </a:ext>
            </a:extLst>
          </p:cNvPr>
          <p:cNvSpPr txBox="1"/>
          <p:nvPr/>
        </p:nvSpPr>
        <p:spPr>
          <a:xfrm>
            <a:off x="288234" y="1291426"/>
            <a:ext cx="7573618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1. ABECÉ sobre la salud mental, sus trastornos y estigma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2. ABECÉ de la prevención y atención al consumo de sustancias psicoactivas. MSPS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3. Ruta Integral de atención en salud para la promoción y mantenimiento de la salud.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4. Procedimiento Educación para la Salud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5. Herramientas pedagógicas en prevención del consumo de sustancias psicoactivas y mitigación de su impacto, para líderes de organizaciones juveniles. MSPS 2103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6. Manual para la detección e intervención temprana del consumo de sustancias psicoactivas y problemas de salud mental en los servicios de salud amigables para adolescentes y </a:t>
            </a:r>
            <a:r>
              <a:rPr lang="es-ES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jovenes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.  MSPS. 2011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7. Nota. Prevención del suicidio. MSPS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8. Prevención del Suicidio. Un Instrumento para trabajadores de atención primaria en salud.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9. Estrategias de intervención en el ámbito familiar. Guía para promover la implicación y la participación de la familia en los programas preventivos. Grupo de Conductas Adictivas. Universidad de Oviedo. 2011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s-MX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56343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E5AC763-79C4-F70E-BFF9-30D2EB14D1FC}"/>
              </a:ext>
            </a:extLst>
          </p:cNvPr>
          <p:cNvSpPr txBox="1"/>
          <p:nvPr/>
        </p:nvSpPr>
        <p:spPr>
          <a:xfrm>
            <a:off x="221185" y="409311"/>
            <a:ext cx="37057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INTRODUCCIÓN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0ECA1A0-7BCC-CF39-4D42-DD41FAF17F6A}"/>
              </a:ext>
            </a:extLst>
          </p:cNvPr>
          <p:cNvSpPr txBox="1"/>
          <p:nvPr/>
        </p:nvSpPr>
        <p:spPr>
          <a:xfrm>
            <a:off x="221185" y="1248110"/>
            <a:ext cx="8363701" cy="313932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ES" sz="1800" b="0" i="0" dirty="0">
                <a:solidFill>
                  <a:srgbClr val="242424"/>
                </a:solidFill>
                <a:effectLst/>
                <a:latin typeface="+mj-lt"/>
              </a:rPr>
              <a:t>La Salud mental definida como un estado dinámico que se expresa en la vida cotidiana a través del comportamiento y la interacción, donde en gran medida de los recursos emocionales, cognitivos y mentales del individuo, los cuales se construyen durante el desarrollo individual, familiar y colectivo y por ende en los entornos de desarrollo del individuo. Bajo este contexto, la Estrategia CAPS, se convierte en una herramienta fundamental en la promoción y empoderamiento de la salud mental en la comunidad y el hogar, mediante el desarrollo de acciones orientadas a la promoción de la salud mental y la prevención y control de los problemas y trastornos mentales,  consumo de sustancias psicoactivas, así como la integración de rutas que permitan el acceso y cumplimiento del tratamiento y la rehabilitación.</a:t>
            </a:r>
            <a:endParaRPr lang="es-MX" sz="18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B076E9B-7CF2-2129-52FD-7BA1CC1E23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A1A17263-3B75-B4F6-FC81-622FBBB50C90}"/>
              </a:ext>
            </a:extLst>
          </p:cNvPr>
          <p:cNvSpPr txBox="1"/>
          <p:nvPr/>
        </p:nvSpPr>
        <p:spPr>
          <a:xfrm>
            <a:off x="-167429" y="508164"/>
            <a:ext cx="44393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>
                <a:solidFill>
                  <a:schemeClr val="bg1"/>
                </a:solidFill>
              </a:rPr>
              <a:t>DOCUMENTOS ANEXOS</a:t>
            </a:r>
            <a:endParaRPr lang="es-CO" sz="2000" b="1" dirty="0">
              <a:solidFill>
                <a:schemeClr val="bg1"/>
              </a:solidFill>
            </a:endParaRPr>
          </a:p>
        </p:txBody>
      </p:sp>
      <p:pic>
        <p:nvPicPr>
          <p:cNvPr id="5122" name="Picture 2" descr="Diez Consejos para Elaborar Documentos en Ambiente de BPF">
            <a:extLst>
              <a:ext uri="{FF2B5EF4-FFF2-40B4-BE49-F238E27FC236}">
                <a16:creationId xmlns:a16="http://schemas.microsoft.com/office/drawing/2014/main" id="{0C781C11-45BB-7421-4390-9F44B9F754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3844" y="146480"/>
            <a:ext cx="2951922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1307C54F-3CC6-D1CF-16E5-17C027E4E95E}"/>
              </a:ext>
            </a:extLst>
          </p:cNvPr>
          <p:cNvSpPr txBox="1"/>
          <p:nvPr/>
        </p:nvSpPr>
        <p:spPr>
          <a:xfrm>
            <a:off x="248478" y="1659172"/>
            <a:ext cx="7603436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10. Intervención breve vinculada a ASSIST para el consumo riesgoso y nocivo de sustancias. Manual para uso en la atención primaria. OPS-OMS. 2011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11. Cartilla Educativa para pacientes y familias -TAB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12. Guía clínica trastorno bipolar en personas de 15 años y más. </a:t>
            </a:r>
            <a:r>
              <a:rPr lang="es-ES" b="1" i="0" u="none" strike="noStrike" dirty="0" err="1">
                <a:solidFill>
                  <a:srgbClr val="000000"/>
                </a:solidFill>
                <a:effectLst/>
                <a:latin typeface="+mj-lt"/>
              </a:rPr>
              <a:t>Minsal</a:t>
            </a:r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. Chile 2013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13. Manejo clínico de trastornos mentales en atención primaria de la salud.  Paraguay 2011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14. Folleto Depresión. MSPS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15. El Consumo de sustancias psicoactivas, un asunto de todos. MSPS.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16. Guía clínica para el manejo de la ansiedad.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17. ABECÉ RBC en Salud Mental. MSPS. 2016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18. Formatos estrategia CAPS</a:t>
            </a:r>
          </a:p>
          <a:p>
            <a:r>
              <a:rPr lang="es-ES" b="1" i="0" u="none" strike="noStrike" dirty="0">
                <a:solidFill>
                  <a:srgbClr val="000000"/>
                </a:solidFill>
                <a:effectLst/>
                <a:latin typeface="+mj-lt"/>
              </a:rPr>
              <a:t>19. Documentos enunciados en la bibliografía</a:t>
            </a:r>
            <a:endParaRPr lang="es-MX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95208122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7"/>
          <p:cNvPicPr preferRelativeResize="0"/>
          <p:nvPr/>
        </p:nvPicPr>
        <p:blipFill rotWithShape="1">
          <a:blip r:embed="rId4">
            <a:alphaModFix/>
          </a:blip>
          <a:srcRect t="5814" b="5823"/>
          <a:stretch/>
        </p:blipFill>
        <p:spPr>
          <a:xfrm>
            <a:off x="3192538" y="4127725"/>
            <a:ext cx="2758927" cy="67495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: esquinas redondeadas 1">
            <a:extLst>
              <a:ext uri="{FF2B5EF4-FFF2-40B4-BE49-F238E27FC236}">
                <a16:creationId xmlns:a16="http://schemas.microsoft.com/office/drawing/2014/main" id="{7F95998B-3C9B-0775-876E-EF3855257803}"/>
              </a:ext>
            </a:extLst>
          </p:cNvPr>
          <p:cNvSpPr/>
          <p:nvPr/>
        </p:nvSpPr>
        <p:spPr>
          <a:xfrm>
            <a:off x="7178154" y="4314825"/>
            <a:ext cx="1746771" cy="590550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EC00ADFE-191A-8DA3-F95F-0452BFFCCD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31E4B269-A8C6-5A2A-421A-72856172261D}"/>
              </a:ext>
            </a:extLst>
          </p:cNvPr>
          <p:cNvSpPr txBox="1"/>
          <p:nvPr/>
        </p:nvSpPr>
        <p:spPr>
          <a:xfrm>
            <a:off x="442369" y="408536"/>
            <a:ext cx="3417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DEFINICIONES</a:t>
            </a:r>
            <a:endParaRPr lang="es-CO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3A25C4F-4DBB-DB76-1A55-7D568F96457F}"/>
              </a:ext>
            </a:extLst>
          </p:cNvPr>
          <p:cNvSpPr txBox="1"/>
          <p:nvPr/>
        </p:nvSpPr>
        <p:spPr>
          <a:xfrm>
            <a:off x="442369" y="1287867"/>
            <a:ext cx="3653973" cy="286232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es-ES" sz="1800" b="0" i="0" dirty="0">
                <a:solidFill>
                  <a:srgbClr val="242424"/>
                </a:solidFill>
                <a:effectLst/>
                <a:latin typeface="+mj-lt"/>
              </a:rPr>
              <a:t>El procedimiento para la prevención e intervención de los trastornos mentales,  consumo de sustancias psicoactivas, conducta suicida, corresponde al esquema establecido por la Estrategia CAPS, para promover la salud y la gestión del riesgo, bajo las modalidades de prevención universal, selectiva e indicada.</a:t>
            </a:r>
            <a:endParaRPr lang="es-MX" sz="1800" b="0" i="0" dirty="0">
              <a:solidFill>
                <a:srgbClr val="242424"/>
              </a:solidFill>
              <a:effectLst/>
              <a:latin typeface="+mj-lt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EB23903-A76E-D744-805F-AAC8756F48F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287867"/>
            <a:ext cx="3986658" cy="2862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980086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0"/>
          <p:cNvSpPr/>
          <p:nvPr/>
        </p:nvSpPr>
        <p:spPr>
          <a:xfrm>
            <a:off x="465163" y="365448"/>
            <a:ext cx="4784676" cy="830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ctr" defTabSz="914400" rtl="0" eaLnBrk="1" fontAlgn="auto" latinLnBrk="0" hangingPunct="1">
              <a:lnSpc>
                <a:spcPts val="325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594" b="1" i="0" u="none" strike="noStrike" kern="0" cap="none" spc="-79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Inter Bold" pitchFamily="34" charset="-122"/>
                <a:cs typeface="Arial" panose="020B0604020202020204" pitchFamily="34" charset="0"/>
                <a:sym typeface="Arial"/>
              </a:rPr>
              <a:t>OBJETIVOS Y ÁMBITO DE APLICACIÓN</a:t>
            </a:r>
            <a:endParaRPr kumimoji="0" lang="en-US" sz="2594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Shape 1"/>
          <p:cNvSpPr/>
          <p:nvPr/>
        </p:nvSpPr>
        <p:spPr>
          <a:xfrm>
            <a:off x="465163" y="1395413"/>
            <a:ext cx="2325886" cy="1560438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602828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81" b="1" i="0" u="none" strike="noStrike" kern="0" cap="none" spc="-3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Arial"/>
                <a:ea typeface="Inter Bold" pitchFamily="34" charset="-122"/>
                <a:cs typeface="Inter Bold" pitchFamily="34" charset="-120"/>
                <a:sym typeface="Arial"/>
              </a:rPr>
              <a:t>Objetivo General</a:t>
            </a:r>
            <a:endParaRPr kumimoji="0" lang="en-US" sz="128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 3"/>
          <p:cNvSpPr/>
          <p:nvPr/>
        </p:nvSpPr>
        <p:spPr>
          <a:xfrm>
            <a:off x="505049" y="1878508"/>
            <a:ext cx="2312564" cy="14882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656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Calibri" panose="020F0502020204030204" pitchFamily="34" charset="0"/>
                <a:cs typeface="Arial"/>
                <a:sym typeface="Arial"/>
              </a:rPr>
              <a:t>Estandarizar el proceso de acompañamiento y el esquema de intervención a la población por parte de los equipos básicos en salud. 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7" name="Shape 4"/>
          <p:cNvSpPr/>
          <p:nvPr/>
        </p:nvSpPr>
        <p:spPr>
          <a:xfrm>
            <a:off x="2923952" y="1395413"/>
            <a:ext cx="2325886" cy="1560438"/>
          </a:xfrm>
          <a:prstGeom prst="roundRect">
            <a:avLst>
              <a:gd name="adj" fmla="val 2722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061617" y="153307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81" b="1" i="0" u="none" strike="noStrike" kern="0" cap="none" spc="-3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Arial"/>
                <a:ea typeface="Inter Bold" pitchFamily="34" charset="-122"/>
                <a:cs typeface="Inter Bold" pitchFamily="34" charset="-120"/>
                <a:sym typeface="Arial"/>
              </a:rPr>
              <a:t>Ámbito de Aplicación</a:t>
            </a:r>
            <a:endParaRPr kumimoji="0" lang="en-US" sz="128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Shape 7"/>
          <p:cNvSpPr/>
          <p:nvPr/>
        </p:nvSpPr>
        <p:spPr>
          <a:xfrm>
            <a:off x="465162" y="3579242"/>
            <a:ext cx="4784675" cy="1200522"/>
          </a:xfrm>
          <a:prstGeom prst="roundRect">
            <a:avLst>
              <a:gd name="adj" fmla="val 4650"/>
            </a:avLst>
          </a:prstGeom>
          <a:solidFill>
            <a:srgbClr val="DADBF1"/>
          </a:solidFill>
          <a:ln w="7620">
            <a:solidFill>
              <a:srgbClr val="C0C1D7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602828" y="3716909"/>
            <a:ext cx="1661294" cy="20768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marR="0" lvl="0" indent="0" algn="l" defTabSz="914400" rtl="0" eaLnBrk="1" fontAlgn="auto" latinLnBrk="0" hangingPunct="1">
              <a:lnSpc>
                <a:spcPts val="1625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281" b="1" i="0" u="none" strike="noStrike" kern="0" cap="none" spc="-39" normalizeH="0" baseline="0" noProof="0" dirty="0">
                <a:ln>
                  <a:noFill/>
                </a:ln>
                <a:solidFill>
                  <a:srgbClr val="272525"/>
                </a:solidFill>
                <a:effectLst/>
                <a:uLnTx/>
                <a:uFillTx/>
                <a:latin typeface="Arial"/>
                <a:ea typeface="Inter Bold" pitchFamily="34" charset="-122"/>
                <a:cs typeface="Inter Bold" pitchFamily="34" charset="-120"/>
                <a:sym typeface="Arial"/>
              </a:rPr>
              <a:t>Población Diana</a:t>
            </a:r>
            <a:endParaRPr kumimoji="0" lang="en-US" sz="1281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3" name="Google Shape;61;p14"/>
          <p:cNvPicPr preferRelativeResize="0"/>
          <p:nvPr/>
        </p:nvPicPr>
        <p:blipFill rotWithShape="1">
          <a:blip r:embed="rId3">
            <a:alphaModFix/>
          </a:blip>
          <a:srcRect t="5814" b="5823"/>
          <a:stretch/>
        </p:blipFill>
        <p:spPr>
          <a:xfrm>
            <a:off x="5577333" y="4476650"/>
            <a:ext cx="2725775" cy="666850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4C656BE4-DAEA-4E0F-81CC-DC4848DF2492}"/>
              </a:ext>
            </a:extLst>
          </p:cNvPr>
          <p:cNvSpPr txBox="1"/>
          <p:nvPr/>
        </p:nvSpPr>
        <p:spPr>
          <a:xfrm>
            <a:off x="2950516" y="1841138"/>
            <a:ext cx="2325886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Protocolo de aplicación por el Equipo básico de Salud de la Estrategia CAPS, en los entornos hogar y comunitario.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MX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Líder profesional: Psicología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AB53028-EDDF-40A4-B145-F8E40844E9A2}"/>
              </a:ext>
            </a:extLst>
          </p:cNvPr>
          <p:cNvSpPr txBox="1"/>
          <p:nvPr/>
        </p:nvSpPr>
        <p:spPr>
          <a:xfrm>
            <a:off x="505049" y="3982849"/>
            <a:ext cx="457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s-E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Comunidad y familias de los sectores priorizados por CAPS, sanas, con trastornos mentales y consumo de sustancias psicoactivas  o factores de riesgo para el mismo. </a:t>
            </a:r>
            <a:endParaRPr kumimoji="0" lang="es-CO" sz="1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9" name="Imagen 18">
            <a:extLst>
              <a:ext uri="{FF2B5EF4-FFF2-40B4-BE49-F238E27FC236}">
                <a16:creationId xmlns:a16="http://schemas.microsoft.com/office/drawing/2014/main" id="{C89B07AB-6AD3-4560-ABC6-BDE7246415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2052" y="1384832"/>
            <a:ext cx="3691947" cy="219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910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AAEC6764-876D-84D7-044E-7716EAB2CF9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D17FAD8-D616-1340-2643-368600B1E18F}"/>
              </a:ext>
            </a:extLst>
          </p:cNvPr>
          <p:cNvSpPr txBox="1"/>
          <p:nvPr/>
        </p:nvSpPr>
        <p:spPr>
          <a:xfrm>
            <a:off x="299678" y="409312"/>
            <a:ext cx="36461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sz="3200" b="1" dirty="0">
                <a:solidFill>
                  <a:schemeClr val="bg1"/>
                </a:solidFill>
              </a:rPr>
              <a:t>COMPONENTES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E8F382E-7E51-351D-742A-39ECAD1C7BD4}"/>
              </a:ext>
            </a:extLst>
          </p:cNvPr>
          <p:cNvSpPr txBox="1"/>
          <p:nvPr/>
        </p:nvSpPr>
        <p:spPr>
          <a:xfrm>
            <a:off x="134142" y="2148869"/>
            <a:ext cx="27233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1800" b="1" dirty="0"/>
              <a:t>PARTICIPACIÓN SOCIAL, COMUNITARIA Y CIUDADANA - INTERSECTORIAL / TRANSECTORIAL</a:t>
            </a:r>
            <a:endParaRPr lang="es-CO" sz="1800" b="1" dirty="0"/>
          </a:p>
        </p:txBody>
      </p:sp>
      <p:pic>
        <p:nvPicPr>
          <p:cNvPr id="10242" name="Picture 2" descr="Bienestar laboral: cómo crear un entorno laboral saludable + encuesta">
            <a:extLst>
              <a:ext uri="{FF2B5EF4-FFF2-40B4-BE49-F238E27FC236}">
                <a16:creationId xmlns:a16="http://schemas.microsoft.com/office/drawing/2014/main" id="{020D3685-BC8C-0237-8AA5-2D70847C02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5921" y="1985836"/>
            <a:ext cx="3308628" cy="1685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07A54CD5-3FF3-EBE6-C5BE-AC8CD0644304}"/>
              </a:ext>
            </a:extLst>
          </p:cNvPr>
          <p:cNvSpPr txBox="1"/>
          <p:nvPr/>
        </p:nvSpPr>
        <p:spPr>
          <a:xfrm>
            <a:off x="5946913" y="3036441"/>
            <a:ext cx="319708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CO" sz="1800" b="1" dirty="0"/>
              <a:t>SERVICIOS DE SALUD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4559C68-6301-354E-9E81-52BAFF4296CF}"/>
              </a:ext>
            </a:extLst>
          </p:cNvPr>
          <p:cNvSpPr txBox="1"/>
          <p:nvPr/>
        </p:nvSpPr>
        <p:spPr>
          <a:xfrm>
            <a:off x="1273865" y="1532694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47C30CE-F35B-C910-C474-07A910043F35}"/>
              </a:ext>
            </a:extLst>
          </p:cNvPr>
          <p:cNvSpPr txBox="1"/>
          <p:nvPr/>
        </p:nvSpPr>
        <p:spPr>
          <a:xfrm>
            <a:off x="7292008" y="2058008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382710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057C83B9-4496-FCD2-2641-81D203169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E3A9586C-19EE-C2AD-2DB8-57A6E0031F0D}"/>
              </a:ext>
            </a:extLst>
          </p:cNvPr>
          <p:cNvSpPr/>
          <p:nvPr/>
        </p:nvSpPr>
        <p:spPr>
          <a:xfrm>
            <a:off x="3856384" y="1495488"/>
            <a:ext cx="4805568" cy="8799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CO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534D254-40E4-3601-3067-E96947481DE4}"/>
              </a:ext>
            </a:extLst>
          </p:cNvPr>
          <p:cNvSpPr txBox="1"/>
          <p:nvPr/>
        </p:nvSpPr>
        <p:spPr>
          <a:xfrm>
            <a:off x="0" y="398125"/>
            <a:ext cx="42937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LINEA DE ACCIÓN-</a:t>
            </a:r>
            <a:endParaRPr lang="es-CO" sz="3200" b="1" dirty="0">
              <a:solidFill>
                <a:schemeClr val="accent1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AF8C40A5-F35F-93C6-EF89-F90BD6D2108B}"/>
              </a:ext>
            </a:extLst>
          </p:cNvPr>
          <p:cNvSpPr txBox="1"/>
          <p:nvPr/>
        </p:nvSpPr>
        <p:spPr>
          <a:xfrm>
            <a:off x="271869" y="1712180"/>
            <a:ext cx="291216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Promo</a:t>
            </a:r>
            <a:r>
              <a:rPr lang="es-MX" sz="1800" b="1" dirty="0">
                <a:latin typeface="Arial" panose="020B0604020202020204" pitchFamily="34" charset="0"/>
              </a:rPr>
              <a:t>ción de la salud.</a:t>
            </a:r>
            <a:endParaRPr lang="es-CO" sz="18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C0ED48A-C3C9-E0F2-34DC-509AC87DA7E0}"/>
              </a:ext>
            </a:extLst>
          </p:cNvPr>
          <p:cNvSpPr txBox="1"/>
          <p:nvPr/>
        </p:nvSpPr>
        <p:spPr>
          <a:xfrm>
            <a:off x="1338310" y="1221942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80CDE11-BB52-D8B5-4E03-297285DABAE2}"/>
              </a:ext>
            </a:extLst>
          </p:cNvPr>
          <p:cNvSpPr txBox="1"/>
          <p:nvPr/>
        </p:nvSpPr>
        <p:spPr>
          <a:xfrm>
            <a:off x="1338310" y="2045759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2FF619E1-34FA-27C3-94DE-F53B7E29180A}"/>
              </a:ext>
            </a:extLst>
          </p:cNvPr>
          <p:cNvSpPr txBox="1"/>
          <p:nvPr/>
        </p:nvSpPr>
        <p:spPr>
          <a:xfrm>
            <a:off x="271869" y="2571750"/>
            <a:ext cx="2802835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MX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Gestión del riesgo </a:t>
            </a:r>
            <a:endParaRPr lang="es-CO" sz="18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A5D5CB30-0523-3C95-010A-8F0A7D6E2338}"/>
              </a:ext>
            </a:extLst>
          </p:cNvPr>
          <p:cNvSpPr txBox="1"/>
          <p:nvPr/>
        </p:nvSpPr>
        <p:spPr>
          <a:xfrm>
            <a:off x="3995529" y="1613573"/>
            <a:ext cx="45720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s-CO" sz="1800" b="1" dirty="0"/>
              <a:t>CLASIFICACIÓN DELA POBLACIÓN / PREVENCIÓN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99443E4-D76C-6A4E-BF1E-4D8FA7E054A2}"/>
              </a:ext>
            </a:extLst>
          </p:cNvPr>
          <p:cNvSpPr txBox="1"/>
          <p:nvPr/>
        </p:nvSpPr>
        <p:spPr>
          <a:xfrm>
            <a:off x="4293704" y="2527533"/>
            <a:ext cx="4273825" cy="307777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es-CO" b="1" dirty="0">
                <a:solidFill>
                  <a:schemeClr val="tx1"/>
                </a:solidFill>
              </a:rPr>
              <a:t>POBLACIÓN SANA - PREVENCIÓN UNIVERSAL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AF85434D-3AE9-A244-9894-2F5095B7514E}"/>
              </a:ext>
            </a:extLst>
          </p:cNvPr>
          <p:cNvSpPr txBox="1"/>
          <p:nvPr/>
        </p:nvSpPr>
        <p:spPr>
          <a:xfrm>
            <a:off x="4283766" y="2997098"/>
            <a:ext cx="4283763" cy="738664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i="0" u="none" strike="noStrike" baseline="0" dirty="0">
                <a:solidFill>
                  <a:srgbClr val="000000"/>
                </a:solidFill>
                <a:latin typeface="+mn-lt"/>
              </a:rPr>
              <a:t>POBLACIÓN CON FACTORES DE RIESGO O SIGNOS Y SÍNTOMAS - PREVENCIÓN SELECTIVA	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426433CF-D322-6F75-CF82-178C5E0170D6}"/>
              </a:ext>
            </a:extLst>
          </p:cNvPr>
          <p:cNvSpPr txBox="1"/>
          <p:nvPr/>
        </p:nvSpPr>
        <p:spPr>
          <a:xfrm>
            <a:off x="4283766" y="3847387"/>
            <a:ext cx="4283763" cy="523220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s-ES" b="1" dirty="0">
                <a:solidFill>
                  <a:schemeClr val="tx1"/>
                </a:solidFill>
              </a:rPr>
              <a:t>GRUPO POBLACIONAL CON EL EVENTO Y EVENTO CRÍTICOPREVENCIÓN INDICADA</a:t>
            </a:r>
            <a:endParaRPr lang="es-CO" b="1" dirty="0">
              <a:solidFill>
                <a:schemeClr val="tx1"/>
              </a:solidFill>
            </a:endParaRP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433FCEF2-C749-B31B-83B2-C21969E494EA}"/>
              </a:ext>
            </a:extLst>
          </p:cNvPr>
          <p:cNvSpPr txBox="1"/>
          <p:nvPr/>
        </p:nvSpPr>
        <p:spPr>
          <a:xfrm>
            <a:off x="3717515" y="2382738"/>
            <a:ext cx="7255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1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884FDF64-C3B6-1367-1930-7189070E66AD}"/>
              </a:ext>
            </a:extLst>
          </p:cNvPr>
          <p:cNvSpPr txBox="1"/>
          <p:nvPr/>
        </p:nvSpPr>
        <p:spPr>
          <a:xfrm>
            <a:off x="3776870" y="3014555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2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46B3163-B862-D410-DA3F-F8051DBD944E}"/>
              </a:ext>
            </a:extLst>
          </p:cNvPr>
          <p:cNvSpPr txBox="1"/>
          <p:nvPr/>
        </p:nvSpPr>
        <p:spPr>
          <a:xfrm>
            <a:off x="3776870" y="3774499"/>
            <a:ext cx="5068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320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3023958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5D3E8AEF-0297-D5B1-BACD-2FDE543049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8632D3D1-CEB9-0A66-2820-3F885D089D1A}"/>
              </a:ext>
            </a:extLst>
          </p:cNvPr>
          <p:cNvSpPr txBox="1"/>
          <p:nvPr/>
        </p:nvSpPr>
        <p:spPr>
          <a:xfrm>
            <a:off x="228600" y="450107"/>
            <a:ext cx="35283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>
                <a:solidFill>
                  <a:schemeClr val="bg1"/>
                </a:solidFill>
              </a:rPr>
              <a:t>OBJETIVOS </a:t>
            </a:r>
            <a:endParaRPr lang="es-CO" sz="3200" b="1" dirty="0">
              <a:solidFill>
                <a:schemeClr val="bg1"/>
              </a:solidFill>
            </a:endParaRPr>
          </a:p>
        </p:txBody>
      </p:sp>
      <p:pic>
        <p:nvPicPr>
          <p:cNvPr id="7170" name="Picture 2" descr="educación profesional con modelo de aprendizaje de concepto de crecimiento  para asociar actividad para experiencia real en ilustración de plantilla  dibujada a mano de dibujos animados planos 16081874 Vector en Vecteezy">
            <a:extLst>
              <a:ext uri="{FF2B5EF4-FFF2-40B4-BE49-F238E27FC236}">
                <a16:creationId xmlns:a16="http://schemas.microsoft.com/office/drawing/2014/main" id="{8A4023C2-2CBA-9B55-2DFC-DE13663B45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5965" y="99391"/>
            <a:ext cx="2215261" cy="155398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8AC09DBF-6335-E41F-2563-BF41F954FF3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38169147"/>
              </p:ext>
            </p:extLst>
          </p:nvPr>
        </p:nvGraphicFramePr>
        <p:xfrm>
          <a:off x="636104" y="1034882"/>
          <a:ext cx="7991061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37838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7432A560-C239-3A3B-FD08-5AE2532BEC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DEF9364-A547-BADE-E399-3CE8EAC2702D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10AD218F-9837-C590-8D77-2A5EE45430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0479317"/>
              </p:ext>
            </p:extLst>
          </p:nvPr>
        </p:nvGraphicFramePr>
        <p:xfrm>
          <a:off x="124032" y="387627"/>
          <a:ext cx="8895935" cy="4542456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423904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17342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la construcción de estrategias de afrontamiento frente a sucesos vitales (6)*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Información en salud / Educación y comunicación para la salud / Conformación y fortalecimiento de redes sociales, comunitarias, sectoriales e intersectoriales: Encuentros comunitarios / Grupo EVS / Red de apoyo comunitario (núcleos) / Actividad educativa</a:t>
                      </a:r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Educar para la preparación y el afrontamiento ante sucesos vitales estrés escolar, inicio de relaciones sexuales, vinculación a la educación superior, muerte, enfermedad, accidentes,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etc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(6)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MX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1444098">
                <a:tc>
                  <a:txBody>
                    <a:bodyPr/>
                    <a:lstStyle/>
                    <a:p>
                      <a:pPr algn="l" fontAlgn="ctr"/>
                      <a:r>
                        <a:rPr lang="es-CO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Promover la sana convivencia (6)*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Educar para la transformación de prejuicios y estereotipos negativos / Promover la resolución pacífica de conflictos, confianza interpersonal y el respeto mutuo (6)  / Promover la </a:t>
                      </a:r>
                      <a:r>
                        <a:rPr lang="es-ES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autoregulación</a:t>
                      </a: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 y mutua regulación sin daño (6) / Promover espacios protectores para la todos los cursos de vida(6)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13379"/>
                  </a:ext>
                </a:extLst>
              </a:tr>
              <a:tr h="894472"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Realizar campañas y programas de sensibilización y concientización social</a:t>
                      </a:r>
                    </a:p>
                  </a:txBody>
                  <a:tcPr marL="857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Educación preventiva sobre riesgos y peligros del consumo de alcohol. En particular, en niños y adolescentes frente a los riesgos de consumir SPA (10)</a:t>
                      </a:r>
                      <a:b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Exigibilidad de los derechos en salud, el acceso a tratamientos por la adicción o trastornos mentales asociados al</a:t>
                      </a:r>
                      <a:b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</a:br>
                      <a:r>
                        <a:rPr lang="es-ES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consumo de SPA Ley 1566 de 2012 (10)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6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15700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60">
          <a:extLst>
            <a:ext uri="{FF2B5EF4-FFF2-40B4-BE49-F238E27FC236}">
              <a16:creationId xmlns:a16="http://schemas.microsoft.com/office/drawing/2014/main" id="{6203C583-1E7C-FC26-F75D-AE84ED84FE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38AC4B4E-B20C-EE3B-EF66-44B7B5DBEBA1}"/>
              </a:ext>
            </a:extLst>
          </p:cNvPr>
          <p:cNvSpPr/>
          <p:nvPr/>
        </p:nvSpPr>
        <p:spPr>
          <a:xfrm>
            <a:off x="9525" y="284018"/>
            <a:ext cx="4419600" cy="96981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O" dirty="0"/>
          </a:p>
        </p:txBody>
      </p:sp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83E8C7F-8484-738B-D93A-9795FCBD2E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4330520"/>
              </p:ext>
            </p:extLst>
          </p:nvPr>
        </p:nvGraphicFramePr>
        <p:xfrm>
          <a:off x="124032" y="89452"/>
          <a:ext cx="8895935" cy="4699182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1993147">
                  <a:extLst>
                    <a:ext uri="{9D8B030D-6E8A-4147-A177-3AD203B41FA5}">
                      <a16:colId xmlns:a16="http://schemas.microsoft.com/office/drawing/2014/main" val="3211470188"/>
                    </a:ext>
                  </a:extLst>
                </a:gridCol>
                <a:gridCol w="2306521">
                  <a:extLst>
                    <a:ext uri="{9D8B030D-6E8A-4147-A177-3AD203B41FA5}">
                      <a16:colId xmlns:a16="http://schemas.microsoft.com/office/drawing/2014/main" val="2699437734"/>
                    </a:ext>
                  </a:extLst>
                </a:gridCol>
                <a:gridCol w="3103452">
                  <a:extLst>
                    <a:ext uri="{9D8B030D-6E8A-4147-A177-3AD203B41FA5}">
                      <a16:colId xmlns:a16="http://schemas.microsoft.com/office/drawing/2014/main" val="467369755"/>
                    </a:ext>
                  </a:extLst>
                </a:gridCol>
                <a:gridCol w="1492815">
                  <a:extLst>
                    <a:ext uri="{9D8B030D-6E8A-4147-A177-3AD203B41FA5}">
                      <a16:colId xmlns:a16="http://schemas.microsoft.com/office/drawing/2014/main" val="3655299083"/>
                    </a:ext>
                  </a:extLst>
                </a:gridCol>
              </a:tblGrid>
              <a:tr h="510087"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ACTIVIDAD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TECNOLOGÍA</a:t>
                      </a: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MX" sz="1200" b="1" u="none" strike="noStrike" dirty="0">
                          <a:effectLst/>
                        </a:rPr>
                        <a:t>TEMATICA</a:t>
                      </a:r>
                      <a:endParaRPr lang="es-MX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CO" sz="1200" b="1" u="none" strike="noStrike" dirty="0">
                          <a:effectLst/>
                        </a:rPr>
                        <a:t>RESPONSABLE </a:t>
                      </a:r>
                      <a:endParaRPr lang="es-CO" sz="12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/>
                </a:tc>
                <a:extLst>
                  <a:ext uri="{0D108BD9-81ED-4DB2-BD59-A6C34878D82A}">
                    <a16:rowId xmlns:a16="http://schemas.microsoft.com/office/drawing/2014/main" val="351300343"/>
                  </a:ext>
                </a:extLst>
              </a:tr>
              <a:tr h="1411988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Educar acerca de la salud mental, los trastornos mentales y la prevención del consumo de sustancias psicoactivas, la conducta suicida y prevención del estigma,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autoestigma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y discriminación.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Información en salud / Educación y comunicación para la salud / Conformación y fortalecimiento de redes sociales, comunitarias, sectoriales e intersectoriales: Encuentros comunitarios / Grupo EVS / Red de apoyo comunitario (núcleos) / Actividad educativa</a:t>
                      </a:r>
                      <a:endParaRPr lang="es-CO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Conceptos, manifestaciones y desarrollo de: depresión, ansiedad, TAB, esquizofrenia, SPA y suicidio.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Las intervenciones de promoción de la salud mental y prevención de los trastornos mentales deben incluir el apoyo   a las leyes o regulaciones contra la discriminación y desarrollar campañas informativas contra la estigmatización y las violaciones de derechos humanos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s-MX" sz="1050" b="0" i="0" u="none" strike="noStrike" cap="none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EQUIPOS BÁSICOS EN SALUD </a:t>
                      </a:r>
                    </a:p>
                    <a:p>
                      <a:pPr algn="ctr" fontAlgn="ctr"/>
                      <a:endParaRPr lang="es-MX" sz="105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0796576"/>
                  </a:ext>
                </a:extLst>
              </a:tr>
              <a:tr h="1737695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Promover y educar en la adopción de prácticas de cuidado para la salud (6) y el cuidado a cuidadores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Pautas de cuidado y crianza positivas / Cultura del envejecimiento activo y saludable / Actividades y estrategias que fortalezcan las capacidades cognitivas / Importancia del juego y la recreación, sus beneficios en el desarrollo </a:t>
                      </a:r>
                      <a:r>
                        <a:rPr lang="es-ES" sz="105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fisico</a:t>
                      </a: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, cognitivo y psicosocial / Actividad física y el deporte, acorde a la condición física, psicológica y social / Pautas de higiene del sueño  / Prevención de consumo de sustancias psicoactivas legales e ilegales / Hábitos de vida saludable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(6)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8113379"/>
                  </a:ext>
                </a:extLst>
              </a:tr>
              <a:tr h="939519">
                <a:tc>
                  <a:txBody>
                    <a:bodyPr/>
                    <a:lstStyle/>
                    <a:p>
                      <a:pPr algn="l" fontAlgn="ctr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Educar en habilidades para la vida (6)</a:t>
                      </a:r>
                    </a:p>
                  </a:txBody>
                  <a:tcPr marL="9525" marR="9525" marT="9525" marB="0" anchor="ctr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CO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Habilidades sociales y emocionales para la promoción de la salud física y mental (6) Educar para la construcción de relaciones equitativas y solidarias entre géneros (6)</a:t>
                      </a:r>
                      <a:b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</a:br>
                      <a:r>
                        <a:rPr lang="es-E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Desarrollo de los recursos psicológicos del individuo en las etapas formativas de la vida (11)</a:t>
                      </a:r>
                    </a:p>
                  </a:txBody>
                  <a:tcPr marL="9525" marR="9525" marT="9525" marB="0">
                    <a:solidFill>
                      <a:schemeClr val="bg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MX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53" marR="5353" marT="5353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33611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0721912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Presentación lineamientos Línea salud mental y otros</Template>
  <TotalTime>98</TotalTime>
  <Words>3246</Words>
  <Application>Microsoft Office PowerPoint</Application>
  <PresentationFormat>Presentación en pantalla (16:9)</PresentationFormat>
  <Paragraphs>187</Paragraphs>
  <Slides>21</Slides>
  <Notes>21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21</vt:i4>
      </vt:variant>
    </vt:vector>
  </HeadingPairs>
  <TitlesOfParts>
    <vt:vector size="29" baseType="lpstr">
      <vt:lpstr>Montserrat</vt:lpstr>
      <vt:lpstr>Montserrat Black</vt:lpstr>
      <vt:lpstr>Aptos Narrow</vt:lpstr>
      <vt:lpstr>Arial</vt:lpstr>
      <vt:lpstr>Inter Bold</vt:lpstr>
      <vt:lpstr>Inter</vt:lpstr>
      <vt:lpstr>Simple Light</vt:lpstr>
      <vt:lpstr>1_Simple Light</vt:lpstr>
      <vt:lpstr>Espacio para título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USUARIO</dc:creator>
  <cp:lastModifiedBy>USUARIO</cp:lastModifiedBy>
  <cp:revision>10</cp:revision>
  <dcterms:created xsi:type="dcterms:W3CDTF">2025-04-03T21:30:01Z</dcterms:created>
  <dcterms:modified xsi:type="dcterms:W3CDTF">2025-04-04T03:32:11Z</dcterms:modified>
</cp:coreProperties>
</file>