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73" r:id="rId3"/>
    <p:sldId id="272" r:id="rId4"/>
    <p:sldId id="280" r:id="rId5"/>
    <p:sldId id="294" r:id="rId6"/>
    <p:sldId id="295" r:id="rId7"/>
    <p:sldId id="296" r:id="rId8"/>
    <p:sldId id="297" r:id="rId9"/>
    <p:sldId id="298" r:id="rId10"/>
    <p:sldId id="299" r:id="rId11"/>
    <p:sldId id="300" r:id="rId12"/>
    <p:sldId id="260" r:id="rId13"/>
  </p:sldIdLst>
  <p:sldSz cx="9144000" cy="5143500" type="screen16x9"/>
  <p:notesSz cx="6858000" cy="9144000"/>
  <p:embeddedFontLst>
    <p:embeddedFont>
      <p:font typeface="Instrument Sans Semi Bold" panose="020B0604020202020204" charset="0"/>
      <p:regular r:id="rId15"/>
    </p:embeddedFont>
    <p:embeddedFont>
      <p:font typeface="Montserrat Black" panose="00000A00000000000000" pitchFamily="2" charset="0"/>
      <p:bold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C7FF"/>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73" autoAdjust="0"/>
  </p:normalViewPr>
  <p:slideViewPr>
    <p:cSldViewPr snapToGrid="0">
      <p:cViewPr varScale="1">
        <p:scale>
          <a:sx n="141" d="100"/>
          <a:sy n="141" d="100"/>
        </p:scale>
        <p:origin x="74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979026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2046eeffe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2046eeffe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1037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645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7384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2046eeffe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2046eeffe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2509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2046eeffe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2046eeffe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7230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4934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8498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7775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3517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835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7146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5771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56" name="Google Shape;56;p13"/>
          <p:cNvPicPr preferRelativeResize="0"/>
          <p:nvPr/>
        </p:nvPicPr>
        <p:blipFill rotWithShape="1">
          <a:blip r:embed="rId4">
            <a:alphaModFix/>
          </a:blip>
          <a:srcRect t="5814" b="5823"/>
          <a:stretch/>
        </p:blipFill>
        <p:spPr>
          <a:xfrm>
            <a:off x="3192538" y="4127725"/>
            <a:ext cx="2758927" cy="674950"/>
          </a:xfrm>
          <a:prstGeom prst="rect">
            <a:avLst/>
          </a:prstGeom>
          <a:noFill/>
          <a:ln>
            <a:noFill/>
          </a:ln>
        </p:spPr>
      </p:pic>
      <p:sp>
        <p:nvSpPr>
          <p:cNvPr id="2" name="Rectángulo 1"/>
          <p:cNvSpPr/>
          <p:nvPr/>
        </p:nvSpPr>
        <p:spPr>
          <a:xfrm>
            <a:off x="2728060" y="445056"/>
            <a:ext cx="3459280" cy="1323439"/>
          </a:xfrm>
          <a:prstGeom prst="rect">
            <a:avLst/>
          </a:prstGeom>
        </p:spPr>
        <p:txBody>
          <a:bodyPr wrap="none">
            <a:spAutoFit/>
          </a:bodyPr>
          <a:lstStyle/>
          <a:p>
            <a:pPr algn="ctr"/>
            <a:r>
              <a:rPr lang="en-US" sz="4000" b="1" spc="-134" dirty="0">
                <a:solidFill>
                  <a:srgbClr val="002060"/>
                </a:solidFill>
                <a:latin typeface="Arial" panose="020B0604020202020204" pitchFamily="34" charset="0"/>
                <a:ea typeface="Inter Bold" pitchFamily="34" charset="-122"/>
                <a:cs typeface="Arial" panose="020B0604020202020204" pitchFamily="34" charset="0"/>
              </a:rPr>
              <a:t>PROTOCOLO </a:t>
            </a:r>
          </a:p>
          <a:p>
            <a:pPr algn="ctr"/>
            <a:r>
              <a:rPr lang="en-US" sz="4000" b="1" spc="-134" dirty="0">
                <a:solidFill>
                  <a:srgbClr val="002060"/>
                </a:solidFill>
                <a:latin typeface="Arial" panose="020B0604020202020204" pitchFamily="34" charset="0"/>
                <a:ea typeface="Inter Bold" pitchFamily="34" charset="-122"/>
                <a:cs typeface="Arial" panose="020B0604020202020204" pitchFamily="34" charset="0"/>
              </a:rPr>
              <a:t>CANCER</a:t>
            </a:r>
          </a:p>
        </p:txBody>
      </p:sp>
      <p:pic>
        <p:nvPicPr>
          <p:cNvPr id="1026" name="Picture 2" descr="Die Entstehung von Krebs - IOZ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5187" y="1768495"/>
            <a:ext cx="4645025" cy="20323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9" name="Imagen 8"/>
          <p:cNvPicPr>
            <a:picLocks noChangeAspect="1"/>
          </p:cNvPicPr>
          <p:nvPr/>
        </p:nvPicPr>
        <p:blipFill>
          <a:blip r:embed="rId4"/>
          <a:stretch>
            <a:fillRect/>
          </a:stretch>
        </p:blipFill>
        <p:spPr>
          <a:xfrm>
            <a:off x="6107234" y="4400145"/>
            <a:ext cx="2297755" cy="504363"/>
          </a:xfrm>
          <a:prstGeom prst="rect">
            <a:avLst/>
          </a:prstGeom>
        </p:spPr>
      </p:pic>
      <p:sp>
        <p:nvSpPr>
          <p:cNvPr id="7" name="Text 0"/>
          <p:cNvSpPr/>
          <p:nvPr/>
        </p:nvSpPr>
        <p:spPr>
          <a:xfrm>
            <a:off x="234774" y="190716"/>
            <a:ext cx="11744920" cy="708779"/>
          </a:xfrm>
          <a:prstGeom prst="rect">
            <a:avLst/>
          </a:prstGeom>
          <a:noFill/>
          <a:ln/>
        </p:spPr>
        <p:txBody>
          <a:bodyPr wrap="none" lIns="0" tIns="0" rIns="0" bIns="0" rtlCol="0" anchor="t"/>
          <a:lstStyle/>
          <a:p>
            <a:pPr>
              <a:lnSpc>
                <a:spcPts val="5550"/>
              </a:lnSpc>
              <a:buClrTx/>
              <a:buFontTx/>
              <a:buNone/>
            </a:pPr>
            <a:r>
              <a:rPr lang="en-US" b="1" kern="1200" dirty="0">
                <a:solidFill>
                  <a:schemeClr val="bg1"/>
                </a:solidFill>
                <a:latin typeface="Instrument Sans Semi Bold" pitchFamily="34" charset="0"/>
                <a:ea typeface="Instrument Sans Semi Bold" pitchFamily="34" charset="-122"/>
                <a:cs typeface="Instrument Sans Semi Bold" pitchFamily="34" charset="-120"/>
              </a:rPr>
              <a:t>Atención al Paciente con Cáncer y su Familia</a:t>
            </a:r>
            <a:endParaRPr lang="en-US" b="1" kern="1200" dirty="0">
              <a:solidFill>
                <a:schemeClr val="bg1"/>
              </a:solidFill>
              <a:latin typeface="Calibri" panose="020F0502020204030204"/>
              <a:ea typeface="+mn-ea"/>
              <a:cs typeface="+mn-cs"/>
            </a:endParaRPr>
          </a:p>
        </p:txBody>
      </p:sp>
      <p:pic>
        <p:nvPicPr>
          <p:cNvPr id="3" name="Imagen 2"/>
          <p:cNvPicPr>
            <a:picLocks noChangeAspect="1"/>
          </p:cNvPicPr>
          <p:nvPr/>
        </p:nvPicPr>
        <p:blipFill rotWithShape="1">
          <a:blip r:embed="rId5"/>
          <a:srcRect t="71829"/>
          <a:stretch/>
        </p:blipFill>
        <p:spPr>
          <a:xfrm>
            <a:off x="190118" y="3610355"/>
            <a:ext cx="8763763" cy="789790"/>
          </a:xfrm>
          <a:prstGeom prst="rect">
            <a:avLst/>
          </a:prstGeom>
        </p:spPr>
      </p:pic>
      <p:sp>
        <p:nvSpPr>
          <p:cNvPr id="5" name="Rectángulo 4"/>
          <p:cNvSpPr/>
          <p:nvPr/>
        </p:nvSpPr>
        <p:spPr>
          <a:xfrm>
            <a:off x="914400" y="1311007"/>
            <a:ext cx="2941504" cy="45169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b="1" dirty="0">
                <a:latin typeface="Arial" panose="020B0604020202020204" pitchFamily="34" charset="0"/>
                <a:cs typeface="Arial" panose="020B0604020202020204" pitchFamily="34" charset="0"/>
              </a:rPr>
              <a:t>DINAMIZACION DE LA RUTA DE ATENCION</a:t>
            </a:r>
            <a:endParaRPr lang="en-US" b="1" dirty="0">
              <a:latin typeface="Arial" panose="020B0604020202020204" pitchFamily="34" charset="0"/>
              <a:cs typeface="Arial" panose="020B0604020202020204" pitchFamily="34" charset="0"/>
            </a:endParaRPr>
          </a:p>
        </p:txBody>
      </p:sp>
      <p:sp>
        <p:nvSpPr>
          <p:cNvPr id="8" name="Rectángulo 7"/>
          <p:cNvSpPr/>
          <p:nvPr/>
        </p:nvSpPr>
        <p:spPr>
          <a:xfrm>
            <a:off x="4796232" y="1307453"/>
            <a:ext cx="2941504" cy="45169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b="1" dirty="0">
                <a:latin typeface="Arial" panose="020B0604020202020204" pitchFamily="34" charset="0"/>
                <a:cs typeface="Arial" panose="020B0604020202020204" pitchFamily="34" charset="0"/>
              </a:rPr>
              <a:t>REMISION AL SERVICIO DE SALUD </a:t>
            </a:r>
            <a:endParaRPr lang="en-US" b="1" dirty="0">
              <a:latin typeface="Arial" panose="020B0604020202020204" pitchFamily="34" charset="0"/>
              <a:cs typeface="Arial" panose="020B0604020202020204" pitchFamily="34" charset="0"/>
            </a:endParaRPr>
          </a:p>
        </p:txBody>
      </p:sp>
      <p:sp>
        <p:nvSpPr>
          <p:cNvPr id="6" name="Rectángulo 5"/>
          <p:cNvSpPr/>
          <p:nvPr/>
        </p:nvSpPr>
        <p:spPr>
          <a:xfrm>
            <a:off x="903384" y="2174211"/>
            <a:ext cx="2952520" cy="14361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600" dirty="0">
                <a:solidFill>
                  <a:schemeClr val="tx1"/>
                </a:solidFill>
                <a:latin typeface="Arial" panose="020B0604020202020204" pitchFamily="34" charset="0"/>
                <a:cs typeface="Arial" panose="020B0604020202020204" pitchFamily="34" charset="0"/>
              </a:rPr>
              <a:t>Remitir según hallazgos y el modelo CAPS al equipo interdisciplinario de la estrategia </a:t>
            </a:r>
            <a:endParaRPr lang="en-US" sz="1600" dirty="0">
              <a:solidFill>
                <a:schemeClr val="tx1"/>
              </a:solidFill>
              <a:latin typeface="Arial" panose="020B0604020202020204" pitchFamily="34" charset="0"/>
              <a:cs typeface="Arial" panose="020B0604020202020204" pitchFamily="34" charset="0"/>
            </a:endParaRPr>
          </a:p>
        </p:txBody>
      </p:sp>
      <p:sp>
        <p:nvSpPr>
          <p:cNvPr id="10" name="Marcador de texto 9"/>
          <p:cNvSpPr>
            <a:spLocks noGrp="1"/>
          </p:cNvSpPr>
          <p:nvPr>
            <p:ph type="body" idx="1"/>
          </p:nvPr>
        </p:nvSpPr>
        <p:spPr>
          <a:xfrm>
            <a:off x="4796233" y="2167103"/>
            <a:ext cx="3025744" cy="143969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114300" indent="0" algn="ctr">
              <a:buNone/>
            </a:pPr>
            <a:r>
              <a:rPr lang="es-MX" sz="1600" dirty="0">
                <a:solidFill>
                  <a:schemeClr val="tx1"/>
                </a:solidFill>
                <a:latin typeface="Arial" panose="020B0604020202020204" pitchFamily="34" charset="0"/>
                <a:cs typeface="Arial" panose="020B0604020202020204" pitchFamily="34" charset="0"/>
              </a:rPr>
              <a:t>Remitir al servicio de salud según hallazgos encontrados </a:t>
            </a:r>
            <a:endParaRPr lang="en-US" sz="1600" dirty="0">
              <a:solidFill>
                <a:schemeClr val="tx1"/>
              </a:solidFill>
              <a:latin typeface="Arial" panose="020B0604020202020204" pitchFamily="34" charset="0"/>
              <a:cs typeface="Arial" panose="020B0604020202020204" pitchFamily="34" charset="0"/>
            </a:endParaRPr>
          </a:p>
        </p:txBody>
      </p:sp>
      <p:cxnSp>
        <p:nvCxnSpPr>
          <p:cNvPr id="12" name="Conector recto 11"/>
          <p:cNvCxnSpPr>
            <a:stCxn id="5" idx="2"/>
            <a:endCxn id="6" idx="0"/>
          </p:cNvCxnSpPr>
          <p:nvPr/>
        </p:nvCxnSpPr>
        <p:spPr>
          <a:xfrm flipH="1">
            <a:off x="2379644" y="1762699"/>
            <a:ext cx="5508" cy="411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flipH="1">
            <a:off x="6266984" y="1762699"/>
            <a:ext cx="5508" cy="41151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164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 name="Image 0" descr="preencoded.png"/>
          <p:cNvPicPr>
            <a:picLocks noChangeAspect="1"/>
          </p:cNvPicPr>
          <p:nvPr/>
        </p:nvPicPr>
        <p:blipFill rotWithShape="1">
          <a:blip r:embed="rId4"/>
          <a:srcRect t="20000"/>
          <a:stretch/>
        </p:blipFill>
        <p:spPr>
          <a:xfrm>
            <a:off x="6286484" y="0"/>
            <a:ext cx="2857516" cy="5143500"/>
          </a:xfrm>
          <a:prstGeom prst="rect">
            <a:avLst/>
          </a:prstGeom>
        </p:spPr>
      </p:pic>
      <p:pic>
        <p:nvPicPr>
          <p:cNvPr id="9" name="Imagen 8"/>
          <p:cNvPicPr>
            <a:picLocks noChangeAspect="1"/>
          </p:cNvPicPr>
          <p:nvPr/>
        </p:nvPicPr>
        <p:blipFill>
          <a:blip r:embed="rId5"/>
          <a:stretch>
            <a:fillRect/>
          </a:stretch>
        </p:blipFill>
        <p:spPr>
          <a:xfrm>
            <a:off x="6371639" y="4474182"/>
            <a:ext cx="2297755" cy="504363"/>
          </a:xfrm>
          <a:prstGeom prst="rect">
            <a:avLst/>
          </a:prstGeom>
        </p:spPr>
      </p:pic>
      <p:sp>
        <p:nvSpPr>
          <p:cNvPr id="7" name="Text 0"/>
          <p:cNvSpPr/>
          <p:nvPr/>
        </p:nvSpPr>
        <p:spPr>
          <a:xfrm>
            <a:off x="73409" y="304541"/>
            <a:ext cx="11744920" cy="708779"/>
          </a:xfrm>
          <a:prstGeom prst="rect">
            <a:avLst/>
          </a:prstGeom>
          <a:noFill/>
          <a:ln/>
        </p:spPr>
        <p:txBody>
          <a:bodyPr wrap="none" lIns="0" tIns="0" rIns="0" bIns="0" rtlCol="0" anchor="t"/>
          <a:lstStyle/>
          <a:p>
            <a:pPr>
              <a:lnSpc>
                <a:spcPts val="4650"/>
              </a:lnSpc>
            </a:pPr>
            <a:r>
              <a:rPr lang="en-US" sz="1200" b="1" dirty="0">
                <a:solidFill>
                  <a:schemeClr val="bg1"/>
                </a:solidFill>
                <a:latin typeface="Arial" panose="020B0604020202020204" pitchFamily="34" charset="0"/>
                <a:ea typeface="Instrument Sans Semi Bold" pitchFamily="34" charset="-122"/>
                <a:cs typeface="Arial" panose="020B0604020202020204" pitchFamily="34" charset="0"/>
              </a:rPr>
              <a:t>EMPODERAMIENTO Y PLAN DE CUIDADO FAMILIAR</a:t>
            </a:r>
            <a:endParaRPr lang="en-US" sz="1200" b="1" dirty="0">
              <a:solidFill>
                <a:schemeClr val="bg1"/>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6"/>
          <a:stretch>
            <a:fillRect/>
          </a:stretch>
        </p:blipFill>
        <p:spPr>
          <a:xfrm>
            <a:off x="417733" y="1079421"/>
            <a:ext cx="5451018" cy="3891188"/>
          </a:xfrm>
          <a:prstGeom prst="rect">
            <a:avLst/>
          </a:prstGeom>
        </p:spPr>
      </p:pic>
      <p:sp>
        <p:nvSpPr>
          <p:cNvPr id="5" name="Text 1"/>
          <p:cNvSpPr/>
          <p:nvPr/>
        </p:nvSpPr>
        <p:spPr>
          <a:xfrm>
            <a:off x="0" y="1187773"/>
            <a:ext cx="3624549" cy="431707"/>
          </a:xfrm>
          <a:prstGeom prst="rect">
            <a:avLst/>
          </a:prstGeom>
          <a:noFill/>
          <a:ln/>
        </p:spPr>
        <p:txBody>
          <a:bodyPr wrap="none" lIns="0" tIns="0" rIns="0" bIns="0" rtlCol="0" anchor="t"/>
          <a:lstStyle/>
          <a:p>
            <a:pPr marL="0" indent="0" algn="ctr">
              <a:lnSpc>
                <a:spcPts val="4900"/>
              </a:lnSpc>
              <a:buNone/>
            </a:pPr>
            <a:r>
              <a:rPr lang="en-US" sz="4900" dirty="0">
                <a:solidFill>
                  <a:srgbClr val="5B5F71"/>
                </a:solidFill>
                <a:latin typeface="Instrument Sans Semi Bold" pitchFamily="34" charset="0"/>
                <a:ea typeface="Instrument Sans Semi Bold" pitchFamily="34" charset="-122"/>
                <a:cs typeface="Instrument Sans Semi Bold" pitchFamily="34" charset="-120"/>
              </a:rPr>
              <a:t>1</a:t>
            </a:r>
            <a:endParaRPr lang="en-US" sz="4900" dirty="0"/>
          </a:p>
        </p:txBody>
      </p:sp>
    </p:spTree>
    <p:extLst>
      <p:ext uri="{BB962C8B-B14F-4D97-AF65-F5344CB8AC3E}">
        <p14:creationId xmlns:p14="http://schemas.microsoft.com/office/powerpoint/2010/main" val="2325322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
        <p:cNvGrpSpPr/>
        <p:nvPr/>
      </p:nvGrpSpPr>
      <p:grpSpPr>
        <a:xfrm>
          <a:off x="0" y="0"/>
          <a:ext cx="0" cy="0"/>
          <a:chOff x="0" y="0"/>
          <a:chExt cx="0" cy="0"/>
        </a:xfrm>
      </p:grpSpPr>
      <p:pic>
        <p:nvPicPr>
          <p:cNvPr id="76" name="Google Shape;76;p17"/>
          <p:cNvPicPr preferRelativeResize="0"/>
          <p:nvPr/>
        </p:nvPicPr>
        <p:blipFill rotWithShape="1">
          <a:blip r:embed="rId4">
            <a:alphaModFix/>
          </a:blip>
          <a:srcRect t="5814" b="5823"/>
          <a:stretch/>
        </p:blipFill>
        <p:spPr>
          <a:xfrm>
            <a:off x="3192538" y="4127725"/>
            <a:ext cx="2758927" cy="674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3" name="Rectángulo redondeado 2"/>
          <p:cNvSpPr/>
          <p:nvPr/>
        </p:nvSpPr>
        <p:spPr>
          <a:xfrm>
            <a:off x="417829" y="1731327"/>
            <a:ext cx="4185872" cy="139574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5" name="Google Shape;55;p13"/>
          <p:cNvSpPr txBox="1"/>
          <p:nvPr/>
        </p:nvSpPr>
        <p:spPr>
          <a:xfrm>
            <a:off x="590009" y="427152"/>
            <a:ext cx="7315199" cy="1119900"/>
          </a:xfrm>
          <a:prstGeom prst="rect">
            <a:avLst/>
          </a:prstGeom>
          <a:noFill/>
          <a:ln>
            <a:noFill/>
          </a:ln>
        </p:spPr>
        <p:txBody>
          <a:bodyPr spcFirstLastPara="1" wrap="square" lIns="91425" tIns="91425" rIns="91425" bIns="91425" anchor="t" anchorCtr="0">
            <a:noAutofit/>
          </a:bodyPr>
          <a:lstStyle/>
          <a:p>
            <a:pPr lvl="0" algn="ctr"/>
            <a:endParaRPr lang="es-ES" sz="2400" dirty="0">
              <a:solidFill>
                <a:schemeClr val="dk2"/>
              </a:solidFill>
              <a:latin typeface="Montserrat Black"/>
              <a:ea typeface="Montserrat Black"/>
              <a:cs typeface="Montserrat Black"/>
              <a:sym typeface="Montserrat Black"/>
            </a:endParaRPr>
          </a:p>
        </p:txBody>
      </p:sp>
      <p:pic>
        <p:nvPicPr>
          <p:cNvPr id="56" name="Google Shape;56;p13"/>
          <p:cNvPicPr preferRelativeResize="0"/>
          <p:nvPr/>
        </p:nvPicPr>
        <p:blipFill rotWithShape="1">
          <a:blip r:embed="rId4">
            <a:alphaModFix/>
          </a:blip>
          <a:srcRect t="5814" b="5823"/>
          <a:stretch/>
        </p:blipFill>
        <p:spPr>
          <a:xfrm>
            <a:off x="3192538" y="4127725"/>
            <a:ext cx="2758927" cy="674950"/>
          </a:xfrm>
          <a:prstGeom prst="rect">
            <a:avLst/>
          </a:prstGeom>
          <a:noFill/>
          <a:ln>
            <a:noFill/>
          </a:ln>
        </p:spPr>
      </p:pic>
      <p:sp>
        <p:nvSpPr>
          <p:cNvPr id="6" name="Text 0"/>
          <p:cNvSpPr>
            <a:spLocks noGrp="1"/>
          </p:cNvSpPr>
          <p:nvPr>
            <p:ph type="title"/>
          </p:nvPr>
        </p:nvSpPr>
        <p:spPr>
          <a:prstGeom prst="rect">
            <a:avLst/>
          </a:prstGeom>
          <a:noFill/>
          <a:ln/>
        </p:spPr>
        <p:txBody>
          <a:bodyPr wrap="square" lIns="0" tIns="0" rIns="0" bIns="0" rtlCol="0" anchor="t">
            <a:normAutofit fontScale="90000"/>
          </a:bodyPr>
          <a:lstStyle/>
          <a:p>
            <a:pPr marL="0" indent="0" algn="ctr">
              <a:lnSpc>
                <a:spcPts val="5550"/>
              </a:lnSpc>
              <a:buNone/>
            </a:pPr>
            <a:r>
              <a:rPr lang="en-US" sz="3100" b="1" dirty="0">
                <a:solidFill>
                  <a:srgbClr val="505468"/>
                </a:solidFill>
                <a:latin typeface="+mn-lt"/>
                <a:ea typeface="Instrument Sans Semi Bold" pitchFamily="34" charset="-122"/>
                <a:cs typeface="Instrument Sans Semi Bold" pitchFamily="34" charset="-120"/>
              </a:rPr>
              <a:t>PROTOCOLO  CÁNCER</a:t>
            </a:r>
            <a:endParaRPr lang="en-US" sz="4450" dirty="0"/>
          </a:p>
        </p:txBody>
      </p:sp>
      <p:sp>
        <p:nvSpPr>
          <p:cNvPr id="7" name="Text 1"/>
          <p:cNvSpPr>
            <a:spLocks noGrp="1"/>
          </p:cNvSpPr>
          <p:nvPr>
            <p:ph type="body" idx="1"/>
          </p:nvPr>
        </p:nvSpPr>
        <p:spPr>
          <a:xfrm>
            <a:off x="510815" y="1855921"/>
            <a:ext cx="3999900" cy="1771478"/>
          </a:xfrm>
          <a:prstGeom prst="rect">
            <a:avLst/>
          </a:prstGeom>
          <a:noFill/>
          <a:ln/>
        </p:spPr>
        <p:txBody>
          <a:bodyPr wrap="square" lIns="0" tIns="0" rIns="0" bIns="0" rtlCol="0" anchor="t">
            <a:normAutofit/>
          </a:bodyPr>
          <a:lstStyle/>
          <a:p>
            <a:pPr marL="0" indent="0" algn="just">
              <a:lnSpc>
                <a:spcPts val="2850"/>
              </a:lnSpc>
              <a:buNone/>
            </a:pPr>
            <a:r>
              <a:rPr lang="en-US" sz="1600" dirty="0">
                <a:solidFill>
                  <a:srgbClr val="5B5F71"/>
                </a:solidFill>
                <a:latin typeface="+mn-lt"/>
                <a:ea typeface="Instrument Sans Medium" pitchFamily="34" charset="-122"/>
                <a:cs typeface="Instrument Sans Medium" pitchFamily="34" charset="-120"/>
              </a:rPr>
              <a:t>Este protocolo establece las directrices para la prevención y atención del cancer.</a:t>
            </a:r>
          </a:p>
        </p:txBody>
      </p:sp>
      <p:sp>
        <p:nvSpPr>
          <p:cNvPr id="2" name="Marcador de texto 1"/>
          <p:cNvSpPr>
            <a:spLocks noGrp="1"/>
          </p:cNvSpPr>
          <p:nvPr>
            <p:ph type="body" idx="2"/>
          </p:nvPr>
        </p:nvSpPr>
        <p:spPr>
          <a:xfrm>
            <a:off x="4572000" y="1386275"/>
            <a:ext cx="3999900" cy="3416400"/>
          </a:xfrm>
        </p:spPr>
        <p:txBody>
          <a:bodyPr>
            <a:normAutofit/>
          </a:bodyPr>
          <a:lstStyle/>
          <a:p>
            <a:r>
              <a:rPr lang="en-US" sz="1600" dirty="0">
                <a:solidFill>
                  <a:srgbClr val="5B5F71"/>
                </a:solidFill>
                <a:latin typeface="Arial" panose="020B0604020202020204" pitchFamily="34" charset="0"/>
                <a:ea typeface="Instrument Sans Medium" pitchFamily="34" charset="-122"/>
                <a:cs typeface="Arial" panose="020B0604020202020204" pitchFamily="34" charset="0"/>
              </a:rPr>
              <a:t>El cancer es un problema de salud pública creciente, y este protocolo busca movilizar a la población hacia estilos de vida saludables para mejorar la calidad de vida y los indicadores de salud.</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0305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sp>
        <p:nvSpPr>
          <p:cNvPr id="7" name="Rectángulo redondeado 6"/>
          <p:cNvSpPr/>
          <p:nvPr/>
        </p:nvSpPr>
        <p:spPr>
          <a:xfrm>
            <a:off x="4218856" y="1586321"/>
            <a:ext cx="3373418" cy="97853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 name="Rectángulo redondeado 4"/>
          <p:cNvSpPr/>
          <p:nvPr/>
        </p:nvSpPr>
        <p:spPr>
          <a:xfrm>
            <a:off x="213771" y="2672218"/>
            <a:ext cx="2926881" cy="137303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 name="Rectángulo 3"/>
          <p:cNvSpPr/>
          <p:nvPr/>
        </p:nvSpPr>
        <p:spPr>
          <a:xfrm>
            <a:off x="4609124" y="958837"/>
            <a:ext cx="2519916" cy="41458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Rectángulo 1"/>
          <p:cNvSpPr/>
          <p:nvPr/>
        </p:nvSpPr>
        <p:spPr>
          <a:xfrm>
            <a:off x="253275" y="2022110"/>
            <a:ext cx="2746127" cy="38845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61" name="Google Shape;61;p14"/>
          <p:cNvPicPr preferRelativeResize="0"/>
          <p:nvPr/>
        </p:nvPicPr>
        <p:blipFill rotWithShape="1">
          <a:blip r:embed="rId4">
            <a:alphaModFix/>
          </a:blip>
          <a:srcRect t="5814" b="5823"/>
          <a:stretch/>
        </p:blipFill>
        <p:spPr>
          <a:xfrm>
            <a:off x="6327350" y="4256200"/>
            <a:ext cx="2725775" cy="666850"/>
          </a:xfrm>
          <a:prstGeom prst="rect">
            <a:avLst/>
          </a:prstGeom>
          <a:noFill/>
          <a:ln>
            <a:noFill/>
          </a:ln>
        </p:spPr>
      </p:pic>
      <p:sp>
        <p:nvSpPr>
          <p:cNvPr id="3" name="Rectángulo 2"/>
          <p:cNvSpPr/>
          <p:nvPr/>
        </p:nvSpPr>
        <p:spPr>
          <a:xfrm>
            <a:off x="457200" y="515625"/>
            <a:ext cx="3325091" cy="523220"/>
          </a:xfrm>
          <a:prstGeom prst="rect">
            <a:avLst/>
          </a:prstGeom>
        </p:spPr>
        <p:txBody>
          <a:bodyPr wrap="square">
            <a:spAutoFit/>
          </a:bodyPr>
          <a:lstStyle/>
          <a:p>
            <a:pPr algn="ctr"/>
            <a:r>
              <a:rPr lang="es-MX" sz="2800" b="1" dirty="0">
                <a:solidFill>
                  <a:schemeClr val="bg1"/>
                </a:solidFill>
                <a:latin typeface="Montserrat Black"/>
                <a:ea typeface="Montserrat Black"/>
                <a:cs typeface="Montserrat Black"/>
              </a:rPr>
              <a:t> </a:t>
            </a:r>
            <a:endParaRPr lang="es-CO" sz="2800" b="1" dirty="0">
              <a:solidFill>
                <a:schemeClr val="bg1"/>
              </a:solidFill>
              <a:latin typeface="Montserrat Black"/>
              <a:ea typeface="Montserrat Black"/>
              <a:cs typeface="Montserrat Black"/>
            </a:endParaRPr>
          </a:p>
        </p:txBody>
      </p:sp>
      <p:sp>
        <p:nvSpPr>
          <p:cNvPr id="6" name="Text 0"/>
          <p:cNvSpPr/>
          <p:nvPr/>
        </p:nvSpPr>
        <p:spPr>
          <a:xfrm>
            <a:off x="284018" y="256671"/>
            <a:ext cx="9417368" cy="708779"/>
          </a:xfrm>
          <a:prstGeom prst="rect">
            <a:avLst/>
          </a:prstGeom>
          <a:noFill/>
          <a:ln/>
        </p:spPr>
        <p:txBody>
          <a:bodyPr wrap="none" lIns="0" tIns="0" rIns="0" bIns="0" rtlCol="0" anchor="t"/>
          <a:lstStyle/>
          <a:p>
            <a:pPr>
              <a:lnSpc>
                <a:spcPts val="5550"/>
              </a:lnSpc>
            </a:pPr>
            <a:r>
              <a:rPr lang="es-MX" sz="1800" b="1" dirty="0">
                <a:solidFill>
                  <a:schemeClr val="bg1"/>
                </a:solidFill>
                <a:latin typeface="Arial" panose="020B0604020202020204" pitchFamily="34" charset="0"/>
                <a:cs typeface="Arial" panose="020B0604020202020204" pitchFamily="34" charset="0"/>
              </a:rPr>
              <a:t>ALCANCE DEL PROTOCOLO</a:t>
            </a:r>
          </a:p>
        </p:txBody>
      </p:sp>
      <p:sp>
        <p:nvSpPr>
          <p:cNvPr id="15" name="Text 2"/>
          <p:cNvSpPr/>
          <p:nvPr/>
        </p:nvSpPr>
        <p:spPr>
          <a:xfrm>
            <a:off x="172569" y="2777755"/>
            <a:ext cx="3009283" cy="1088708"/>
          </a:xfrm>
          <a:prstGeom prst="rect">
            <a:avLst/>
          </a:prstGeom>
          <a:noFill/>
          <a:ln/>
        </p:spPr>
        <p:txBody>
          <a:bodyPr wrap="square" lIns="0" tIns="0" rIns="0" bIns="0" rtlCol="0" anchor="t"/>
          <a:lstStyle/>
          <a:p>
            <a:pPr marL="0" indent="0" algn="ctr">
              <a:buNone/>
            </a:pPr>
            <a:r>
              <a:rPr lang="en-US" dirty="0">
                <a:solidFill>
                  <a:schemeClr val="tx1"/>
                </a:solidFill>
                <a:latin typeface="Arial" panose="020B0604020202020204" pitchFamily="34" charset="0"/>
                <a:ea typeface="Instrument Sans Medium" pitchFamily="34" charset="-122"/>
                <a:cs typeface="Arial" panose="020B0604020202020204" pitchFamily="34" charset="0"/>
              </a:rPr>
              <a:t>Estandarizar la atención y la intervención a la población para promover la salud y la gestión del riesgo a nivel individual, familiar y comunitario</a:t>
            </a:r>
            <a:r>
              <a:rPr lang="en-US" dirty="0">
                <a:solidFill>
                  <a:srgbClr val="5B5F71"/>
                </a:solidFill>
                <a:latin typeface="Arial" panose="020B0604020202020204" pitchFamily="34" charset="0"/>
                <a:ea typeface="Instrument Sans Medium" pitchFamily="34" charset="-122"/>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16" name="Text 1"/>
          <p:cNvSpPr/>
          <p:nvPr/>
        </p:nvSpPr>
        <p:spPr>
          <a:xfrm>
            <a:off x="259592" y="2056236"/>
            <a:ext cx="2835235" cy="354330"/>
          </a:xfrm>
          <a:prstGeom prst="rect">
            <a:avLst/>
          </a:prstGeom>
          <a:noFill/>
          <a:ln/>
        </p:spPr>
        <p:txBody>
          <a:bodyPr wrap="none" lIns="0" tIns="0" rIns="0" bIns="0" rtlCol="0" anchor="t"/>
          <a:lstStyle/>
          <a:p>
            <a:pPr marL="0" indent="0" algn="l">
              <a:lnSpc>
                <a:spcPts val="2750"/>
              </a:lnSpc>
              <a:buNone/>
            </a:pPr>
            <a:r>
              <a:rPr lang="en-US" sz="1800" b="1" dirty="0">
                <a:solidFill>
                  <a:schemeClr val="tx1"/>
                </a:solidFill>
                <a:latin typeface="Arial" panose="020B0604020202020204" pitchFamily="34" charset="0"/>
                <a:ea typeface="Instrument Sans Semi Bold" pitchFamily="34" charset="-122"/>
                <a:cs typeface="Arial" panose="020B0604020202020204" pitchFamily="34" charset="0"/>
              </a:rPr>
              <a:t>   OBJETIVO GENERAL</a:t>
            </a:r>
            <a:endParaRPr lang="en-US" sz="1800" b="1" dirty="0">
              <a:solidFill>
                <a:schemeClr val="tx1"/>
              </a:solidFill>
              <a:latin typeface="Arial" panose="020B0604020202020204" pitchFamily="34" charset="0"/>
              <a:cs typeface="Arial" panose="020B0604020202020204" pitchFamily="34" charset="0"/>
            </a:endParaRPr>
          </a:p>
        </p:txBody>
      </p:sp>
      <p:sp>
        <p:nvSpPr>
          <p:cNvPr id="18" name="Text 5"/>
          <p:cNvSpPr/>
          <p:nvPr/>
        </p:nvSpPr>
        <p:spPr>
          <a:xfrm>
            <a:off x="3530996" y="3018394"/>
            <a:ext cx="4844562" cy="725805"/>
          </a:xfrm>
          <a:prstGeom prst="rect">
            <a:avLst/>
          </a:prstGeom>
          <a:noFill/>
          <a:ln/>
        </p:spPr>
        <p:txBody>
          <a:bodyPr wrap="square" lIns="0" tIns="0" rIns="0" bIns="0" rtlCol="0" anchor="t"/>
          <a:lstStyle/>
          <a:p>
            <a:pPr marL="0" indent="0" algn="just">
              <a:buNone/>
            </a:pPr>
            <a:r>
              <a:rPr lang="en-US" dirty="0">
                <a:solidFill>
                  <a:srgbClr val="5B5F71"/>
                </a:solidFill>
                <a:latin typeface="Arial" panose="020B0604020202020204" pitchFamily="34" charset="0"/>
                <a:ea typeface="Instrument Sans Medium" pitchFamily="34" charset="-122"/>
                <a:cs typeface="Arial" panose="020B0604020202020204" pitchFamily="34" charset="0"/>
              </a:rPr>
              <a:t>El protocolo se aplica a través del Equipo Móvil de Salud (EMS) de la Estrategia CAPS, tanto en el entorno del hogar como en la comunidad. El liderazgo profesional recae en el área de enfermería, con la participación de todo el equipo de salud.</a:t>
            </a:r>
            <a:endParaRPr lang="en-US" dirty="0">
              <a:latin typeface="Arial" panose="020B0604020202020204" pitchFamily="34" charset="0"/>
              <a:cs typeface="Arial" panose="020B0604020202020204" pitchFamily="34" charset="0"/>
            </a:endParaRPr>
          </a:p>
        </p:txBody>
      </p:sp>
      <p:sp>
        <p:nvSpPr>
          <p:cNvPr id="19" name="Text 4"/>
          <p:cNvSpPr/>
          <p:nvPr/>
        </p:nvSpPr>
        <p:spPr>
          <a:xfrm>
            <a:off x="4307964" y="1689047"/>
            <a:ext cx="3290627" cy="1088708"/>
          </a:xfrm>
          <a:prstGeom prst="rect">
            <a:avLst/>
          </a:prstGeom>
          <a:noFill/>
          <a:ln/>
        </p:spPr>
        <p:txBody>
          <a:bodyPr wrap="square" lIns="0" tIns="0" rIns="0" bIns="0" rtlCol="0" anchor="t"/>
          <a:lstStyle/>
          <a:p>
            <a:pPr marL="0" indent="0" algn="ctr">
              <a:buNone/>
            </a:pPr>
            <a:r>
              <a:rPr lang="en-US" dirty="0">
                <a:solidFill>
                  <a:schemeClr val="tx1"/>
                </a:solidFill>
                <a:latin typeface="Arial" panose="020B0604020202020204" pitchFamily="34" charset="0"/>
                <a:ea typeface="Instrument Sans Medium" pitchFamily="34" charset="-122"/>
                <a:cs typeface="Arial" panose="020B0604020202020204" pitchFamily="34" charset="0"/>
              </a:rPr>
              <a:t>Comunidades y familias de los sectores priorizados, incluyendo personas sanas, con cáncer o con factores de riesgo.</a:t>
            </a:r>
            <a:endParaRPr lang="en-US" dirty="0">
              <a:solidFill>
                <a:schemeClr val="tx1"/>
              </a:solidFill>
              <a:latin typeface="Arial" panose="020B0604020202020204" pitchFamily="34" charset="0"/>
              <a:cs typeface="Arial" panose="020B0604020202020204" pitchFamily="34" charset="0"/>
            </a:endParaRPr>
          </a:p>
        </p:txBody>
      </p:sp>
      <p:sp>
        <p:nvSpPr>
          <p:cNvPr id="20" name="Text 3"/>
          <p:cNvSpPr/>
          <p:nvPr/>
        </p:nvSpPr>
        <p:spPr>
          <a:xfrm>
            <a:off x="4708684" y="976891"/>
            <a:ext cx="2835235" cy="354330"/>
          </a:xfrm>
          <a:prstGeom prst="rect">
            <a:avLst/>
          </a:prstGeom>
          <a:noFill/>
          <a:ln/>
        </p:spPr>
        <p:txBody>
          <a:bodyPr wrap="none" lIns="0" tIns="0" rIns="0" bIns="0" rtlCol="0" anchor="t"/>
          <a:lstStyle/>
          <a:p>
            <a:pPr marL="0" indent="0" algn="l">
              <a:lnSpc>
                <a:spcPts val="2750"/>
              </a:lnSpc>
              <a:buNone/>
            </a:pPr>
            <a:r>
              <a:rPr lang="en-US" sz="1800" b="1" dirty="0">
                <a:solidFill>
                  <a:schemeClr val="tx1"/>
                </a:solidFill>
                <a:latin typeface="Arial" panose="020B0604020202020204" pitchFamily="34" charset="0"/>
                <a:ea typeface="Instrument Sans Semi Bold" pitchFamily="34" charset="-122"/>
                <a:cs typeface="Arial" panose="020B0604020202020204" pitchFamily="34" charset="0"/>
              </a:rPr>
              <a:t>POBLACIÓN DIANA</a:t>
            </a:r>
            <a:endParaRPr lang="en-US" sz="1800" b="1" dirty="0">
              <a:solidFill>
                <a:schemeClr val="tx1"/>
              </a:solidFill>
              <a:latin typeface="Arial" panose="020B0604020202020204" pitchFamily="34" charset="0"/>
              <a:cs typeface="Arial" panose="020B0604020202020204" pitchFamily="34" charset="0"/>
            </a:endParaRPr>
          </a:p>
        </p:txBody>
      </p:sp>
      <p:cxnSp>
        <p:nvCxnSpPr>
          <p:cNvPr id="9" name="Conector recto 8"/>
          <p:cNvCxnSpPr>
            <a:stCxn id="2" idx="2"/>
          </p:cNvCxnSpPr>
          <p:nvPr/>
        </p:nvCxnSpPr>
        <p:spPr>
          <a:xfrm flipH="1">
            <a:off x="1626338" y="2410566"/>
            <a:ext cx="1" cy="237275"/>
          </a:xfrm>
          <a:prstGeom prst="line">
            <a:avLst/>
          </a:prstGeom>
        </p:spPr>
        <p:style>
          <a:lnRef idx="3">
            <a:schemeClr val="accent4"/>
          </a:lnRef>
          <a:fillRef idx="0">
            <a:schemeClr val="accent4"/>
          </a:fillRef>
          <a:effectRef idx="2">
            <a:schemeClr val="accent4"/>
          </a:effectRef>
          <a:fontRef idx="minor">
            <a:schemeClr val="tx1"/>
          </a:fontRef>
        </p:style>
      </p:cxnSp>
      <p:cxnSp>
        <p:nvCxnSpPr>
          <p:cNvPr id="27" name="Conector recto 26"/>
          <p:cNvCxnSpPr/>
          <p:nvPr/>
        </p:nvCxnSpPr>
        <p:spPr>
          <a:xfrm flipH="1">
            <a:off x="5953277" y="1382336"/>
            <a:ext cx="1" cy="237275"/>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892800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83" name="Image 0" descr="preencoded.png"/>
          <p:cNvPicPr>
            <a:picLocks noChangeAspect="1"/>
          </p:cNvPicPr>
          <p:nvPr/>
        </p:nvPicPr>
        <p:blipFill>
          <a:blip r:embed="rId4"/>
          <a:stretch>
            <a:fillRect/>
          </a:stretch>
        </p:blipFill>
        <p:spPr>
          <a:xfrm>
            <a:off x="6107234" y="0"/>
            <a:ext cx="3036766" cy="5143500"/>
          </a:xfrm>
          <a:prstGeom prst="rect">
            <a:avLst/>
          </a:prstGeom>
        </p:spPr>
      </p:pic>
      <p:pic>
        <p:nvPicPr>
          <p:cNvPr id="9" name="Imagen 8"/>
          <p:cNvPicPr>
            <a:picLocks noChangeAspect="1"/>
          </p:cNvPicPr>
          <p:nvPr/>
        </p:nvPicPr>
        <p:blipFill>
          <a:blip r:embed="rId5"/>
          <a:stretch>
            <a:fillRect/>
          </a:stretch>
        </p:blipFill>
        <p:spPr>
          <a:xfrm>
            <a:off x="6107234" y="4400145"/>
            <a:ext cx="2297755" cy="504363"/>
          </a:xfrm>
          <a:prstGeom prst="rect">
            <a:avLst/>
          </a:prstGeom>
        </p:spPr>
      </p:pic>
      <p:sp>
        <p:nvSpPr>
          <p:cNvPr id="71" name="Text 0"/>
          <p:cNvSpPr/>
          <p:nvPr/>
        </p:nvSpPr>
        <p:spPr>
          <a:xfrm>
            <a:off x="0" y="284819"/>
            <a:ext cx="5531146" cy="888629"/>
          </a:xfrm>
          <a:prstGeom prst="rect">
            <a:avLst/>
          </a:prstGeom>
          <a:noFill/>
          <a:ln/>
        </p:spPr>
        <p:txBody>
          <a:bodyPr wrap="square" lIns="0" tIns="0" rIns="0" bIns="0" rtlCol="0" anchor="t"/>
          <a:lstStyle/>
          <a:p>
            <a:pPr marL="0" indent="0" algn="l">
              <a:lnSpc>
                <a:spcPts val="5500"/>
              </a:lnSpc>
              <a:buNone/>
            </a:pPr>
            <a:r>
              <a:rPr lang="en-US" sz="1800" b="1" dirty="0">
                <a:solidFill>
                  <a:schemeClr val="bg1"/>
                </a:solidFill>
                <a:latin typeface="Arial" panose="020B0604020202020204" pitchFamily="34" charset="0"/>
                <a:ea typeface="Instrument Sans Semi Bold" pitchFamily="34" charset="-122"/>
                <a:cs typeface="Arial" panose="020B0604020202020204" pitchFamily="34" charset="0"/>
              </a:rPr>
              <a:t>TÉRMINOS CLAVE Y DEFINICIONES</a:t>
            </a:r>
            <a:endParaRPr lang="en-US" sz="1800" b="1" dirty="0">
              <a:solidFill>
                <a:schemeClr val="bg1"/>
              </a:solidFill>
              <a:latin typeface="Arial" panose="020B0604020202020204" pitchFamily="34" charset="0"/>
              <a:cs typeface="Arial" panose="020B0604020202020204" pitchFamily="34" charset="0"/>
            </a:endParaRPr>
          </a:p>
        </p:txBody>
      </p:sp>
      <p:pic>
        <p:nvPicPr>
          <p:cNvPr id="10" name="Imagen 9"/>
          <p:cNvPicPr>
            <a:picLocks noChangeAspect="1"/>
          </p:cNvPicPr>
          <p:nvPr/>
        </p:nvPicPr>
        <p:blipFill>
          <a:blip r:embed="rId6"/>
          <a:stretch>
            <a:fillRect/>
          </a:stretch>
        </p:blipFill>
        <p:spPr>
          <a:xfrm>
            <a:off x="93517" y="1091045"/>
            <a:ext cx="5798127" cy="3813463"/>
          </a:xfrm>
          <a:prstGeom prst="rect">
            <a:avLst/>
          </a:prstGeom>
        </p:spPr>
      </p:pic>
    </p:spTree>
    <p:extLst>
      <p:ext uri="{BB962C8B-B14F-4D97-AF65-F5344CB8AC3E}">
        <p14:creationId xmlns:p14="http://schemas.microsoft.com/office/powerpoint/2010/main" val="3329668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1026" name="Picture 2" descr="Educación comunitaria como modelo de innovación e inclusión educativa  (Edición 1) - Centro Regional de Formación del Profesorado de Castilla la  Manch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7066" y="1476259"/>
            <a:ext cx="2765234" cy="353503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5"/>
          <a:stretch>
            <a:fillRect/>
          </a:stretch>
        </p:blipFill>
        <p:spPr>
          <a:xfrm>
            <a:off x="6612505" y="4386956"/>
            <a:ext cx="2297755" cy="504363"/>
          </a:xfrm>
          <a:prstGeom prst="rect">
            <a:avLst/>
          </a:prstGeom>
        </p:spPr>
      </p:pic>
      <p:pic>
        <p:nvPicPr>
          <p:cNvPr id="2" name="Imagen 1"/>
          <p:cNvPicPr>
            <a:picLocks noChangeAspect="1"/>
          </p:cNvPicPr>
          <p:nvPr/>
        </p:nvPicPr>
        <p:blipFill rotWithShape="1">
          <a:blip r:embed="rId6"/>
          <a:srcRect t="22689"/>
          <a:stretch/>
        </p:blipFill>
        <p:spPr>
          <a:xfrm>
            <a:off x="120244" y="1017726"/>
            <a:ext cx="5780825" cy="3886782"/>
          </a:xfrm>
          <a:prstGeom prst="rect">
            <a:avLst/>
          </a:prstGeom>
        </p:spPr>
      </p:pic>
      <p:sp>
        <p:nvSpPr>
          <p:cNvPr id="3" name="Título 2"/>
          <p:cNvSpPr>
            <a:spLocks noGrp="1"/>
          </p:cNvSpPr>
          <p:nvPr>
            <p:ph type="title"/>
          </p:nvPr>
        </p:nvSpPr>
        <p:spPr/>
        <p:txBody>
          <a:bodyPr>
            <a:normAutofit fontScale="90000"/>
          </a:bodyPr>
          <a:lstStyle/>
          <a:p>
            <a:r>
              <a:rPr lang="es-MX" b="1" dirty="0">
                <a:solidFill>
                  <a:schemeClr val="bg1"/>
                </a:solidFill>
              </a:rPr>
              <a:t>LINEAS DE ACCION </a:t>
            </a:r>
            <a:endParaRPr lang="en-US" b="1" dirty="0">
              <a:solidFill>
                <a:schemeClr val="bg1"/>
              </a:solidFill>
            </a:endParaRPr>
          </a:p>
        </p:txBody>
      </p:sp>
    </p:spTree>
    <p:extLst>
      <p:ext uri="{BB962C8B-B14F-4D97-AF65-F5344CB8AC3E}">
        <p14:creationId xmlns:p14="http://schemas.microsoft.com/office/powerpoint/2010/main" val="1298204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9" name="Imagen 8"/>
          <p:cNvPicPr>
            <a:picLocks noChangeAspect="1"/>
          </p:cNvPicPr>
          <p:nvPr/>
        </p:nvPicPr>
        <p:blipFill>
          <a:blip r:embed="rId4"/>
          <a:stretch>
            <a:fillRect/>
          </a:stretch>
        </p:blipFill>
        <p:spPr>
          <a:xfrm>
            <a:off x="4271172" y="192843"/>
            <a:ext cx="2297755" cy="504363"/>
          </a:xfrm>
          <a:prstGeom prst="rect">
            <a:avLst/>
          </a:prstGeom>
        </p:spPr>
      </p:pic>
      <p:pic>
        <p:nvPicPr>
          <p:cNvPr id="3" name="Imagen 2"/>
          <p:cNvPicPr>
            <a:picLocks noChangeAspect="1"/>
          </p:cNvPicPr>
          <p:nvPr/>
        </p:nvPicPr>
        <p:blipFill rotWithShape="1">
          <a:blip r:embed="rId5"/>
          <a:srcRect l="1363" t="19169" r="-1363" b="-19169"/>
          <a:stretch/>
        </p:blipFill>
        <p:spPr>
          <a:xfrm>
            <a:off x="30018" y="1017725"/>
            <a:ext cx="8578481" cy="3463461"/>
          </a:xfrm>
          <a:prstGeom prst="rect">
            <a:avLst/>
          </a:prstGeom>
        </p:spPr>
      </p:pic>
      <p:pic>
        <p:nvPicPr>
          <p:cNvPr id="5" name="Image 0" descr="preencoded.png"/>
          <p:cNvPicPr>
            <a:picLocks noChangeAspect="1"/>
          </p:cNvPicPr>
          <p:nvPr/>
        </p:nvPicPr>
        <p:blipFill>
          <a:blip r:embed="rId6"/>
          <a:stretch>
            <a:fillRect/>
          </a:stretch>
        </p:blipFill>
        <p:spPr>
          <a:xfrm>
            <a:off x="30018" y="4055131"/>
            <a:ext cx="9113981" cy="1071983"/>
          </a:xfrm>
          <a:prstGeom prst="rect">
            <a:avLst/>
          </a:prstGeom>
        </p:spPr>
      </p:pic>
      <p:sp>
        <p:nvSpPr>
          <p:cNvPr id="2" name="Título 1"/>
          <p:cNvSpPr>
            <a:spLocks noGrp="1"/>
          </p:cNvSpPr>
          <p:nvPr>
            <p:ph type="title"/>
          </p:nvPr>
        </p:nvSpPr>
        <p:spPr/>
        <p:txBody>
          <a:bodyPr>
            <a:normAutofit fontScale="90000"/>
          </a:bodyPr>
          <a:lstStyle/>
          <a:p>
            <a:r>
              <a:rPr lang="es-MX" b="1" dirty="0">
                <a:solidFill>
                  <a:schemeClr val="bg1"/>
                </a:solidFill>
              </a:rPr>
              <a:t>ACTIVIDADES</a:t>
            </a:r>
            <a:r>
              <a:rPr lang="es-MX" dirty="0"/>
              <a:t> </a:t>
            </a:r>
            <a:endParaRPr lang="en-US" dirty="0"/>
          </a:p>
        </p:txBody>
      </p:sp>
    </p:spTree>
    <p:extLst>
      <p:ext uri="{BB962C8B-B14F-4D97-AF65-F5344CB8AC3E}">
        <p14:creationId xmlns:p14="http://schemas.microsoft.com/office/powerpoint/2010/main" val="378876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 name="Image 0" descr="preencoded.png"/>
          <p:cNvPicPr>
            <a:picLocks noChangeAspect="1"/>
          </p:cNvPicPr>
          <p:nvPr/>
        </p:nvPicPr>
        <p:blipFill>
          <a:blip r:embed="rId4"/>
          <a:stretch>
            <a:fillRect/>
          </a:stretch>
        </p:blipFill>
        <p:spPr>
          <a:xfrm>
            <a:off x="6356733" y="1"/>
            <a:ext cx="2787267" cy="5143500"/>
          </a:xfrm>
          <a:prstGeom prst="rect">
            <a:avLst/>
          </a:prstGeom>
        </p:spPr>
      </p:pic>
      <p:pic>
        <p:nvPicPr>
          <p:cNvPr id="9" name="Imagen 8"/>
          <p:cNvPicPr>
            <a:picLocks noChangeAspect="1"/>
          </p:cNvPicPr>
          <p:nvPr/>
        </p:nvPicPr>
        <p:blipFill>
          <a:blip r:embed="rId5"/>
          <a:stretch>
            <a:fillRect/>
          </a:stretch>
        </p:blipFill>
        <p:spPr>
          <a:xfrm>
            <a:off x="6846245" y="4599331"/>
            <a:ext cx="2297755" cy="504363"/>
          </a:xfrm>
          <a:prstGeom prst="rect">
            <a:avLst/>
          </a:prstGeom>
        </p:spPr>
      </p:pic>
      <p:pic>
        <p:nvPicPr>
          <p:cNvPr id="2" name="Imagen 1"/>
          <p:cNvPicPr>
            <a:picLocks noChangeAspect="1"/>
          </p:cNvPicPr>
          <p:nvPr/>
        </p:nvPicPr>
        <p:blipFill rotWithShape="1">
          <a:blip r:embed="rId6"/>
          <a:srcRect t="19414"/>
          <a:stretch/>
        </p:blipFill>
        <p:spPr>
          <a:xfrm>
            <a:off x="105559" y="1005795"/>
            <a:ext cx="5603740" cy="4149636"/>
          </a:xfrm>
          <a:prstGeom prst="rect">
            <a:avLst/>
          </a:prstGeom>
        </p:spPr>
      </p:pic>
      <p:sp>
        <p:nvSpPr>
          <p:cNvPr id="3" name="Título 2"/>
          <p:cNvSpPr>
            <a:spLocks noGrp="1"/>
          </p:cNvSpPr>
          <p:nvPr>
            <p:ph type="title"/>
          </p:nvPr>
        </p:nvSpPr>
        <p:spPr/>
        <p:txBody>
          <a:bodyPr>
            <a:normAutofit fontScale="90000"/>
          </a:bodyPr>
          <a:lstStyle/>
          <a:p>
            <a:r>
              <a:rPr lang="es-MX" b="1" dirty="0">
                <a:solidFill>
                  <a:schemeClr val="bg1"/>
                </a:solidFill>
              </a:rPr>
              <a:t>GESTION DEL RIESGO </a:t>
            </a:r>
            <a:endParaRPr lang="en-US" b="1" dirty="0">
              <a:solidFill>
                <a:schemeClr val="bg1"/>
              </a:solidFill>
            </a:endParaRPr>
          </a:p>
        </p:txBody>
      </p:sp>
    </p:spTree>
    <p:extLst>
      <p:ext uri="{BB962C8B-B14F-4D97-AF65-F5344CB8AC3E}">
        <p14:creationId xmlns:p14="http://schemas.microsoft.com/office/powerpoint/2010/main" val="3995534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9" name="Imagen 8"/>
          <p:cNvPicPr>
            <a:picLocks noChangeAspect="1"/>
          </p:cNvPicPr>
          <p:nvPr/>
        </p:nvPicPr>
        <p:blipFill>
          <a:blip r:embed="rId4"/>
          <a:stretch>
            <a:fillRect/>
          </a:stretch>
        </p:blipFill>
        <p:spPr>
          <a:xfrm>
            <a:off x="6660127" y="4467104"/>
            <a:ext cx="2297755" cy="504363"/>
          </a:xfrm>
          <a:prstGeom prst="rect">
            <a:avLst/>
          </a:prstGeom>
        </p:spPr>
      </p:pic>
      <p:pic>
        <p:nvPicPr>
          <p:cNvPr id="3" name="Imagen 2"/>
          <p:cNvPicPr>
            <a:picLocks noChangeAspect="1"/>
          </p:cNvPicPr>
          <p:nvPr/>
        </p:nvPicPr>
        <p:blipFill>
          <a:blip r:embed="rId5"/>
          <a:stretch>
            <a:fillRect/>
          </a:stretch>
        </p:blipFill>
        <p:spPr>
          <a:xfrm>
            <a:off x="472049" y="1264870"/>
            <a:ext cx="8352973" cy="3424087"/>
          </a:xfrm>
          <a:prstGeom prst="rect">
            <a:avLst/>
          </a:prstGeom>
        </p:spPr>
      </p:pic>
      <p:sp>
        <p:nvSpPr>
          <p:cNvPr id="6" name="Text 0"/>
          <p:cNvSpPr/>
          <p:nvPr/>
        </p:nvSpPr>
        <p:spPr>
          <a:xfrm>
            <a:off x="0" y="273581"/>
            <a:ext cx="10207347" cy="708779"/>
          </a:xfrm>
          <a:prstGeom prst="rect">
            <a:avLst/>
          </a:prstGeom>
          <a:noFill/>
          <a:ln/>
        </p:spPr>
        <p:txBody>
          <a:bodyPr wrap="none" lIns="0" tIns="0" rIns="0" bIns="0" rtlCol="0" anchor="t"/>
          <a:lstStyle/>
          <a:p>
            <a:pPr marL="0" indent="0" algn="l">
              <a:lnSpc>
                <a:spcPts val="5550"/>
              </a:lnSpc>
              <a:buNone/>
            </a:pPr>
            <a:r>
              <a:rPr lang="en-US" sz="1800" dirty="0">
                <a:solidFill>
                  <a:schemeClr val="bg1"/>
                </a:solidFill>
                <a:latin typeface="Arial" panose="020B0604020202020204" pitchFamily="34" charset="0"/>
                <a:ea typeface="Instrument Sans Semi Bold" pitchFamily="34" charset="-122"/>
                <a:cs typeface="Arial" panose="020B0604020202020204" pitchFamily="34" charset="0"/>
              </a:rPr>
              <a:t>        CESACIÓN DE TABACO</a:t>
            </a:r>
            <a:endParaRPr lang="en-US"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8258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9" name="Imagen 8"/>
          <p:cNvPicPr>
            <a:picLocks noChangeAspect="1"/>
          </p:cNvPicPr>
          <p:nvPr/>
        </p:nvPicPr>
        <p:blipFill>
          <a:blip r:embed="rId4"/>
          <a:stretch>
            <a:fillRect/>
          </a:stretch>
        </p:blipFill>
        <p:spPr>
          <a:xfrm>
            <a:off x="6809190" y="4502080"/>
            <a:ext cx="2297755" cy="504363"/>
          </a:xfrm>
          <a:prstGeom prst="rect">
            <a:avLst/>
          </a:prstGeom>
        </p:spPr>
      </p:pic>
      <p:pic>
        <p:nvPicPr>
          <p:cNvPr id="2" name="Imagen 1"/>
          <p:cNvPicPr>
            <a:picLocks noChangeAspect="1"/>
          </p:cNvPicPr>
          <p:nvPr/>
        </p:nvPicPr>
        <p:blipFill>
          <a:blip r:embed="rId5"/>
          <a:stretch>
            <a:fillRect/>
          </a:stretch>
        </p:blipFill>
        <p:spPr>
          <a:xfrm>
            <a:off x="374573" y="859316"/>
            <a:ext cx="8394854" cy="3866920"/>
          </a:xfrm>
          <a:prstGeom prst="rect">
            <a:avLst/>
          </a:prstGeom>
        </p:spPr>
      </p:pic>
      <p:sp>
        <p:nvSpPr>
          <p:cNvPr id="7" name="Text 0"/>
          <p:cNvSpPr/>
          <p:nvPr/>
        </p:nvSpPr>
        <p:spPr>
          <a:xfrm>
            <a:off x="87227" y="252315"/>
            <a:ext cx="11744920" cy="708779"/>
          </a:xfrm>
          <a:prstGeom prst="rect">
            <a:avLst/>
          </a:prstGeom>
          <a:noFill/>
          <a:ln/>
        </p:spPr>
        <p:txBody>
          <a:bodyPr wrap="none" lIns="0" tIns="0" rIns="0" bIns="0" rtlCol="0" anchor="t"/>
          <a:lstStyle/>
          <a:p>
            <a:pPr>
              <a:lnSpc>
                <a:spcPts val="5550"/>
              </a:lnSpc>
              <a:buClrTx/>
              <a:buFontTx/>
              <a:buNone/>
            </a:pPr>
            <a:r>
              <a:rPr lang="en-US" sz="1200" b="1" kern="1200" dirty="0">
                <a:solidFill>
                  <a:schemeClr val="bg1"/>
                </a:solidFill>
                <a:latin typeface="Arial" panose="020B0604020202020204" pitchFamily="34" charset="0"/>
                <a:ea typeface="Instrument Sans Semi Bold" pitchFamily="34" charset="-122"/>
                <a:cs typeface="Arial" panose="020B0604020202020204" pitchFamily="34" charset="0"/>
              </a:rPr>
              <a:t>ATENCIÓN AL PACIENTE CON CÁNCER Y SU FAMILIA</a:t>
            </a:r>
            <a:endParaRPr lang="en-US" sz="1200" b="1" kern="1200" dirty="0">
              <a:solidFill>
                <a:schemeClr val="bg1"/>
              </a:solidFill>
              <a:latin typeface="Arial" panose="020B0604020202020204" pitchFamily="34" charset="0"/>
              <a:ea typeface="+mn-ea"/>
              <a:cs typeface="Arial" panose="020B0604020202020204" pitchFamily="34" charset="0"/>
            </a:endParaRPr>
          </a:p>
        </p:txBody>
      </p:sp>
      <p:pic>
        <p:nvPicPr>
          <p:cNvPr id="2050" name="Picture 2" descr="13.100+ Cáncer Paciente Ilustraciones de Stock, gráficos vectoriales libres  de derechos y clip art - iStock | Lazo cánc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8506" y="1578074"/>
            <a:ext cx="2531181" cy="253118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70154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620</TotalTime>
  <Words>227</Words>
  <Application>Microsoft Office PowerPoint</Application>
  <PresentationFormat>Presentación en pantalla (16:9)</PresentationFormat>
  <Paragraphs>25</Paragraphs>
  <Slides>12</Slides>
  <Notes>12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Calibri</vt:lpstr>
      <vt:lpstr>Montserrat Black</vt:lpstr>
      <vt:lpstr>Instrument Sans Semi Bold</vt:lpstr>
      <vt:lpstr>Simple Light</vt:lpstr>
      <vt:lpstr>Presentación de PowerPoint</vt:lpstr>
      <vt:lpstr>PROTOCOLO  CÁNCER</vt:lpstr>
      <vt:lpstr>Presentación de PowerPoint</vt:lpstr>
      <vt:lpstr>Presentación de PowerPoint</vt:lpstr>
      <vt:lpstr>LINEAS DE ACCION </vt:lpstr>
      <vt:lpstr>ACTIVIDADES </vt:lpstr>
      <vt:lpstr>GESTION DEL RIESGO </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Espacio para título</dc:title>
  <dc:creator>Carolina Ramirez Gòmez</dc:creator>
  <cp:lastModifiedBy>Carolina Ramirez Gòmez</cp:lastModifiedBy>
  <cp:revision>87</cp:revision>
  <dcterms:modified xsi:type="dcterms:W3CDTF">2025-03-31T22:50:10Z</dcterms:modified>
</cp:coreProperties>
</file>