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73" r:id="rId3"/>
    <p:sldId id="272" r:id="rId4"/>
    <p:sldId id="280" r:id="rId5"/>
    <p:sldId id="294" r:id="rId6"/>
    <p:sldId id="295" r:id="rId7"/>
    <p:sldId id="296" r:id="rId8"/>
    <p:sldId id="297" r:id="rId9"/>
    <p:sldId id="298" r:id="rId10"/>
    <p:sldId id="300" r:id="rId11"/>
    <p:sldId id="299" r:id="rId12"/>
    <p:sldId id="260" r:id="rId13"/>
  </p:sldIdLst>
  <p:sldSz cx="9144000" cy="5143500" type="screen16x9"/>
  <p:notesSz cx="6858000" cy="9144000"/>
  <p:embeddedFontLst>
    <p:embeddedFont>
      <p:font typeface="Instrument Sans Semi Bold" panose="020B0604020202020204" charset="0"/>
      <p:regular r:id="rId15"/>
    </p:embeddedFont>
    <p:embeddedFont>
      <p:font typeface="Montserrat Black" panose="00000A00000000000000" pitchFamily="2" charset="0"/>
      <p:bold r:id="rId16"/>
      <p:boldItalic r:id="rId17"/>
    </p:embeddedFont>
    <p:embeddedFont>
      <p:font typeface="Patrick Hand" panose="00000500000000000000" pitchFamily="2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7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73" autoAdjust="0"/>
  </p:normalViewPr>
  <p:slideViewPr>
    <p:cSldViewPr snapToGrid="0">
      <p:cViewPr varScale="1">
        <p:scale>
          <a:sx n="141" d="100"/>
          <a:sy n="141" d="100"/>
        </p:scale>
        <p:origin x="7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902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03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38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45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50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23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93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498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775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517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3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14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77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02949" y="445056"/>
            <a:ext cx="8509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-134" dirty="0">
                <a:solidFill>
                  <a:srgbClr val="00206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PROTOCOLO </a:t>
            </a:r>
          </a:p>
          <a:p>
            <a:pPr algn="ctr"/>
            <a:r>
              <a:rPr lang="es-MX" sz="4000" b="1" spc="-134" dirty="0">
                <a:solidFill>
                  <a:srgbClr val="00206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ENFERMEDAD CARDIOVASCULAR </a:t>
            </a:r>
            <a:endParaRPr lang="en-US" sz="4000" b="1" spc="-134" dirty="0">
              <a:solidFill>
                <a:srgbClr val="002060"/>
              </a:solidFill>
              <a:latin typeface="Arial" panose="020B0604020202020204" pitchFamily="34" charset="0"/>
              <a:ea typeface="Inter Bold" pitchFamily="34" charset="-122"/>
              <a:cs typeface="Arial" panose="020B0604020202020204" pitchFamily="34" charset="0"/>
            </a:endParaRPr>
          </a:p>
        </p:txBody>
      </p:sp>
      <p:sp>
        <p:nvSpPr>
          <p:cNvPr id="3" name="AutoShape 2" descr="Enfermedad cardiovascular: Insuficiencia cardíaca – ¡Bienvenidos a  Conectando Juntos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798" y="1868893"/>
            <a:ext cx="3856406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771" y="4335555"/>
            <a:ext cx="2297755" cy="504363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73409" y="304541"/>
            <a:ext cx="117449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50"/>
              </a:lnSpc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DE ATENCION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1" y="1189821"/>
            <a:ext cx="8781427" cy="3338112"/>
            <a:chOff x="864037" y="2412325"/>
            <a:chExt cx="12807355" cy="4515803"/>
          </a:xfrm>
        </p:grpSpPr>
        <p:sp>
          <p:nvSpPr>
            <p:cNvPr id="10" name="Text 1"/>
            <p:cNvSpPr/>
            <p:nvPr/>
          </p:nvSpPr>
          <p:spPr>
            <a:xfrm>
              <a:off x="1045368" y="3849291"/>
              <a:ext cx="2468881" cy="45672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400"/>
                </a:lnSpc>
                <a:buNone/>
              </a:pPr>
              <a:r>
                <a:rPr lang="en-US" sz="1900" b="1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Remisió</a:t>
              </a:r>
              <a:r>
                <a:rPr lang="en-US" sz="1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n</a:t>
              </a:r>
              <a:endParaRPr lang="en-US" sz="1900" dirty="0"/>
            </a:p>
          </p:txBody>
        </p:sp>
        <p:sp>
          <p:nvSpPr>
            <p:cNvPr id="11" name="Text 2"/>
            <p:cNvSpPr/>
            <p:nvPr/>
          </p:nvSpPr>
          <p:spPr>
            <a:xfrm>
              <a:off x="864037" y="4306014"/>
              <a:ext cx="3699510" cy="11851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endParaRPr lang="en-US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endParaRPr>
            </a:p>
            <a:p>
              <a:pPr marL="0" indent="0" algn="ctr"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Remitir según hallazgos y Modelo CAPS al equipo interdisciplinario de la Estrategia CAPS.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Image 0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7299" y="2412325"/>
              <a:ext cx="4515803" cy="4515803"/>
            </a:xfrm>
            <a:prstGeom prst="rect">
              <a:avLst/>
            </a:prstGeom>
          </p:spPr>
        </p:pic>
        <p:sp>
          <p:nvSpPr>
            <p:cNvPr id="13" name="Text 3"/>
            <p:cNvSpPr/>
            <p:nvPr/>
          </p:nvSpPr>
          <p:spPr>
            <a:xfrm>
              <a:off x="5573435" y="4167545"/>
              <a:ext cx="369332" cy="46172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650"/>
                </a:lnSpc>
                <a:buNone/>
              </a:pPr>
              <a:r>
                <a:rPr lang="en-US" sz="2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1</a:t>
              </a:r>
              <a:endParaRPr lang="en-US" sz="2900" dirty="0"/>
            </a:p>
          </p:txBody>
        </p:sp>
        <p:sp>
          <p:nvSpPr>
            <p:cNvPr id="14" name="Text 4"/>
            <p:cNvSpPr/>
            <p:nvPr/>
          </p:nvSpPr>
          <p:spPr>
            <a:xfrm>
              <a:off x="9943386" y="2924056"/>
              <a:ext cx="2468880" cy="3086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1800" b="1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Servicio de Salud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5"/>
            <p:cNvSpPr/>
            <p:nvPr/>
          </p:nvSpPr>
          <p:spPr>
            <a:xfrm>
              <a:off x="9848414" y="3775233"/>
              <a:ext cx="3822978" cy="79009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Remitir al servicio de salud, según hallazgos.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1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57299" y="2412325"/>
              <a:ext cx="4515803" cy="4515803"/>
            </a:xfrm>
            <a:prstGeom prst="rect">
              <a:avLst/>
            </a:prstGeom>
          </p:spPr>
        </p:pic>
        <p:sp>
          <p:nvSpPr>
            <p:cNvPr id="17" name="Text 6"/>
            <p:cNvSpPr/>
            <p:nvPr/>
          </p:nvSpPr>
          <p:spPr>
            <a:xfrm>
              <a:off x="8144351" y="3226832"/>
              <a:ext cx="369332" cy="46172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650"/>
                </a:lnSpc>
                <a:buNone/>
              </a:pPr>
              <a:r>
                <a:rPr lang="en-US" sz="2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2</a:t>
              </a:r>
              <a:endParaRPr lang="en-US" sz="2900" dirty="0"/>
            </a:p>
          </p:txBody>
        </p:sp>
        <p:sp>
          <p:nvSpPr>
            <p:cNvPr id="18" name="Text 7"/>
            <p:cNvSpPr/>
            <p:nvPr/>
          </p:nvSpPr>
          <p:spPr>
            <a:xfrm>
              <a:off x="10232603" y="5073203"/>
              <a:ext cx="2468880" cy="30861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1600" b="1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Monitoreo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8"/>
            <p:cNvSpPr/>
            <p:nvPr/>
          </p:nvSpPr>
          <p:spPr>
            <a:xfrm>
              <a:off x="9654389" y="5528549"/>
              <a:ext cx="3822978" cy="3950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3100"/>
                </a:lnSpc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Monitorear y evaluar la atención integral</a:t>
              </a:r>
              <a:r>
                <a:rPr lang="en-US" sz="1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.</a:t>
              </a:r>
              <a:endParaRPr lang="en-US" sz="1900" dirty="0"/>
            </a:p>
          </p:txBody>
        </p:sp>
        <p:pic>
          <p:nvPicPr>
            <p:cNvPr id="20" name="Image 2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57299" y="2412325"/>
              <a:ext cx="4515803" cy="4515803"/>
            </a:xfrm>
            <a:prstGeom prst="rect">
              <a:avLst/>
            </a:prstGeom>
          </p:spPr>
        </p:pic>
        <p:sp>
          <p:nvSpPr>
            <p:cNvPr id="21" name="Text 9"/>
            <p:cNvSpPr/>
            <p:nvPr/>
          </p:nvSpPr>
          <p:spPr>
            <a:xfrm>
              <a:off x="7673697" y="5923598"/>
              <a:ext cx="369332" cy="46172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650"/>
                </a:lnSpc>
                <a:buNone/>
              </a:pPr>
              <a:r>
                <a:rPr lang="en-US" sz="2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3</a:t>
              </a:r>
              <a:endParaRPr lang="en-US" sz="2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5322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234" y="4400145"/>
            <a:ext cx="2297755" cy="504363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234774" y="190716"/>
            <a:ext cx="117449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  <a:buClrTx/>
              <a:buFontTx/>
              <a:buNone/>
            </a:pPr>
            <a:r>
              <a:rPr lang="es-MX" b="1" kern="1200" dirty="0">
                <a:solidFill>
                  <a:schemeClr val="bg1"/>
                </a:solidFill>
                <a:latin typeface="Instrument Sans Semi Bold" pitchFamily="34" charset="0"/>
                <a:ea typeface="+mn-ea"/>
                <a:cs typeface="Instrument Sans Semi Bold" pitchFamily="34" charset="-120"/>
              </a:rPr>
              <a:t>SISTEMA  DE  SALUD </a:t>
            </a:r>
            <a:endParaRPr lang="en-US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14400" y="1311007"/>
            <a:ext cx="2941504" cy="4516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AFILIACION AL SISTEMA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96232" y="1307453"/>
            <a:ext cx="2941504" cy="4516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PLAN DE CUIDADO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03384" y="2174211"/>
            <a:ext cx="2952520" cy="143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la afiiacion al sistema de salud y educar en deberes y derechos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4796233" y="2167103"/>
            <a:ext cx="3025744" cy="14396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plan de cuidado familiar de acuerdo a las especificidades encontradas a nivel individual, familiar y comunitario.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/>
          <p:cNvCxnSpPr>
            <a:stCxn id="5" idx="2"/>
            <a:endCxn id="6" idx="0"/>
          </p:cNvCxnSpPr>
          <p:nvPr/>
        </p:nvCxnSpPr>
        <p:spPr>
          <a:xfrm flipH="1">
            <a:off x="2379644" y="1762699"/>
            <a:ext cx="5508" cy="41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6266984" y="1762699"/>
            <a:ext cx="5508" cy="41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16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590009" y="427152"/>
            <a:ext cx="7315199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endParaRPr lang="es-ES" sz="2400" dirty="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4247608" y="4159601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0"/>
          <p:cNvSpPr>
            <a:spLocks noGrp="1"/>
          </p:cNvSpPr>
          <p:nvPr>
            <p:ph type="title"/>
          </p:nvPr>
        </p:nvSpPr>
        <p:spPr>
          <a:xfrm>
            <a:off x="1121159" y="369548"/>
            <a:ext cx="85206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0000"/>
          </a:bodyPr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100" b="1" dirty="0">
                <a:solidFill>
                  <a:srgbClr val="505468"/>
                </a:solidFill>
                <a:latin typeface="+mn-lt"/>
                <a:ea typeface="Instrument Sans Semi Bold" pitchFamily="34" charset="-122"/>
                <a:cs typeface="Instrument Sans Semi Bold" pitchFamily="34" charset="-120"/>
              </a:rPr>
              <a:t>PROTOCOLO  ECV</a:t>
            </a:r>
            <a:endParaRPr lang="en-US" sz="445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2"/>
          </p:nvPr>
        </p:nvSpPr>
        <p:spPr>
          <a:xfrm>
            <a:off x="3136019" y="1080676"/>
            <a:ext cx="5284770" cy="3416400"/>
          </a:xfrm>
        </p:spPr>
        <p:txBody>
          <a:bodyPr>
            <a:normAutofit/>
          </a:bodyPr>
          <a:lstStyle/>
          <a:p>
            <a:pPr marL="139700" indent="0" algn="just">
              <a:buNone/>
            </a:pPr>
            <a:r>
              <a:rPr lang="en-US" sz="16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Este protocolo de atención se enfoca en la enfermedad cardiovascular (ECV), una de las principales causas de morbilidad y mortalidad en Colombia. Busca fortalecer la adopción de conductas saludables en la población, como la prevención del consumo de tabaco y sucedaneos, alimentación saludable, actividad física y control del peso. Este evento es una prioridad en la atención del Equipo Móvil en Salud de la Estrategia CAPS.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8" y="150296"/>
            <a:ext cx="2783282" cy="48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0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4287411" y="3232223"/>
            <a:ext cx="3867761" cy="14461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Este protocolo es aplicado por el Equipo Móvil de Salud de la Estrategia CAPS, en el entorno hogar y comunitario. La población objetivo incluye la comunidad y familias de los sectores priorizados por CAPS, sanas, con ECV o factores de riesgo</a:t>
            </a:r>
            <a:r>
              <a:rPr lang="en-US" b="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.</a:t>
            </a:r>
            <a:endParaRPr lang="en-US" b="1" dirty="0"/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, </a:t>
            </a:r>
            <a:endParaRPr lang="en-US" dirty="0"/>
          </a:p>
        </p:txBody>
      </p:sp>
      <p:sp>
        <p:nvSpPr>
          <p:cNvPr id="5" name="Rectángulo redondeado 4"/>
          <p:cNvSpPr/>
          <p:nvPr/>
        </p:nvSpPr>
        <p:spPr>
          <a:xfrm>
            <a:off x="4287411" y="1446028"/>
            <a:ext cx="3867761" cy="13928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585486" y="3528767"/>
            <a:ext cx="3055783" cy="4145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4157330" y="202732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457200" y="515625"/>
            <a:ext cx="3325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 </a:t>
            </a:r>
            <a:endParaRPr lang="es-CO" sz="2800" b="1" dirty="0">
              <a:solidFill>
                <a:schemeClr val="bg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6" name="Text 0"/>
          <p:cNvSpPr/>
          <p:nvPr/>
        </p:nvSpPr>
        <p:spPr>
          <a:xfrm>
            <a:off x="172569" y="266399"/>
            <a:ext cx="94173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DEFINICION Y AMBITO DE APLICACIÓN </a:t>
            </a:r>
          </a:p>
        </p:txBody>
      </p:sp>
      <p:sp>
        <p:nvSpPr>
          <p:cNvPr id="15" name="Text 2"/>
          <p:cNvSpPr/>
          <p:nvPr/>
        </p:nvSpPr>
        <p:spPr>
          <a:xfrm>
            <a:off x="4666485" y="1349901"/>
            <a:ext cx="3023752" cy="1592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endParaRPr lang="en-US" sz="1200" b="1" dirty="0">
              <a:solidFill>
                <a:srgbClr val="383838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algn="ctr"/>
            <a:r>
              <a:rPr lang="en-US" sz="1200" b="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El procedimiento para la prevención y atención de la ECV corresponde al esquema establecido por la Estrategia CAPS, para promover la salud y la gestión del riesgo, bajo las modalidades de prevención universal, selectiva e indicada.</a:t>
            </a:r>
            <a:endParaRPr lang="en-US" sz="1200" b="1" dirty="0"/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"/>
          <p:cNvSpPr/>
          <p:nvPr/>
        </p:nvSpPr>
        <p:spPr>
          <a:xfrm>
            <a:off x="695761" y="1968849"/>
            <a:ext cx="2835235" cy="354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Instrument Sans Semi Bold" pitchFamily="34" charset="-122"/>
                <a:cs typeface="Arial" panose="020B0604020202020204" pitchFamily="34" charset="0"/>
              </a:rPr>
              <a:t>   DEFINICION 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3"/>
          <p:cNvSpPr/>
          <p:nvPr/>
        </p:nvSpPr>
        <p:spPr>
          <a:xfrm>
            <a:off x="806034" y="35507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AMBITO DE APLICACIÓN 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de flecha 9"/>
          <p:cNvCxnSpPr>
            <a:stCxn id="16" idx="3"/>
          </p:cNvCxnSpPr>
          <p:nvPr/>
        </p:nvCxnSpPr>
        <p:spPr>
          <a:xfrm>
            <a:off x="3530996" y="2146014"/>
            <a:ext cx="626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3661077" y="3829502"/>
            <a:ext cx="626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80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5266"/>
            <a:ext cx="9144000" cy="13099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902" y="4542001"/>
            <a:ext cx="2297755" cy="504363"/>
          </a:xfrm>
          <a:prstGeom prst="rect">
            <a:avLst/>
          </a:prstGeom>
        </p:spPr>
      </p:pic>
      <p:sp>
        <p:nvSpPr>
          <p:cNvPr id="71" name="Text 0"/>
          <p:cNvSpPr/>
          <p:nvPr/>
        </p:nvSpPr>
        <p:spPr>
          <a:xfrm>
            <a:off x="0" y="284819"/>
            <a:ext cx="5531146" cy="888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Instrument Sans Semi Bold" pitchFamily="34" charset="-122"/>
                <a:cs typeface="Arial" panose="020B0604020202020204" pitchFamily="34" charset="0"/>
              </a:rPr>
              <a:t>TÉRMINOS CLAVE Y DEFINICIONES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320225" y="1566853"/>
            <a:ext cx="8059625" cy="2112012"/>
            <a:chOff x="864037" y="4870966"/>
            <a:chExt cx="12902326" cy="3371992"/>
          </a:xfrm>
        </p:grpSpPr>
        <p:sp>
          <p:nvSpPr>
            <p:cNvPr id="27" name="Shape 1"/>
            <p:cNvSpPr/>
            <p:nvPr/>
          </p:nvSpPr>
          <p:spPr>
            <a:xfrm>
              <a:off x="864037" y="4870966"/>
              <a:ext cx="4136232" cy="3371992"/>
            </a:xfrm>
            <a:prstGeom prst="roundRect">
              <a:avLst>
                <a:gd name="adj" fmla="val 4049"/>
              </a:avLst>
            </a:prstGeom>
            <a:solidFill>
              <a:srgbClr val="E6E6E6"/>
            </a:solidFill>
            <a:ln w="15240">
              <a:solidFill>
                <a:srgbClr val="CCCCCC"/>
              </a:solidFill>
              <a:prstDash val="solid"/>
            </a:ln>
          </p:spPr>
        </p:sp>
        <p:sp>
          <p:nvSpPr>
            <p:cNvPr id="28" name="Text 2"/>
            <p:cNvSpPr/>
            <p:nvPr/>
          </p:nvSpPr>
          <p:spPr>
            <a:xfrm>
              <a:off x="1126093" y="5133023"/>
              <a:ext cx="2468880" cy="3086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b="1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Enfermedad Cardiovascular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3"/>
            <p:cNvSpPr/>
            <p:nvPr/>
          </p:nvSpPr>
          <p:spPr>
            <a:xfrm>
              <a:off x="1166577" y="5851801"/>
              <a:ext cx="3612118" cy="158019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Grupo de desórdenes del corazón y vasos sanguíneos, incluyendo cardiopatía coronaria y enfermedades cerebrovasculares.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Shape 4"/>
            <p:cNvSpPr/>
            <p:nvPr/>
          </p:nvSpPr>
          <p:spPr>
            <a:xfrm>
              <a:off x="5247084" y="4870966"/>
              <a:ext cx="4136232" cy="3371992"/>
            </a:xfrm>
            <a:prstGeom prst="roundRect">
              <a:avLst>
                <a:gd name="adj" fmla="val 4049"/>
              </a:avLst>
            </a:prstGeom>
            <a:solidFill>
              <a:srgbClr val="E6E6E6"/>
            </a:solidFill>
            <a:ln w="15240">
              <a:solidFill>
                <a:srgbClr val="CCCCCC"/>
              </a:solidFill>
              <a:prstDash val="solid"/>
            </a:ln>
          </p:spPr>
        </p:sp>
        <p:sp>
          <p:nvSpPr>
            <p:cNvPr id="31" name="Text 5"/>
            <p:cNvSpPr/>
            <p:nvPr/>
          </p:nvSpPr>
          <p:spPr>
            <a:xfrm>
              <a:off x="5509141" y="5133023"/>
              <a:ext cx="2468880" cy="3086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b="1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    Condiciones de Riesgo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6"/>
            <p:cNvSpPr/>
            <p:nvPr/>
          </p:nvSpPr>
          <p:spPr>
            <a:xfrm>
              <a:off x="5509141" y="5589746"/>
              <a:ext cx="3612118" cy="158019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endParaRPr lang="en-US" sz="1200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endParaRPr>
            </a:p>
            <a:p>
              <a:pPr marL="0" indent="0" algn="ctr">
                <a:buNone/>
              </a:pPr>
              <a:r>
                <a:rPr lang="en-US" sz="1200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Consumo de cigarrillo, alimentación no saludable, inactividad física, perímetro abdominal elevado, sobrepeso/obesidad, consumo de alcohol</a:t>
              </a:r>
              <a:r>
                <a:rPr lang="en-US" sz="1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.</a:t>
              </a:r>
              <a:endParaRPr lang="en-US" sz="1900" dirty="0"/>
            </a:p>
          </p:txBody>
        </p:sp>
        <p:sp>
          <p:nvSpPr>
            <p:cNvPr id="33" name="Shape 7"/>
            <p:cNvSpPr/>
            <p:nvPr/>
          </p:nvSpPr>
          <p:spPr>
            <a:xfrm>
              <a:off x="9630131" y="4870966"/>
              <a:ext cx="4136232" cy="3371992"/>
            </a:xfrm>
            <a:prstGeom prst="roundRect">
              <a:avLst>
                <a:gd name="adj" fmla="val 4049"/>
              </a:avLst>
            </a:prstGeom>
            <a:solidFill>
              <a:srgbClr val="E6E6E6"/>
            </a:solidFill>
            <a:ln w="15240">
              <a:solidFill>
                <a:srgbClr val="CCCCCC"/>
              </a:solidFill>
              <a:prstDash val="solid"/>
            </a:ln>
          </p:spPr>
        </p:sp>
        <p:sp>
          <p:nvSpPr>
            <p:cNvPr id="34" name="Text 8"/>
            <p:cNvSpPr/>
            <p:nvPr/>
          </p:nvSpPr>
          <p:spPr>
            <a:xfrm>
              <a:off x="9892189" y="5133023"/>
              <a:ext cx="2468880" cy="3086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b="1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     Prevención Universal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 9"/>
            <p:cNvSpPr/>
            <p:nvPr/>
          </p:nvSpPr>
          <p:spPr>
            <a:xfrm>
              <a:off x="9892189" y="5589746"/>
              <a:ext cx="3612118" cy="79009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endParaRPr lang="en-US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endParaRPr>
            </a:p>
            <a:p>
              <a:pPr marL="0" indent="0" algn="ctr"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Dirigida a la población en general mediante la promoción de la salud.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66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383"/>
            <a:ext cx="2297755" cy="50436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017" y="393749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PARTICIPACION SOCIAL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908301" y="1532293"/>
            <a:ext cx="7299265" cy="343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200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Desarrollar capacidades en la comunidad y actores sociales para generar cambios que favorezcan la salud</a:t>
            </a: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.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908301" y="3016762"/>
            <a:ext cx="7299265" cy="343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200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Enseñar sobre hábitos saludables, promoviendo modos de vida saludables y consumo responsable de alcohol</a:t>
            </a:r>
            <a:r>
              <a:rPr lang="en-US" sz="16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.</a:t>
            </a:r>
            <a:endParaRPr lang="en-US" sz="1650" dirty="0"/>
          </a:p>
        </p:txBody>
      </p:sp>
      <p:grpSp>
        <p:nvGrpSpPr>
          <p:cNvPr id="8" name="Grupo 7"/>
          <p:cNvGrpSpPr/>
          <p:nvPr/>
        </p:nvGrpSpPr>
        <p:grpSpPr>
          <a:xfrm>
            <a:off x="157017" y="1211275"/>
            <a:ext cx="3170077" cy="3509010"/>
            <a:chOff x="784979" y="4132421"/>
            <a:chExt cx="2898100" cy="3342799"/>
          </a:xfrm>
        </p:grpSpPr>
        <p:pic>
          <p:nvPicPr>
            <p:cNvPr id="10" name="Image 1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979" y="4169926"/>
              <a:ext cx="536615" cy="536615"/>
            </a:xfrm>
            <a:prstGeom prst="rect">
              <a:avLst/>
            </a:prstGeom>
          </p:spPr>
        </p:pic>
        <p:sp>
          <p:nvSpPr>
            <p:cNvPr id="11" name="Text 1"/>
            <p:cNvSpPr/>
            <p:nvPr/>
          </p:nvSpPr>
          <p:spPr>
            <a:xfrm>
              <a:off x="1536263" y="4132421"/>
              <a:ext cx="2146816" cy="26824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100"/>
                </a:lnSpc>
                <a:buNone/>
              </a:pPr>
              <a:r>
                <a:rPr lang="en-US" sz="165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Comunidad</a:t>
              </a:r>
              <a:endParaRPr lang="en-US" sz="1650" dirty="0"/>
            </a:p>
          </p:txBody>
        </p:sp>
        <p:pic>
          <p:nvPicPr>
            <p:cNvPr id="12" name="Image 2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979" y="5554266"/>
              <a:ext cx="536615" cy="536615"/>
            </a:xfrm>
            <a:prstGeom prst="rect">
              <a:avLst/>
            </a:prstGeom>
          </p:spPr>
        </p:pic>
        <p:sp>
          <p:nvSpPr>
            <p:cNvPr id="13" name="Text 3"/>
            <p:cNvSpPr/>
            <p:nvPr/>
          </p:nvSpPr>
          <p:spPr>
            <a:xfrm>
              <a:off x="1536263" y="5516761"/>
              <a:ext cx="2146816" cy="26824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100"/>
                </a:lnSpc>
                <a:buNone/>
              </a:pPr>
              <a:r>
                <a:rPr lang="en-US" sz="165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Hábitos Saludables</a:t>
              </a:r>
              <a:endParaRPr lang="en-US" sz="1650" dirty="0"/>
            </a:p>
          </p:txBody>
        </p:sp>
        <p:pic>
          <p:nvPicPr>
            <p:cNvPr id="14" name="Image 3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4979" y="6938605"/>
              <a:ext cx="536615" cy="536615"/>
            </a:xfrm>
            <a:prstGeom prst="rect">
              <a:avLst/>
            </a:prstGeom>
          </p:spPr>
        </p:pic>
        <p:sp>
          <p:nvSpPr>
            <p:cNvPr id="15" name="Text 5"/>
            <p:cNvSpPr/>
            <p:nvPr/>
          </p:nvSpPr>
          <p:spPr>
            <a:xfrm>
              <a:off x="1536263" y="6901101"/>
              <a:ext cx="2146816" cy="26824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100"/>
                </a:lnSpc>
                <a:buNone/>
              </a:pPr>
              <a:r>
                <a:rPr lang="en-US" sz="165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Alimentación</a:t>
              </a:r>
              <a:endParaRPr lang="en-US" sz="1650" dirty="0"/>
            </a:p>
          </p:txBody>
        </p:sp>
      </p:grpSp>
      <p:sp>
        <p:nvSpPr>
          <p:cNvPr id="16" name="Text 6"/>
          <p:cNvSpPr/>
          <p:nvPr/>
        </p:nvSpPr>
        <p:spPr>
          <a:xfrm>
            <a:off x="922367" y="4515522"/>
            <a:ext cx="7299265" cy="343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Promover información y educación alimentaria para el consumo de alimentos saludables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 especialmente frutas y verduras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129820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437" y="0"/>
            <a:ext cx="3253563" cy="5143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545" y="4467130"/>
            <a:ext cx="2297755" cy="5043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39" y="455657"/>
            <a:ext cx="8520600" cy="572700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LIBRE DE HUMO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56822" y="1357732"/>
            <a:ext cx="8299032" cy="3246165"/>
            <a:chOff x="6350437" y="2226111"/>
            <a:chExt cx="7248762" cy="5301616"/>
          </a:xfrm>
        </p:grpSpPr>
        <p:pic>
          <p:nvPicPr>
            <p:cNvPr id="8" name="Image 1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0437" y="2306360"/>
              <a:ext cx="1234440" cy="1740456"/>
            </a:xfrm>
            <a:prstGeom prst="rect">
              <a:avLst/>
            </a:prstGeom>
          </p:spPr>
        </p:pic>
        <p:sp>
          <p:nvSpPr>
            <p:cNvPr id="10" name="Text 1"/>
            <p:cNvSpPr/>
            <p:nvPr/>
          </p:nvSpPr>
          <p:spPr>
            <a:xfrm>
              <a:off x="7787996" y="2226111"/>
              <a:ext cx="2468880" cy="30861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b="1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CAMPAÑAS INFORMATIVAS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2"/>
            <p:cNvSpPr/>
            <p:nvPr/>
          </p:nvSpPr>
          <p:spPr>
            <a:xfrm>
              <a:off x="7787996" y="2897770"/>
              <a:ext cx="5811203" cy="79009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200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Desarrollar campañas relacionadas con los riesgos </a:t>
              </a:r>
            </a:p>
            <a:p>
              <a:pPr marL="0" indent="0" algn="l">
                <a:buNone/>
              </a:pPr>
              <a:r>
                <a:rPr lang="en-US" sz="1200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del consumo y exposición al humo de tabaco.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Image 2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0437" y="4046815"/>
              <a:ext cx="1234440" cy="1740456"/>
            </a:xfrm>
            <a:prstGeom prst="rect">
              <a:avLst/>
            </a:prstGeom>
          </p:spPr>
        </p:pic>
        <p:sp>
          <p:nvSpPr>
            <p:cNvPr id="13" name="Text 3"/>
            <p:cNvSpPr/>
            <p:nvPr/>
          </p:nvSpPr>
          <p:spPr>
            <a:xfrm>
              <a:off x="7787996" y="3948111"/>
              <a:ext cx="2468880" cy="3086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b="1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CONTROL SOCIAL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4"/>
            <p:cNvSpPr/>
            <p:nvPr/>
          </p:nvSpPr>
          <p:spPr>
            <a:xfrm>
              <a:off x="7787995" y="4547567"/>
              <a:ext cx="5811203" cy="79009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200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Promover procesos de control social </a:t>
              </a:r>
            </a:p>
            <a:p>
              <a:pPr marL="0" indent="0" algn="l">
                <a:buNone/>
              </a:pPr>
              <a:r>
                <a:rPr lang="en-US" sz="1200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sobre la comercialización de bebidas alcohólicas</a:t>
              </a:r>
              <a:r>
                <a:rPr lang="en-US" sz="1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.</a:t>
              </a:r>
              <a:endParaRPr lang="en-US" sz="1900" dirty="0"/>
            </a:p>
          </p:txBody>
        </p:sp>
        <p:pic>
          <p:nvPicPr>
            <p:cNvPr id="15" name="Image 3" descr="preencoded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0437" y="5787271"/>
              <a:ext cx="1234440" cy="1740456"/>
            </a:xfrm>
            <a:prstGeom prst="rect">
              <a:avLst/>
            </a:prstGeom>
          </p:spPr>
        </p:pic>
        <p:sp>
          <p:nvSpPr>
            <p:cNvPr id="16" name="Text 5"/>
            <p:cNvSpPr/>
            <p:nvPr/>
          </p:nvSpPr>
          <p:spPr>
            <a:xfrm>
              <a:off x="7787995" y="5888753"/>
              <a:ext cx="2468880" cy="3086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b="1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AMBIENTES LIBRES DE HUMO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6"/>
            <p:cNvSpPr/>
            <p:nvPr/>
          </p:nvSpPr>
          <p:spPr>
            <a:xfrm>
              <a:off x="7787995" y="6522836"/>
              <a:ext cx="5811203" cy="79009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200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Promover ambientes 100% libres de humo y el</a:t>
              </a:r>
            </a:p>
            <a:p>
              <a:pPr marL="0" indent="0" algn="l">
                <a:buNone/>
              </a:pPr>
              <a:r>
                <a:rPr lang="en-US" sz="1200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cumplimiento de las prohibiciones de la Ley 1335 de 2009.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7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245" y="4599331"/>
            <a:ext cx="2297755" cy="50436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GESTION DEL RIESGO 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11701" y="934478"/>
            <a:ext cx="8694076" cy="3552462"/>
            <a:chOff x="864037" y="2855952"/>
            <a:chExt cx="12902327" cy="3628430"/>
          </a:xfrm>
        </p:grpSpPr>
        <p:sp>
          <p:nvSpPr>
            <p:cNvPr id="8" name="Text 1"/>
            <p:cNvSpPr/>
            <p:nvPr/>
          </p:nvSpPr>
          <p:spPr>
            <a:xfrm>
              <a:off x="2546271" y="3849291"/>
              <a:ext cx="2468880" cy="3086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400"/>
                </a:lnSpc>
                <a:buNone/>
              </a:pPr>
              <a:r>
                <a:rPr lang="en-US" sz="1600" b="1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Identificación de Riesgos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2"/>
            <p:cNvSpPr/>
            <p:nvPr/>
          </p:nvSpPr>
          <p:spPr>
            <a:xfrm>
              <a:off x="864037" y="4306014"/>
              <a:ext cx="4151114" cy="11851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Fomentar prácticas de cuidado y acceso a servicios de salud ante la identificación de riesgos individuales para ECNT</a:t>
              </a:r>
              <a:r>
                <a:rPr lang="en-US" sz="1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.</a:t>
              </a:r>
              <a:endParaRPr lang="en-US" sz="1900" dirty="0"/>
            </a:p>
          </p:txBody>
        </p:sp>
        <p:pic>
          <p:nvPicPr>
            <p:cNvPr id="11" name="Image 0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8903" y="2863929"/>
              <a:ext cx="3612594" cy="3612594"/>
            </a:xfrm>
            <a:prstGeom prst="rect">
              <a:avLst/>
            </a:prstGeom>
          </p:spPr>
        </p:pic>
        <p:sp>
          <p:nvSpPr>
            <p:cNvPr id="12" name="Shape 3"/>
            <p:cNvSpPr/>
            <p:nvPr/>
          </p:nvSpPr>
          <p:spPr>
            <a:xfrm>
              <a:off x="5267920" y="4361617"/>
              <a:ext cx="617220" cy="617220"/>
            </a:xfrm>
            <a:prstGeom prst="roundRect">
              <a:avLst>
                <a:gd name="adj" fmla="val 1480000"/>
              </a:avLst>
            </a:prstGeom>
            <a:solidFill>
              <a:srgbClr val="E6E6E6"/>
            </a:solidFill>
            <a:ln w="15240">
              <a:solidFill>
                <a:srgbClr val="CCCCCC"/>
              </a:solidFill>
              <a:prstDash val="solid"/>
            </a:ln>
          </p:spPr>
        </p:sp>
        <p:pic>
          <p:nvPicPr>
            <p:cNvPr id="13" name="Image 1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37703" y="4496633"/>
              <a:ext cx="277654" cy="347186"/>
            </a:xfrm>
            <a:prstGeom prst="rect">
              <a:avLst/>
            </a:prstGeom>
          </p:spPr>
        </p:pic>
        <p:sp>
          <p:nvSpPr>
            <p:cNvPr id="14" name="Text 4"/>
            <p:cNvSpPr/>
            <p:nvPr/>
          </p:nvSpPr>
          <p:spPr>
            <a:xfrm>
              <a:off x="9949376" y="2979971"/>
              <a:ext cx="2468880" cy="3086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400"/>
                </a:lnSpc>
                <a:buNone/>
              </a:pPr>
              <a:r>
                <a:rPr lang="en-US" sz="1600" b="1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Información y Educación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5"/>
            <p:cNvSpPr/>
            <p:nvPr/>
          </p:nvSpPr>
          <p:spPr>
            <a:xfrm>
              <a:off x="9362478" y="3571518"/>
              <a:ext cx="4274582" cy="79009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Informar y educar de acuerdo al perfil de riesgo identificado.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08903" y="2863929"/>
              <a:ext cx="3612594" cy="3612594"/>
            </a:xfrm>
            <a:prstGeom prst="rect">
              <a:avLst/>
            </a:prstGeom>
          </p:spPr>
        </p:pic>
        <p:sp>
          <p:nvSpPr>
            <p:cNvPr id="17" name="Shape 6"/>
            <p:cNvSpPr/>
            <p:nvPr/>
          </p:nvSpPr>
          <p:spPr>
            <a:xfrm>
              <a:off x="7875865" y="2855952"/>
              <a:ext cx="617220" cy="617220"/>
            </a:xfrm>
            <a:prstGeom prst="roundRect">
              <a:avLst>
                <a:gd name="adj" fmla="val 1480000"/>
              </a:avLst>
            </a:prstGeom>
            <a:solidFill>
              <a:srgbClr val="E6E6E6"/>
            </a:solidFill>
            <a:ln w="15240">
              <a:solidFill>
                <a:srgbClr val="CCCCCC"/>
              </a:solidFill>
              <a:prstDash val="solid"/>
            </a:ln>
          </p:spPr>
        </p:sp>
        <p:pic>
          <p:nvPicPr>
            <p:cNvPr id="18" name="Image 3" descr="preencoded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45648" y="2990969"/>
              <a:ext cx="277654" cy="347186"/>
            </a:xfrm>
            <a:prstGeom prst="rect">
              <a:avLst/>
            </a:prstGeom>
          </p:spPr>
        </p:pic>
        <p:sp>
          <p:nvSpPr>
            <p:cNvPr id="19" name="Text 7"/>
            <p:cNvSpPr/>
            <p:nvPr/>
          </p:nvSpPr>
          <p:spPr>
            <a:xfrm>
              <a:off x="10726221" y="4843819"/>
              <a:ext cx="2468880" cy="3086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400"/>
                </a:lnSpc>
                <a:buNone/>
              </a:pPr>
              <a:r>
                <a:rPr lang="en-US" sz="1600" b="1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Grupos de Apoyo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8"/>
            <p:cNvSpPr/>
            <p:nvPr/>
          </p:nvSpPr>
          <p:spPr>
            <a:xfrm>
              <a:off x="9491782" y="5202912"/>
              <a:ext cx="4274582" cy="11851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r">
                <a:buNone/>
              </a:pPr>
              <a:endParaRPr lang="en-US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endParaRPr>
            </a:p>
            <a:p>
              <a:pPr marL="0" indent="0" algn="ctr"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Conformar grupos de apoyo mutuo para el desarrollo de procesos de educación en Estilos de Vida Saludables</a:t>
              </a:r>
              <a:r>
                <a:rPr lang="en-US" sz="1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.</a:t>
              </a:r>
              <a:endParaRPr lang="en-US" sz="1900" dirty="0"/>
            </a:p>
          </p:txBody>
        </p:sp>
        <p:pic>
          <p:nvPicPr>
            <p:cNvPr id="21" name="Image 4" descr="preencoded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08903" y="2863929"/>
              <a:ext cx="3612594" cy="3612594"/>
            </a:xfrm>
            <a:prstGeom prst="rect">
              <a:avLst/>
            </a:prstGeom>
          </p:spPr>
        </p:pic>
        <p:sp>
          <p:nvSpPr>
            <p:cNvPr id="22" name="Shape 9"/>
            <p:cNvSpPr/>
            <p:nvPr/>
          </p:nvSpPr>
          <p:spPr>
            <a:xfrm>
              <a:off x="7875865" y="5867162"/>
              <a:ext cx="617220" cy="617220"/>
            </a:xfrm>
            <a:prstGeom prst="roundRect">
              <a:avLst>
                <a:gd name="adj" fmla="val 1480000"/>
              </a:avLst>
            </a:prstGeom>
            <a:solidFill>
              <a:srgbClr val="E6E6E6"/>
            </a:solidFill>
            <a:ln w="15240">
              <a:solidFill>
                <a:srgbClr val="CCCCCC"/>
              </a:solidFill>
              <a:prstDash val="solid"/>
            </a:ln>
          </p:spPr>
        </p:sp>
        <p:pic>
          <p:nvPicPr>
            <p:cNvPr id="23" name="Image 5" descr="preencoded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45648" y="6002179"/>
              <a:ext cx="277654" cy="347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53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127" y="4467104"/>
            <a:ext cx="2297755" cy="504363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0" y="273581"/>
            <a:ext cx="102073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Instrument Sans Semi Bold" pitchFamily="34" charset="-122"/>
                <a:cs typeface="Arial" panose="020B0604020202020204" pitchFamily="34" charset="0"/>
              </a:rPr>
              <a:t> PROGRAMA  - CESACIÓN DE TABACO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76270" y="1366092"/>
            <a:ext cx="7903963" cy="2979827"/>
            <a:chOff x="864037" y="2331244"/>
            <a:chExt cx="12655510" cy="4677965"/>
          </a:xfrm>
        </p:grpSpPr>
        <p:sp>
          <p:nvSpPr>
            <p:cNvPr id="7" name="Shape 1"/>
            <p:cNvSpPr/>
            <p:nvPr/>
          </p:nvSpPr>
          <p:spPr>
            <a:xfrm>
              <a:off x="864037" y="2331244"/>
              <a:ext cx="2150269" cy="1345406"/>
            </a:xfrm>
            <a:prstGeom prst="roundRect">
              <a:avLst>
                <a:gd name="adj" fmla="val 7707"/>
              </a:avLst>
            </a:prstGeom>
            <a:solidFill>
              <a:srgbClr val="E6E6E6"/>
            </a:solidFill>
            <a:ln w="15240">
              <a:solidFill>
                <a:srgbClr val="CCCCCC"/>
              </a:solidFill>
              <a:prstDash val="solid"/>
            </a:ln>
          </p:spPr>
        </p:sp>
        <p:sp>
          <p:nvSpPr>
            <p:cNvPr id="8" name="Text 2"/>
            <p:cNvSpPr/>
            <p:nvPr/>
          </p:nvSpPr>
          <p:spPr>
            <a:xfrm>
              <a:off x="3261122" y="2578060"/>
              <a:ext cx="2468880" cy="3086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1900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Identificación</a:t>
              </a:r>
              <a:endParaRPr lang="en-US"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3"/>
            <p:cNvSpPr/>
            <p:nvPr/>
          </p:nvSpPr>
          <p:spPr>
            <a:xfrm>
              <a:off x="3261122" y="3034784"/>
              <a:ext cx="6618208" cy="3950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3100"/>
                </a:lnSpc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Identificar a las personas con el factor de riesgo y registrar en el SICAPS</a:t>
              </a:r>
              <a:r>
                <a:rPr lang="en-US" sz="1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.</a:t>
              </a:r>
              <a:endParaRPr lang="en-US" sz="1900" dirty="0"/>
            </a:p>
          </p:txBody>
        </p:sp>
        <p:sp>
          <p:nvSpPr>
            <p:cNvPr id="11" name="Shape 5"/>
            <p:cNvSpPr/>
            <p:nvPr/>
          </p:nvSpPr>
          <p:spPr>
            <a:xfrm>
              <a:off x="864037" y="3799999"/>
              <a:ext cx="4300657" cy="1740456"/>
            </a:xfrm>
            <a:prstGeom prst="roundRect">
              <a:avLst>
                <a:gd name="adj" fmla="val 5958"/>
              </a:avLst>
            </a:prstGeom>
            <a:solidFill>
              <a:srgbClr val="E6E6E6"/>
            </a:solidFill>
            <a:ln w="15240">
              <a:solidFill>
                <a:srgbClr val="CCCCCC"/>
              </a:solidFill>
              <a:prstDash val="solid"/>
            </a:ln>
          </p:spPr>
        </p:sp>
        <p:sp>
          <p:nvSpPr>
            <p:cNvPr id="12" name="Text 6"/>
            <p:cNvSpPr/>
            <p:nvPr/>
          </p:nvSpPr>
          <p:spPr>
            <a:xfrm>
              <a:off x="5411510" y="4046815"/>
              <a:ext cx="2468880" cy="3086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1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Entrevista Motivacional</a:t>
              </a:r>
              <a:endParaRPr lang="en-US" sz="1900" dirty="0"/>
            </a:p>
          </p:txBody>
        </p:sp>
        <p:sp>
          <p:nvSpPr>
            <p:cNvPr id="13" name="Text 7"/>
            <p:cNvSpPr/>
            <p:nvPr/>
          </p:nvSpPr>
          <p:spPr>
            <a:xfrm>
              <a:off x="5411510" y="4503539"/>
              <a:ext cx="8108037" cy="79009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Aplicar entrevista motivacional para establecer el grado de motivación para dejar de fumar</a:t>
              </a:r>
              <a:r>
                <a:rPr lang="en-US" sz="1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.</a:t>
              </a:r>
              <a:endParaRPr lang="en-US" sz="1900" dirty="0"/>
            </a:p>
          </p:txBody>
        </p:sp>
        <p:sp>
          <p:nvSpPr>
            <p:cNvPr id="14" name="Shape 9"/>
            <p:cNvSpPr/>
            <p:nvPr/>
          </p:nvSpPr>
          <p:spPr>
            <a:xfrm>
              <a:off x="864037" y="5663803"/>
              <a:ext cx="6451163" cy="1345406"/>
            </a:xfrm>
            <a:prstGeom prst="roundRect">
              <a:avLst>
                <a:gd name="adj" fmla="val 7707"/>
              </a:avLst>
            </a:prstGeom>
            <a:solidFill>
              <a:srgbClr val="E6E6E6"/>
            </a:solidFill>
            <a:ln w="15240">
              <a:solidFill>
                <a:srgbClr val="CCCCCC"/>
              </a:solidFill>
              <a:prstDash val="solid"/>
            </a:ln>
          </p:spPr>
        </p:sp>
        <p:sp>
          <p:nvSpPr>
            <p:cNvPr id="15" name="Text 10"/>
            <p:cNvSpPr/>
            <p:nvPr/>
          </p:nvSpPr>
          <p:spPr>
            <a:xfrm>
              <a:off x="7562017" y="5910620"/>
              <a:ext cx="2468880" cy="3086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1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Consejería</a:t>
              </a:r>
              <a:endParaRPr lang="en-US" sz="1900" dirty="0"/>
            </a:p>
          </p:txBody>
        </p:sp>
        <p:sp>
          <p:nvSpPr>
            <p:cNvPr id="16" name="Text 11"/>
            <p:cNvSpPr/>
            <p:nvPr/>
          </p:nvSpPr>
          <p:spPr>
            <a:xfrm>
              <a:off x="7562017" y="6367343"/>
              <a:ext cx="5877520" cy="3950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Aplicar consejería breve para personas que</a:t>
              </a:r>
            </a:p>
            <a:p>
              <a:pPr marL="0" indent="0" algn="l"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 desean dejar de fumar</a:t>
              </a:r>
              <a:r>
                <a:rPr lang="en-US" sz="19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.</a:t>
              </a:r>
              <a:endParaRPr lang="en-US" sz="1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25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190" y="4502080"/>
            <a:ext cx="2297755" cy="504363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87227" y="252315"/>
            <a:ext cx="117449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  <a:buClrTx/>
              <a:buFontTx/>
              <a:buNone/>
            </a:pPr>
            <a:r>
              <a:rPr lang="en-US" sz="1800" b="1" kern="1200" dirty="0">
                <a:solidFill>
                  <a:schemeClr val="bg1"/>
                </a:solidFill>
                <a:latin typeface="Arial" panose="020B0604020202020204" pitchFamily="34" charset="0"/>
                <a:ea typeface="Instrument Sans Semi Bold" pitchFamily="34" charset="-122"/>
                <a:cs typeface="Arial" panose="020B0604020202020204" pitchFamily="34" charset="0"/>
              </a:rPr>
              <a:t>ATENCIÓN EVENTO CRITICO</a:t>
            </a:r>
            <a:endParaRPr lang="en-US" sz="18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38129" y="1277956"/>
            <a:ext cx="7601640" cy="3643551"/>
            <a:chOff x="782836" y="2180868"/>
            <a:chExt cx="7578328" cy="4764168"/>
          </a:xfrm>
        </p:grpSpPr>
        <p:sp>
          <p:nvSpPr>
            <p:cNvPr id="8" name="Text 1"/>
            <p:cNvSpPr/>
            <p:nvPr/>
          </p:nvSpPr>
          <p:spPr>
            <a:xfrm>
              <a:off x="782836" y="2180868"/>
              <a:ext cx="3621405" cy="73806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00"/>
                </a:lnSpc>
                <a:buNone/>
              </a:pPr>
              <a:r>
                <a:rPr lang="en-US" sz="58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1</a:t>
              </a:r>
              <a:endParaRPr lang="en-US" sz="5800" dirty="0"/>
            </a:p>
          </p:txBody>
        </p:sp>
        <p:sp>
          <p:nvSpPr>
            <p:cNvPr id="10" name="Text 2"/>
            <p:cNvSpPr/>
            <p:nvPr/>
          </p:nvSpPr>
          <p:spPr>
            <a:xfrm>
              <a:off x="1475065" y="3198495"/>
              <a:ext cx="2236827" cy="27955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200"/>
                </a:lnSpc>
                <a:buNone/>
              </a:pPr>
              <a:r>
                <a:rPr lang="en-US" sz="1750" b="1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Cuidado</a:t>
              </a:r>
              <a:endParaRPr lang="en-US" sz="1750" b="1" dirty="0"/>
            </a:p>
          </p:txBody>
        </p:sp>
        <p:sp>
          <p:nvSpPr>
            <p:cNvPr id="11" name="Text 3"/>
            <p:cNvSpPr/>
            <p:nvPr/>
          </p:nvSpPr>
          <p:spPr>
            <a:xfrm>
              <a:off x="782836" y="3612237"/>
              <a:ext cx="3621405" cy="107370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800"/>
                </a:lnSpc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Promover conductas de cuidado y control de factores de riesgo del entorno familiar y social</a:t>
              </a:r>
              <a:r>
                <a:rPr lang="en-US" sz="175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.</a:t>
              </a:r>
              <a:endParaRPr lang="en-US" sz="1750" dirty="0"/>
            </a:p>
          </p:txBody>
        </p:sp>
        <p:sp>
          <p:nvSpPr>
            <p:cNvPr id="12" name="Text 4"/>
            <p:cNvSpPr/>
            <p:nvPr/>
          </p:nvSpPr>
          <p:spPr>
            <a:xfrm>
              <a:off x="4739759" y="2180868"/>
              <a:ext cx="3621405" cy="73806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00"/>
                </a:lnSpc>
                <a:buNone/>
              </a:pPr>
              <a:r>
                <a:rPr lang="en-US" sz="58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2</a:t>
              </a:r>
              <a:endParaRPr lang="en-US" sz="5800" dirty="0"/>
            </a:p>
          </p:txBody>
        </p:sp>
        <p:sp>
          <p:nvSpPr>
            <p:cNvPr id="13" name="Text 5"/>
            <p:cNvSpPr/>
            <p:nvPr/>
          </p:nvSpPr>
          <p:spPr>
            <a:xfrm>
              <a:off x="5602549" y="3231831"/>
              <a:ext cx="2236827" cy="27955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200"/>
                </a:lnSpc>
                <a:buNone/>
              </a:pPr>
              <a:r>
                <a:rPr lang="en-US" sz="1750" b="1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Plan de Manejo</a:t>
              </a:r>
              <a:endParaRPr lang="en-US" sz="1750" b="1" dirty="0"/>
            </a:p>
          </p:txBody>
        </p:sp>
        <p:sp>
          <p:nvSpPr>
            <p:cNvPr id="14" name="Text 6"/>
            <p:cNvSpPr/>
            <p:nvPr/>
          </p:nvSpPr>
          <p:spPr>
            <a:xfrm>
              <a:off x="4739759" y="3612237"/>
              <a:ext cx="3621405" cy="107370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800"/>
                </a:lnSpc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Complementar el plan de manejo individualizado de acuerdo a las orientaciones médicas.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7"/>
            <p:cNvSpPr/>
            <p:nvPr/>
          </p:nvSpPr>
          <p:spPr>
            <a:xfrm>
              <a:off x="2673433" y="4820126"/>
              <a:ext cx="3621405" cy="73806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00"/>
                </a:lnSpc>
                <a:buNone/>
              </a:pPr>
              <a:r>
                <a:rPr lang="en-US" sz="5800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3</a:t>
              </a:r>
              <a:endParaRPr lang="en-US" sz="5800" dirty="0"/>
            </a:p>
          </p:txBody>
        </p:sp>
        <p:sp>
          <p:nvSpPr>
            <p:cNvPr id="16" name="Text 8"/>
            <p:cNvSpPr/>
            <p:nvPr/>
          </p:nvSpPr>
          <p:spPr>
            <a:xfrm>
              <a:off x="3365722" y="5692952"/>
              <a:ext cx="2236827" cy="27955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200"/>
                </a:lnSpc>
                <a:buNone/>
              </a:pPr>
              <a:r>
                <a:rPr lang="en-US" sz="1750" b="1" dirty="0">
                  <a:solidFill>
                    <a:srgbClr val="383838"/>
                  </a:solidFill>
                  <a:latin typeface="Patrick Hand" pitchFamily="34" charset="0"/>
                  <a:ea typeface="Patrick Hand" pitchFamily="34" charset="-122"/>
                  <a:cs typeface="Patrick Hand" pitchFamily="34" charset="-120"/>
                </a:rPr>
                <a:t>Entorno Saludable</a:t>
              </a:r>
              <a:endParaRPr lang="en-US" sz="1750" b="1" dirty="0"/>
            </a:p>
          </p:txBody>
        </p:sp>
        <p:sp>
          <p:nvSpPr>
            <p:cNvPr id="17" name="Text 9"/>
            <p:cNvSpPr/>
            <p:nvPr/>
          </p:nvSpPr>
          <p:spPr>
            <a:xfrm>
              <a:off x="2673432" y="6229232"/>
              <a:ext cx="3621405" cy="7158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800"/>
                </a:lnSpc>
                <a:buNone/>
              </a:pPr>
              <a:r>
                <a:rPr lang="en-US" dirty="0">
                  <a:solidFill>
                    <a:srgbClr val="383838"/>
                  </a:solidFill>
                  <a:latin typeface="Arial" panose="020B0604020202020204" pitchFamily="34" charset="0"/>
                  <a:ea typeface="Patrick Hand" pitchFamily="34" charset="-122"/>
                  <a:cs typeface="Arial" panose="020B0604020202020204" pitchFamily="34" charset="0"/>
                </a:rPr>
                <a:t>Promover la generación del entorno hogar saludable.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7015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597</Words>
  <Application>Microsoft Office PowerPoint</Application>
  <PresentationFormat>Presentación en pantalla (16:9)</PresentationFormat>
  <Paragraphs>81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Patrick Hand</vt:lpstr>
      <vt:lpstr>Instrument Sans Semi Bold</vt:lpstr>
      <vt:lpstr>Arial</vt:lpstr>
      <vt:lpstr>Calibri</vt:lpstr>
      <vt:lpstr>Montserrat Black</vt:lpstr>
      <vt:lpstr>Simple Light</vt:lpstr>
      <vt:lpstr>Presentación de PowerPoint</vt:lpstr>
      <vt:lpstr>PROTOCOLO  ECV</vt:lpstr>
      <vt:lpstr>Presentación de PowerPoint</vt:lpstr>
      <vt:lpstr>Presentación de PowerPoint</vt:lpstr>
      <vt:lpstr>PARTICIPACION SOCIAL  </vt:lpstr>
      <vt:lpstr>ENTORNO LIBRE DE HUMO  </vt:lpstr>
      <vt:lpstr>GESTION DEL RIESGO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dc:creator>Carolina Ramirez Gòmez</dc:creator>
  <cp:lastModifiedBy>Carolina Ramirez Gòmez</cp:lastModifiedBy>
  <cp:revision>103</cp:revision>
  <dcterms:modified xsi:type="dcterms:W3CDTF">2025-03-31T22:48:04Z</dcterms:modified>
</cp:coreProperties>
</file>