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73" r:id="rId3"/>
    <p:sldId id="294" r:id="rId4"/>
    <p:sldId id="295" r:id="rId5"/>
    <p:sldId id="280" r:id="rId6"/>
    <p:sldId id="296" r:id="rId7"/>
    <p:sldId id="298" r:id="rId8"/>
    <p:sldId id="300" r:id="rId9"/>
    <p:sldId id="297" r:id="rId10"/>
    <p:sldId id="272" r:id="rId11"/>
    <p:sldId id="299" r:id="rId12"/>
    <p:sldId id="260" r:id="rId13"/>
  </p:sldIdLst>
  <p:sldSz cx="9144000" cy="5143500" type="screen16x9"/>
  <p:notesSz cx="6858000" cy="9144000"/>
  <p:embeddedFontLst>
    <p:embeddedFont>
      <p:font typeface="Montserrat Black" panose="00000A00000000000000" pitchFamily="2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7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73" autoAdjust="0"/>
  </p:normalViewPr>
  <p:slideViewPr>
    <p:cSldViewPr snapToGrid="0">
      <p:cViewPr varScale="1">
        <p:scale>
          <a:sx n="141" d="100"/>
          <a:sy n="141" d="100"/>
        </p:scale>
        <p:origin x="74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902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03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93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45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50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23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77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51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49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3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771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384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14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036273" y="710232"/>
            <a:ext cx="4842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-134" dirty="0">
                <a:solidFill>
                  <a:srgbClr val="00206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PROTOCOLO EPOC</a:t>
            </a:r>
          </a:p>
        </p:txBody>
      </p:sp>
      <p:sp>
        <p:nvSpPr>
          <p:cNvPr id="3" name="AutoShape 2" descr="Enfermedad cardiovascular: Insuficiencia cardíaca – ¡Bienvenidos a  Conectando Juntos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Enfermedad Pulmonar Obstructiva Crónica | EP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68" y="1533144"/>
            <a:ext cx="3565071" cy="199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4157330" y="202732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457200" y="515625"/>
            <a:ext cx="3325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 </a:t>
            </a:r>
            <a:endParaRPr lang="es-CO" sz="2800" b="1" dirty="0">
              <a:solidFill>
                <a:schemeClr val="bg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6" name="Text 0"/>
          <p:cNvSpPr/>
          <p:nvPr/>
        </p:nvSpPr>
        <p:spPr>
          <a:xfrm>
            <a:off x="172569" y="266399"/>
            <a:ext cx="39186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ATENCION   INTEGRAL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357009" y="1322624"/>
            <a:ext cx="7019869" cy="3154090"/>
            <a:chOff x="1721167" y="2470908"/>
            <a:chExt cx="11281212" cy="4717538"/>
          </a:xfrm>
        </p:grpSpPr>
        <p:sp>
          <p:nvSpPr>
            <p:cNvPr id="17" name="Text 2"/>
            <p:cNvSpPr/>
            <p:nvPr/>
          </p:nvSpPr>
          <p:spPr>
            <a:xfrm>
              <a:off x="1721167" y="2713434"/>
              <a:ext cx="318968" cy="39862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000"/>
                </a:lnSpc>
                <a:buNone/>
              </a:pPr>
              <a:r>
                <a:rPr lang="en-US" sz="2500" b="1" kern="0" spc="-67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1</a:t>
              </a:r>
              <a:endParaRPr lang="en-US" sz="2500" dirty="0"/>
            </a:p>
          </p:txBody>
        </p:sp>
        <p:sp>
          <p:nvSpPr>
            <p:cNvPr id="18" name="Text 3"/>
            <p:cNvSpPr/>
            <p:nvPr/>
          </p:nvSpPr>
          <p:spPr>
            <a:xfrm>
              <a:off x="2419468" y="2470908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600" b="1" kern="0" spc="-67" dirty="0">
                  <a:solidFill>
                    <a:srgbClr val="272525"/>
                  </a:solidFill>
                  <a:latin typeface="Arial" panose="020B0604020202020204" pitchFamily="34" charset="0"/>
                  <a:ea typeface="Inter Bold" pitchFamily="34" charset="-122"/>
                  <a:cs typeface="Arial" panose="020B0604020202020204" pitchFamily="34" charset="0"/>
                </a:rPr>
                <a:t>AFILIACIÓN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4"/>
            <p:cNvSpPr/>
            <p:nvPr/>
          </p:nvSpPr>
          <p:spPr>
            <a:xfrm>
              <a:off x="2419469" y="2920464"/>
              <a:ext cx="7668817" cy="36290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kern="0" spc="-36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Promover la afiliación al sistema de salud y educar en deberes y derechos</a:t>
              </a:r>
              <a:r>
                <a:rPr lang="en-US" sz="1750" kern="0" spc="-36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.</a:t>
              </a:r>
              <a:endParaRPr lang="en-US" sz="1750" dirty="0"/>
            </a:p>
          </p:txBody>
        </p:sp>
        <p:sp>
          <p:nvSpPr>
            <p:cNvPr id="22" name="Shape 5"/>
            <p:cNvSpPr/>
            <p:nvPr/>
          </p:nvSpPr>
          <p:spPr>
            <a:xfrm>
              <a:off x="2359977" y="3539454"/>
              <a:ext cx="10642402" cy="15240"/>
            </a:xfrm>
            <a:prstGeom prst="roundRect">
              <a:avLst>
                <a:gd name="adj" fmla="val 625116"/>
              </a:avLst>
            </a:prstGeom>
            <a:solidFill>
              <a:srgbClr val="C0C1D7"/>
            </a:solidFill>
            <a:ln/>
          </p:spPr>
        </p:sp>
        <p:sp>
          <p:nvSpPr>
            <p:cNvPr id="24" name="Text 7"/>
            <p:cNvSpPr/>
            <p:nvPr/>
          </p:nvSpPr>
          <p:spPr>
            <a:xfrm>
              <a:off x="1721167" y="4260772"/>
              <a:ext cx="318969" cy="39862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000"/>
                </a:lnSpc>
                <a:buNone/>
              </a:pPr>
              <a:r>
                <a:rPr lang="en-US" sz="2500" b="1" kern="0" spc="-67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2</a:t>
              </a:r>
              <a:endParaRPr lang="en-US" sz="2500" dirty="0"/>
            </a:p>
          </p:txBody>
        </p:sp>
        <p:sp>
          <p:nvSpPr>
            <p:cNvPr id="25" name="Text 8"/>
            <p:cNvSpPr/>
            <p:nvPr/>
          </p:nvSpPr>
          <p:spPr>
            <a:xfrm>
              <a:off x="2419469" y="4014233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600" b="1" kern="0" spc="-67" dirty="0">
                  <a:solidFill>
                    <a:srgbClr val="272525"/>
                  </a:solidFill>
                  <a:latin typeface="Arial" panose="020B0604020202020204" pitchFamily="34" charset="0"/>
                  <a:ea typeface="Inter Bold" pitchFamily="34" charset="-122"/>
                  <a:cs typeface="Arial" panose="020B0604020202020204" pitchFamily="34" charset="0"/>
                </a:rPr>
                <a:t>PLAN DE CUIDADO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 9"/>
            <p:cNvSpPr/>
            <p:nvPr/>
          </p:nvSpPr>
          <p:spPr>
            <a:xfrm>
              <a:off x="2419469" y="4575045"/>
              <a:ext cx="8241626" cy="7258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kern="0" spc="-36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Establecer plan de cuidado familiar de acuerdo a las especificidades encontradas</a:t>
              </a:r>
              <a:r>
                <a:rPr lang="en-US" sz="1750" kern="0" spc="-36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.</a:t>
              </a:r>
              <a:endParaRPr lang="en-US" sz="1750" dirty="0"/>
            </a:p>
          </p:txBody>
        </p:sp>
        <p:sp>
          <p:nvSpPr>
            <p:cNvPr id="29" name="Text 12"/>
            <p:cNvSpPr/>
            <p:nvPr/>
          </p:nvSpPr>
          <p:spPr>
            <a:xfrm>
              <a:off x="1721167" y="6043970"/>
              <a:ext cx="318969" cy="39862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000"/>
                </a:lnSpc>
                <a:buNone/>
              </a:pPr>
              <a:r>
                <a:rPr lang="en-US" sz="2500" b="1" kern="0" spc="-67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3</a:t>
              </a:r>
              <a:endParaRPr lang="en-US" sz="2500" dirty="0"/>
            </a:p>
          </p:txBody>
        </p:sp>
        <p:sp>
          <p:nvSpPr>
            <p:cNvPr id="30" name="Text 13"/>
            <p:cNvSpPr/>
            <p:nvPr/>
          </p:nvSpPr>
          <p:spPr>
            <a:xfrm>
              <a:off x="2446174" y="5796537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600" b="1" kern="0" spc="-67" dirty="0">
                  <a:solidFill>
                    <a:srgbClr val="272525"/>
                  </a:solidFill>
                  <a:latin typeface="Arial" panose="020B0604020202020204" pitchFamily="34" charset="0"/>
                  <a:ea typeface="Inter Bold" pitchFamily="34" charset="-122"/>
                  <a:cs typeface="Arial" panose="020B0604020202020204" pitchFamily="34" charset="0"/>
                </a:rPr>
                <a:t>SEGUIMIENTO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14"/>
            <p:cNvSpPr/>
            <p:nvPr/>
          </p:nvSpPr>
          <p:spPr>
            <a:xfrm>
              <a:off x="2446174" y="6462642"/>
              <a:ext cx="8630126" cy="72580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kern="0" spc="-36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Verificar y evaluar el cumplimiento de los compromisos y acuerdos de la familia.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Shape 5"/>
          <p:cNvSpPr/>
          <p:nvPr/>
        </p:nvSpPr>
        <p:spPr>
          <a:xfrm>
            <a:off x="754516" y="3447306"/>
            <a:ext cx="6622362" cy="10189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sp>
        <p:nvSpPr>
          <p:cNvPr id="33" name="Shape 5"/>
          <p:cNvSpPr/>
          <p:nvPr/>
        </p:nvSpPr>
        <p:spPr>
          <a:xfrm>
            <a:off x="808153" y="4810415"/>
            <a:ext cx="6622362" cy="10189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</p:spTree>
    <p:extLst>
      <p:ext uri="{BB962C8B-B14F-4D97-AF65-F5344CB8AC3E}">
        <p14:creationId xmlns:p14="http://schemas.microsoft.com/office/powerpoint/2010/main" val="389280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105" y="0"/>
            <a:ext cx="2846895" cy="5143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674" y="4418998"/>
            <a:ext cx="2297755" cy="504363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234774" y="242508"/>
            <a:ext cx="117449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  <a:buClrTx/>
              <a:buFontTx/>
              <a:buNone/>
            </a:pPr>
            <a:r>
              <a:rPr lang="es-MX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REFERENCIAS BIBLIOGRAFICAS  </a:t>
            </a:r>
            <a:endParaRPr lang="en-US" sz="16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1"/>
          <p:cNvSpPr/>
          <p:nvPr/>
        </p:nvSpPr>
        <p:spPr>
          <a:xfrm>
            <a:off x="234774" y="1368857"/>
            <a:ext cx="567106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Este protocolo se basa en la Guía de práctica clínica basada en la evidencia para la prevención, diagnóstico, tratamiento y seguimiento de la Enfermedad Pulmonar Obstructiva Crónica (EPOC) en Colombia y otros documentos relevantes.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2"/>
          <p:cNvSpPr/>
          <p:nvPr/>
        </p:nvSpPr>
        <p:spPr>
          <a:xfrm>
            <a:off x="234775" y="2596495"/>
            <a:ext cx="567106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Se incluyen lineamientos de la estrategia 4*4 población adulta, matriz RIAS promoción y mantenimiento de la salud, Ruta Integral de atención en salud para la promoción y mantenimiento de la salud, y otros documentos enunciados en la bibliografía.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6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590009" y="427152"/>
            <a:ext cx="7315199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endParaRPr lang="es-ES" sz="2400" dirty="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4247608" y="4159601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0"/>
          <p:cNvSpPr>
            <a:spLocks noGrp="1"/>
          </p:cNvSpPr>
          <p:nvPr>
            <p:ph type="title"/>
          </p:nvPr>
        </p:nvSpPr>
        <p:spPr>
          <a:xfrm>
            <a:off x="1121159" y="369548"/>
            <a:ext cx="85206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0000"/>
          </a:bodyPr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100" b="1" dirty="0">
                <a:solidFill>
                  <a:srgbClr val="505468"/>
                </a:solidFill>
                <a:latin typeface="+mn-lt"/>
                <a:ea typeface="Instrument Sans Semi Bold" pitchFamily="34" charset="-122"/>
                <a:cs typeface="Instrument Sans Semi Bold" pitchFamily="34" charset="-120"/>
              </a:rPr>
              <a:t>PROTOCOLO  EPOC</a:t>
            </a:r>
            <a:endParaRPr lang="en-US" sz="445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2"/>
          </p:nvPr>
        </p:nvSpPr>
        <p:spPr>
          <a:xfrm>
            <a:off x="3136019" y="1080676"/>
            <a:ext cx="5284770" cy="3416400"/>
          </a:xfrm>
        </p:spPr>
        <p:txBody>
          <a:bodyPr>
            <a:normAutofit/>
          </a:bodyPr>
          <a:lstStyle/>
          <a:p>
            <a:pPr marL="139700" indent="0" algn="just">
              <a:buNone/>
            </a:pPr>
            <a:r>
              <a:rPr lang="en-US" sz="160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Este protocolo estandariza la atención y el esquema de intervención para la Enfermedad Pulmonar Obstructiva Crónica (EPOC) por el Equipo Móvil de Salud bajo la Estrategia Comunidades con Autocuidado Promotoras de Salud (CAPS). Busca promover la </a:t>
            </a:r>
            <a:r>
              <a:rPr lang="en-US" sz="1600" spc="-36" dirty="0" err="1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salud</a:t>
            </a:r>
            <a:r>
              <a:rPr lang="en-US" sz="160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y la gestión del riesgo a nivel individual, familiar y comunitario.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just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12.500+ Atención Primaria Ilustraciones Fotografías de stock, fotos e  imágenes libres de derecho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38" y="655898"/>
            <a:ext cx="2810752" cy="33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383"/>
            <a:ext cx="2297755" cy="5043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INTRODUCCION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7643580" cy="3416400"/>
          </a:xfrm>
        </p:spPr>
        <p:txBody>
          <a:bodyPr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40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La EPOC es una principal causa de mortalidad en el mundo y en Colombia, generando un alto impacto socioeconómico y alterando la calidad de vida. Este protocolo busca desarrollar programas de promoción y control de factores de riesgo</a:t>
            </a:r>
            <a:r>
              <a:rPr lang="en-US" sz="140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  <a:p>
            <a:pPr marL="0" indent="0" algn="just">
              <a:lnSpc>
                <a:spcPts val="2850"/>
              </a:lnSpc>
              <a:buNone/>
            </a:pPr>
            <a:endParaRPr lang="es-MX" sz="1400" spc="-36" dirty="0">
              <a:solidFill>
                <a:srgbClr val="272525"/>
              </a:solidFill>
              <a:latin typeface="Inter" pitchFamily="34" charset="0"/>
              <a:ea typeface="Inter" pitchFamily="34" charset="-122"/>
            </a:endParaRPr>
          </a:p>
          <a:p>
            <a:pPr marL="0" indent="0" algn="just">
              <a:lnSpc>
                <a:spcPts val="2850"/>
              </a:lnSpc>
              <a:buNone/>
            </a:pPr>
            <a:r>
              <a:rPr lang="es-MX" sz="1400" b="1" spc="-36" dirty="0">
                <a:solidFill>
                  <a:schemeClr val="tx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OBJETIVO GENERAL</a:t>
            </a:r>
          </a:p>
          <a:p>
            <a:pPr marL="0" indent="0" algn="just">
              <a:lnSpc>
                <a:spcPts val="2850"/>
              </a:lnSpc>
              <a:buNone/>
            </a:pPr>
            <a:r>
              <a:rPr lang="en-US" sz="140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Estandarizar la atención y el esquema de intervención a la población por parte del Equipo Móvil de Salud con el fin de generar capacidades en autocuidado y gestión del riesgo a nivel individual, familiar y comunitario.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85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0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545" y="4467130"/>
            <a:ext cx="2297755" cy="5043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39" y="455657"/>
            <a:ext cx="8520600" cy="572700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AMBITO DE APLICACION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23086" y="1410557"/>
            <a:ext cx="4798138" cy="2827973"/>
            <a:chOff x="793790" y="3482578"/>
            <a:chExt cx="7556421" cy="3277315"/>
          </a:xfrm>
        </p:grpSpPr>
        <p:sp>
          <p:nvSpPr>
            <p:cNvPr id="19" name="Shape 1"/>
            <p:cNvSpPr/>
            <p:nvPr/>
          </p:nvSpPr>
          <p:spPr>
            <a:xfrm>
              <a:off x="793790" y="3482578"/>
              <a:ext cx="510302" cy="510302"/>
            </a:xfrm>
            <a:prstGeom prst="roundRect">
              <a:avLst>
                <a:gd name="adj" fmla="val 18669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</p:sp>
        <p:sp>
          <p:nvSpPr>
            <p:cNvPr id="20" name="Text 2"/>
            <p:cNvSpPr/>
            <p:nvPr/>
          </p:nvSpPr>
          <p:spPr>
            <a:xfrm>
              <a:off x="1530906" y="3482578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600" b="1" kern="0" spc="-67" dirty="0">
                  <a:solidFill>
                    <a:srgbClr val="272525"/>
                  </a:solidFill>
                  <a:latin typeface="Arial" panose="020B0604020202020204" pitchFamily="34" charset="0"/>
                  <a:ea typeface="Inter Bold" pitchFamily="34" charset="-122"/>
                  <a:cs typeface="Arial" panose="020B0604020202020204" pitchFamily="34" charset="0"/>
                </a:rPr>
                <a:t>POBLACIÓN DIANA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3"/>
            <p:cNvSpPr/>
            <p:nvPr/>
          </p:nvSpPr>
          <p:spPr>
            <a:xfrm>
              <a:off x="1530906" y="3972997"/>
              <a:ext cx="6819305" cy="7258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just">
                <a:lnSpc>
                  <a:spcPts val="2850"/>
                </a:lnSpc>
                <a:buNone/>
              </a:pPr>
              <a:r>
                <a:rPr lang="en-US" kern="0" spc="-36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Comunidad y familias de los sectores priorizados por CAPS, sanas, con EPOC o factores de riesgo al mismo</a:t>
              </a:r>
              <a:r>
                <a:rPr lang="en-US" kern="0" spc="-36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.</a:t>
              </a:r>
              <a:endParaRPr lang="en-US" dirty="0"/>
            </a:p>
          </p:txBody>
        </p:sp>
        <p:sp>
          <p:nvSpPr>
            <p:cNvPr id="22" name="Shape 4"/>
            <p:cNvSpPr/>
            <p:nvPr/>
          </p:nvSpPr>
          <p:spPr>
            <a:xfrm>
              <a:off x="793790" y="5180767"/>
              <a:ext cx="510302" cy="510302"/>
            </a:xfrm>
            <a:prstGeom prst="roundRect">
              <a:avLst>
                <a:gd name="adj" fmla="val 18669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</p:sp>
        <p:sp>
          <p:nvSpPr>
            <p:cNvPr id="23" name="Text 5"/>
            <p:cNvSpPr/>
            <p:nvPr/>
          </p:nvSpPr>
          <p:spPr>
            <a:xfrm>
              <a:off x="1530906" y="5180767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600" b="1" kern="0" spc="-67" dirty="0">
                  <a:solidFill>
                    <a:srgbClr val="272525"/>
                  </a:solidFill>
                  <a:latin typeface="Arial" panose="020B0604020202020204" pitchFamily="34" charset="0"/>
                  <a:ea typeface="Inter Bold" pitchFamily="34" charset="-122"/>
                  <a:cs typeface="Arial" panose="020B0604020202020204" pitchFamily="34" charset="0"/>
                </a:rPr>
                <a:t>ÁMBITO DE APLICACIÓN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6"/>
            <p:cNvSpPr/>
            <p:nvPr/>
          </p:nvSpPr>
          <p:spPr>
            <a:xfrm>
              <a:off x="1530906" y="5671185"/>
              <a:ext cx="6819305" cy="10887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just">
                <a:lnSpc>
                  <a:spcPts val="2850"/>
                </a:lnSpc>
                <a:buNone/>
              </a:pPr>
              <a:r>
                <a:rPr lang="en-US" kern="0" spc="-36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Protocolo de aplicación por el Equipo Móvil de Salud de la Estrategia CAPS, en el entorno hogar y comunitario. Líder profesional: Fisioterapia</a:t>
              </a:r>
              <a:r>
                <a:rPr lang="en-US" sz="1600" kern="0" spc="-36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.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2" descr="Página 7 | Imágenes de Entorno Comunitario - Descarga gratuita en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269" y="1519873"/>
            <a:ext cx="2498027" cy="2419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87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936" y="0"/>
            <a:ext cx="2798064" cy="5143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902" y="4542001"/>
            <a:ext cx="2297755" cy="504363"/>
          </a:xfrm>
          <a:prstGeom prst="rect">
            <a:avLst/>
          </a:prstGeom>
        </p:spPr>
      </p:pic>
      <p:sp>
        <p:nvSpPr>
          <p:cNvPr id="71" name="Text 0"/>
          <p:cNvSpPr/>
          <p:nvPr/>
        </p:nvSpPr>
        <p:spPr>
          <a:xfrm>
            <a:off x="0" y="284819"/>
            <a:ext cx="5531146" cy="888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Instrument Sans Semi Bold" pitchFamily="34" charset="-122"/>
                <a:cs typeface="Arial" panose="020B0604020202020204" pitchFamily="34" charset="0"/>
              </a:rPr>
              <a:t>TÉRMINOS CLAVE Y DEFINICIONES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52725" y="1527048"/>
            <a:ext cx="5385816" cy="2779206"/>
            <a:chOff x="6262330" y="2328743"/>
            <a:chExt cx="7592140" cy="5290067"/>
          </a:xfrm>
        </p:grpSpPr>
        <p:sp>
          <p:nvSpPr>
            <p:cNvPr id="17" name="Shape 1"/>
            <p:cNvSpPr/>
            <p:nvPr/>
          </p:nvSpPr>
          <p:spPr>
            <a:xfrm>
              <a:off x="6262330" y="2328743"/>
              <a:ext cx="3685223" cy="3420904"/>
            </a:xfrm>
            <a:prstGeom prst="roundRect">
              <a:avLst>
                <a:gd name="adj" fmla="val 2722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</p:sp>
        <p:sp>
          <p:nvSpPr>
            <p:cNvPr id="18" name="Text 2"/>
            <p:cNvSpPr/>
            <p:nvPr/>
          </p:nvSpPr>
          <p:spPr>
            <a:xfrm>
              <a:off x="6491645" y="2558058"/>
              <a:ext cx="2771180" cy="34647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00"/>
                </a:lnSpc>
                <a:buNone/>
              </a:pPr>
              <a:r>
                <a:rPr lang="en-US" sz="1600" b="1" kern="0" spc="-65" dirty="0">
                  <a:solidFill>
                    <a:srgbClr val="272525"/>
                  </a:solidFill>
                  <a:latin typeface="Arial" panose="020B0604020202020204" pitchFamily="34" charset="0"/>
                  <a:ea typeface="Inter Bold" pitchFamily="34" charset="-122"/>
                  <a:cs typeface="Arial" panose="020B0604020202020204" pitchFamily="34" charset="0"/>
                </a:rPr>
                <a:t>EPOC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3"/>
            <p:cNvSpPr/>
            <p:nvPr/>
          </p:nvSpPr>
          <p:spPr>
            <a:xfrm>
              <a:off x="6472197" y="3329820"/>
              <a:ext cx="3226594" cy="14187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sz="1200" kern="0" spc="-35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Limitación crónica del flujo aéreo, no totalmente reversible y asociada principalmente al humo de tabaco.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hape 4"/>
            <p:cNvSpPr/>
            <p:nvPr/>
          </p:nvSpPr>
          <p:spPr>
            <a:xfrm>
              <a:off x="10169247" y="2328743"/>
              <a:ext cx="3685223" cy="3420904"/>
            </a:xfrm>
            <a:prstGeom prst="roundRect">
              <a:avLst>
                <a:gd name="adj" fmla="val 2722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</p:sp>
        <p:sp>
          <p:nvSpPr>
            <p:cNvPr id="21" name="Text 5"/>
            <p:cNvSpPr/>
            <p:nvPr/>
          </p:nvSpPr>
          <p:spPr>
            <a:xfrm>
              <a:off x="10363748" y="2469354"/>
              <a:ext cx="2916436" cy="34647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1600" b="1" kern="0" spc="-65" dirty="0">
                  <a:solidFill>
                    <a:srgbClr val="272525"/>
                  </a:solidFill>
                  <a:latin typeface="Arial" panose="020B0604020202020204" pitchFamily="34" charset="0"/>
                  <a:ea typeface="Inter Bold" pitchFamily="34" charset="-122"/>
                  <a:cs typeface="Arial" panose="020B0604020202020204" pitchFamily="34" charset="0"/>
                </a:rPr>
                <a:t>CONDICIONES DE RIESGO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6"/>
            <p:cNvSpPr/>
            <p:nvPr/>
          </p:nvSpPr>
          <p:spPr>
            <a:xfrm>
              <a:off x="10398562" y="3037522"/>
              <a:ext cx="3226594" cy="24828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endParaRPr lang="en-US" sz="120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endParaRPr>
            </a:p>
            <a:p>
              <a:pPr marL="0" indent="0" algn="ctr">
                <a:buNone/>
              </a:pPr>
              <a:r>
                <a:rPr lang="en-US" sz="1200" kern="0" spc="-35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Persona mayor a 30 años con consumo de cigarrillo o exposición al humo, exposición a humo de leña-carbón, antecedentes de TB y exposición a químicos o polvo excesivo</a:t>
              </a:r>
              <a:r>
                <a:rPr lang="en-US" sz="1700" kern="0" spc="-35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.</a:t>
              </a:r>
              <a:endParaRPr lang="en-US" sz="1700" dirty="0"/>
            </a:p>
          </p:txBody>
        </p:sp>
        <p:sp>
          <p:nvSpPr>
            <p:cNvPr id="23" name="Shape 7"/>
            <p:cNvSpPr/>
            <p:nvPr/>
          </p:nvSpPr>
          <p:spPr>
            <a:xfrm>
              <a:off x="6262330" y="5971342"/>
              <a:ext cx="7592139" cy="1647468"/>
            </a:xfrm>
            <a:prstGeom prst="roundRect">
              <a:avLst>
                <a:gd name="adj" fmla="val 5652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</p:sp>
        <p:sp>
          <p:nvSpPr>
            <p:cNvPr id="24" name="Text 8"/>
            <p:cNvSpPr/>
            <p:nvPr/>
          </p:nvSpPr>
          <p:spPr>
            <a:xfrm>
              <a:off x="6472197" y="6001700"/>
              <a:ext cx="2771181" cy="34647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1600" b="1" kern="0" spc="-65" dirty="0">
                  <a:solidFill>
                    <a:srgbClr val="272525"/>
                  </a:solidFill>
                  <a:latin typeface="Arial" panose="020B0604020202020204" pitchFamily="34" charset="0"/>
                  <a:ea typeface="Inter Bold" pitchFamily="34" charset="-122"/>
                  <a:cs typeface="Arial" panose="020B0604020202020204" pitchFamily="34" charset="0"/>
                </a:rPr>
                <a:t>SIGNOS O SÍNTOMAS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9"/>
            <p:cNvSpPr/>
            <p:nvPr/>
          </p:nvSpPr>
          <p:spPr>
            <a:xfrm>
              <a:off x="6491645" y="6680121"/>
              <a:ext cx="7133511" cy="70937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200" kern="0" spc="-35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Producción de esputo, disnea, tos crónica, bronquitis o sibilancias, dolor o presión en el pecho</a:t>
              </a:r>
              <a:r>
                <a:rPr lang="en-US" kern="0" spc="-35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66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959" y="1"/>
            <a:ext cx="2828041" cy="51434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545" y="155985"/>
            <a:ext cx="2297755" cy="50436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408167"/>
            <a:ext cx="8520600" cy="572700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PREVENCION - PROMOCION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350730" y="1389033"/>
            <a:ext cx="4192989" cy="1721812"/>
            <a:chOff x="793790" y="2549843"/>
            <a:chExt cx="4400907" cy="3180755"/>
          </a:xfrm>
        </p:grpSpPr>
        <p:pic>
          <p:nvPicPr>
            <p:cNvPr id="26" name="Image 1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3790" y="2589490"/>
              <a:ext cx="566976" cy="566976"/>
            </a:xfrm>
            <a:prstGeom prst="rect">
              <a:avLst/>
            </a:prstGeom>
          </p:spPr>
        </p:pic>
        <p:sp>
          <p:nvSpPr>
            <p:cNvPr id="27" name="Text 1"/>
            <p:cNvSpPr/>
            <p:nvPr/>
          </p:nvSpPr>
          <p:spPr>
            <a:xfrm>
              <a:off x="1587579" y="2549843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kern="0" spc="-67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Actividad Física</a:t>
              </a:r>
              <a:endParaRPr lang="en-US" sz="2200" dirty="0"/>
            </a:p>
          </p:txBody>
        </p:sp>
        <p:pic>
          <p:nvPicPr>
            <p:cNvPr id="28" name="Image 2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3790" y="3876556"/>
              <a:ext cx="566976" cy="566976"/>
            </a:xfrm>
            <a:prstGeom prst="rect">
              <a:avLst/>
            </a:prstGeom>
          </p:spPr>
        </p:pic>
        <p:sp>
          <p:nvSpPr>
            <p:cNvPr id="29" name="Text 2"/>
            <p:cNvSpPr/>
            <p:nvPr/>
          </p:nvSpPr>
          <p:spPr>
            <a:xfrm>
              <a:off x="1587579" y="3836908"/>
              <a:ext cx="3083004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kern="0" spc="-67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Alimentación Saludable</a:t>
              </a:r>
              <a:endParaRPr lang="en-US" sz="2200" dirty="0"/>
            </a:p>
          </p:txBody>
        </p:sp>
        <p:pic>
          <p:nvPicPr>
            <p:cNvPr id="30" name="Image 3" descr="preencoded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3790" y="5163622"/>
              <a:ext cx="566976" cy="566976"/>
            </a:xfrm>
            <a:prstGeom prst="rect">
              <a:avLst/>
            </a:prstGeom>
          </p:spPr>
        </p:pic>
        <p:sp>
          <p:nvSpPr>
            <p:cNvPr id="31" name="Text 3"/>
            <p:cNvSpPr/>
            <p:nvPr/>
          </p:nvSpPr>
          <p:spPr>
            <a:xfrm>
              <a:off x="1587579" y="5123974"/>
              <a:ext cx="3607118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kern="0" spc="-67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Prevención del Tabaquismo</a:t>
              </a:r>
              <a:endParaRPr lang="en-US" sz="2200" dirty="0"/>
            </a:p>
          </p:txBody>
        </p:sp>
      </p:grpSp>
      <p:sp>
        <p:nvSpPr>
          <p:cNvPr id="32" name="Text 4"/>
          <p:cNvSpPr/>
          <p:nvPr/>
        </p:nvSpPr>
        <p:spPr>
          <a:xfrm>
            <a:off x="173559" y="3571868"/>
            <a:ext cx="5784182" cy="9718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20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Enseñar sobre hábitos saludables, educar sobre la EPOC, aspectos preventivos. Desarrollar estrategias comunitarias orientadas a disminuir los niveles de contaminación del aire en interiores y en el exterior de la vivienda.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3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4099"/>
            <a:ext cx="9106945" cy="11276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190" y="4502080"/>
            <a:ext cx="2297755" cy="504363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87227" y="252315"/>
            <a:ext cx="117449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  <a:buClrTx/>
              <a:buFontTx/>
              <a:buNone/>
            </a:pPr>
            <a:r>
              <a:rPr lang="es-MX" sz="1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DETECCION TEMPRANA </a:t>
            </a:r>
            <a:endParaRPr lang="en-US" sz="18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112362" y="1279949"/>
            <a:ext cx="7549241" cy="1840323"/>
            <a:chOff x="3463528" y="4077533"/>
            <a:chExt cx="10448806" cy="3590211"/>
          </a:xfrm>
        </p:grpSpPr>
        <p:sp>
          <p:nvSpPr>
            <p:cNvPr id="20" name="Shape 1"/>
            <p:cNvSpPr/>
            <p:nvPr/>
          </p:nvSpPr>
          <p:spPr>
            <a:xfrm>
              <a:off x="7303770" y="4077533"/>
              <a:ext cx="22860" cy="3590211"/>
            </a:xfrm>
            <a:prstGeom prst="roundRect">
              <a:avLst>
                <a:gd name="adj" fmla="val 376954"/>
              </a:avLst>
            </a:prstGeom>
            <a:solidFill>
              <a:srgbClr val="C0C1D7"/>
            </a:solidFill>
            <a:ln/>
          </p:spPr>
        </p:sp>
        <p:sp>
          <p:nvSpPr>
            <p:cNvPr id="21" name="Shape 2"/>
            <p:cNvSpPr/>
            <p:nvPr/>
          </p:nvSpPr>
          <p:spPr>
            <a:xfrm>
              <a:off x="6491823" y="4527590"/>
              <a:ext cx="615434" cy="22860"/>
            </a:xfrm>
            <a:prstGeom prst="roundRect">
              <a:avLst>
                <a:gd name="adj" fmla="val 376954"/>
              </a:avLst>
            </a:prstGeom>
            <a:solidFill>
              <a:srgbClr val="C0C1D7"/>
            </a:solidFill>
            <a:ln/>
          </p:spPr>
        </p:sp>
        <p:sp>
          <p:nvSpPr>
            <p:cNvPr id="22" name="Shape 3"/>
            <p:cNvSpPr/>
            <p:nvPr/>
          </p:nvSpPr>
          <p:spPr>
            <a:xfrm>
              <a:off x="7084397" y="4308277"/>
              <a:ext cx="461605" cy="461605"/>
            </a:xfrm>
            <a:prstGeom prst="roundRect">
              <a:avLst>
                <a:gd name="adj" fmla="val 18668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</p:sp>
        <p:sp>
          <p:nvSpPr>
            <p:cNvPr id="23" name="Text 4"/>
            <p:cNvSpPr/>
            <p:nvPr/>
          </p:nvSpPr>
          <p:spPr>
            <a:xfrm>
              <a:off x="7161312" y="4346674"/>
              <a:ext cx="307658" cy="38469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2400" b="1" kern="0" spc="-73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1</a:t>
              </a:r>
              <a:endParaRPr lang="en-US" sz="2400" dirty="0"/>
            </a:p>
          </p:txBody>
        </p:sp>
        <p:sp>
          <p:nvSpPr>
            <p:cNvPr id="24" name="Text 5"/>
            <p:cNvSpPr/>
            <p:nvPr/>
          </p:nvSpPr>
          <p:spPr>
            <a:xfrm>
              <a:off x="3724751" y="4282678"/>
              <a:ext cx="2564606" cy="32051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500"/>
                </a:lnSpc>
                <a:buNone/>
              </a:pPr>
              <a:r>
                <a:rPr lang="en-US" sz="2000" b="1" kern="0" spc="-6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Cuestionarios</a:t>
              </a:r>
              <a:endParaRPr lang="en-US" sz="2000" dirty="0"/>
            </a:p>
          </p:txBody>
        </p:sp>
        <p:sp>
          <p:nvSpPr>
            <p:cNvPr id="25" name="Shape 7"/>
            <p:cNvSpPr/>
            <p:nvPr/>
          </p:nvSpPr>
          <p:spPr>
            <a:xfrm>
              <a:off x="7523143" y="5553313"/>
              <a:ext cx="615434" cy="22860"/>
            </a:xfrm>
            <a:prstGeom prst="roundRect">
              <a:avLst>
                <a:gd name="adj" fmla="val 376954"/>
              </a:avLst>
            </a:prstGeom>
            <a:solidFill>
              <a:srgbClr val="C0C1D7"/>
            </a:solidFill>
            <a:ln/>
          </p:spPr>
        </p:sp>
        <p:sp>
          <p:nvSpPr>
            <p:cNvPr id="26" name="Shape 8"/>
            <p:cNvSpPr/>
            <p:nvPr/>
          </p:nvSpPr>
          <p:spPr>
            <a:xfrm>
              <a:off x="7084397" y="5334000"/>
              <a:ext cx="461605" cy="461605"/>
            </a:xfrm>
            <a:prstGeom prst="roundRect">
              <a:avLst>
                <a:gd name="adj" fmla="val 18668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</p:sp>
        <p:sp>
          <p:nvSpPr>
            <p:cNvPr id="27" name="Text 9"/>
            <p:cNvSpPr/>
            <p:nvPr/>
          </p:nvSpPr>
          <p:spPr>
            <a:xfrm>
              <a:off x="7161312" y="5372398"/>
              <a:ext cx="307658" cy="38469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2400" b="1" kern="0" spc="-73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2</a:t>
              </a:r>
              <a:endParaRPr lang="en-US" sz="2400" dirty="0"/>
            </a:p>
          </p:txBody>
        </p:sp>
        <p:sp>
          <p:nvSpPr>
            <p:cNvPr id="28" name="Text 10"/>
            <p:cNvSpPr/>
            <p:nvPr/>
          </p:nvSpPr>
          <p:spPr>
            <a:xfrm>
              <a:off x="8341042" y="5308402"/>
              <a:ext cx="2564606" cy="32051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500"/>
                </a:lnSpc>
                <a:buNone/>
              </a:pPr>
              <a:r>
                <a:rPr lang="en-US" sz="2000" b="1" kern="0" spc="-6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Educación</a:t>
              </a:r>
              <a:endParaRPr lang="en-US" sz="2000" dirty="0"/>
            </a:p>
          </p:txBody>
        </p:sp>
        <p:sp>
          <p:nvSpPr>
            <p:cNvPr id="29" name="Text 11"/>
            <p:cNvSpPr/>
            <p:nvPr/>
          </p:nvSpPr>
          <p:spPr>
            <a:xfrm>
              <a:off x="8341042" y="5751909"/>
              <a:ext cx="5571292" cy="65627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1200" kern="0" spc="-32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Brindar educación para la disminución o control de los factores de riesgo.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Shape 12"/>
            <p:cNvSpPr/>
            <p:nvPr/>
          </p:nvSpPr>
          <p:spPr>
            <a:xfrm>
              <a:off x="6491823" y="6476524"/>
              <a:ext cx="615434" cy="22860"/>
            </a:xfrm>
            <a:prstGeom prst="roundRect">
              <a:avLst>
                <a:gd name="adj" fmla="val 376954"/>
              </a:avLst>
            </a:prstGeom>
            <a:solidFill>
              <a:srgbClr val="C0C1D7"/>
            </a:solidFill>
            <a:ln/>
          </p:spPr>
        </p:sp>
        <p:sp>
          <p:nvSpPr>
            <p:cNvPr id="31" name="Shape 13"/>
            <p:cNvSpPr/>
            <p:nvPr/>
          </p:nvSpPr>
          <p:spPr>
            <a:xfrm>
              <a:off x="7084397" y="6257211"/>
              <a:ext cx="461605" cy="461605"/>
            </a:xfrm>
            <a:prstGeom prst="roundRect">
              <a:avLst>
                <a:gd name="adj" fmla="val 18668"/>
              </a:avLst>
            </a:prstGeom>
            <a:solidFill>
              <a:srgbClr val="DADBF1"/>
            </a:solidFill>
            <a:ln w="7620">
              <a:solidFill>
                <a:srgbClr val="C0C1D7"/>
              </a:solidFill>
              <a:prstDash val="solid"/>
            </a:ln>
          </p:spPr>
        </p:sp>
        <p:sp>
          <p:nvSpPr>
            <p:cNvPr id="32" name="Text 14"/>
            <p:cNvSpPr/>
            <p:nvPr/>
          </p:nvSpPr>
          <p:spPr>
            <a:xfrm>
              <a:off x="7161312" y="6295608"/>
              <a:ext cx="307658" cy="38469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2400" b="1" kern="0" spc="-73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3</a:t>
              </a:r>
              <a:endParaRPr lang="en-US" sz="2400" dirty="0"/>
            </a:p>
          </p:txBody>
        </p:sp>
        <p:sp>
          <p:nvSpPr>
            <p:cNvPr id="33" name="Text 15"/>
            <p:cNvSpPr/>
            <p:nvPr/>
          </p:nvSpPr>
          <p:spPr>
            <a:xfrm>
              <a:off x="3463528" y="6231612"/>
              <a:ext cx="2825829" cy="32051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500"/>
                </a:lnSpc>
                <a:buNone/>
              </a:pPr>
              <a:r>
                <a:rPr lang="en-US" sz="2000" b="1" kern="0" spc="-61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Saneamiento Ambiental</a:t>
              </a:r>
              <a:endParaRPr lang="en-US" sz="2000" dirty="0"/>
            </a:p>
          </p:txBody>
        </p:sp>
      </p:grpSp>
      <p:sp>
        <p:nvSpPr>
          <p:cNvPr id="34" name="Text 6"/>
          <p:cNvSpPr/>
          <p:nvPr/>
        </p:nvSpPr>
        <p:spPr>
          <a:xfrm>
            <a:off x="-2048668" y="1687875"/>
            <a:ext cx="5571292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20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Aplicar cuestionarios por professional </a:t>
            </a:r>
            <a:endParaRPr lang="en-US" sz="1200" spc="-32" dirty="0">
              <a:solidFill>
                <a:srgbClr val="272525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20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para detección temprana de casos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00" dirty="0"/>
          </a:p>
        </p:txBody>
      </p:sp>
      <p:sp>
        <p:nvSpPr>
          <p:cNvPr id="35" name="Text 16"/>
          <p:cNvSpPr/>
          <p:nvPr/>
        </p:nvSpPr>
        <p:spPr>
          <a:xfrm>
            <a:off x="895545" y="2819781"/>
            <a:ext cx="2888457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Valorar e intervenir ante presencia de humo </a:t>
            </a:r>
          </a:p>
          <a:p>
            <a:pPr marL="0" indent="0" algn="r">
              <a:buNone/>
            </a:pP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 tabaco, leña o polvos en el hogar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570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25" y="4263307"/>
            <a:ext cx="2297755" cy="504363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73409" y="304541"/>
            <a:ext cx="117449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50"/>
              </a:lnSpc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DEL RIESGO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322637" y="1206756"/>
            <a:ext cx="3849768" cy="3647241"/>
            <a:chOff x="709136" y="4027051"/>
            <a:chExt cx="3849768" cy="3647241"/>
          </a:xfrm>
        </p:grpSpPr>
        <p:pic>
          <p:nvPicPr>
            <p:cNvPr id="23" name="Image 1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136" y="4027051"/>
              <a:ext cx="1013103" cy="1215747"/>
            </a:xfrm>
            <a:prstGeom prst="rect">
              <a:avLst/>
            </a:prstGeom>
          </p:spPr>
        </p:pic>
        <p:sp>
          <p:nvSpPr>
            <p:cNvPr id="24" name="Text 1"/>
            <p:cNvSpPr/>
            <p:nvPr/>
          </p:nvSpPr>
          <p:spPr>
            <a:xfrm>
              <a:off x="2026087" y="4229576"/>
              <a:ext cx="2532817" cy="31646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50"/>
                </a:lnSpc>
                <a:buNone/>
              </a:pPr>
              <a:r>
                <a:rPr lang="en-US" sz="1950" b="1" kern="0" spc="-60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Canalización</a:t>
              </a:r>
              <a:endParaRPr lang="en-US" sz="1950" dirty="0"/>
            </a:p>
          </p:txBody>
        </p:sp>
        <p:pic>
          <p:nvPicPr>
            <p:cNvPr id="25" name="Image 2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9136" y="5242798"/>
              <a:ext cx="1013103" cy="1215747"/>
            </a:xfrm>
            <a:prstGeom prst="rect">
              <a:avLst/>
            </a:prstGeom>
          </p:spPr>
        </p:pic>
        <p:sp>
          <p:nvSpPr>
            <p:cNvPr id="26" name="Text 3"/>
            <p:cNvSpPr/>
            <p:nvPr/>
          </p:nvSpPr>
          <p:spPr>
            <a:xfrm>
              <a:off x="2026087" y="5445323"/>
              <a:ext cx="2532817" cy="31646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50"/>
                </a:lnSpc>
                <a:buNone/>
              </a:pPr>
              <a:r>
                <a:rPr lang="en-US" sz="1950" b="1" kern="0" spc="-60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Consejería</a:t>
              </a:r>
              <a:endParaRPr lang="en-US" sz="1950" dirty="0"/>
            </a:p>
          </p:txBody>
        </p:sp>
        <p:pic>
          <p:nvPicPr>
            <p:cNvPr id="27" name="Image 3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9136" y="6458545"/>
              <a:ext cx="1013103" cy="1215747"/>
            </a:xfrm>
            <a:prstGeom prst="rect">
              <a:avLst/>
            </a:prstGeom>
          </p:spPr>
        </p:pic>
        <p:sp>
          <p:nvSpPr>
            <p:cNvPr id="28" name="Text 5"/>
            <p:cNvSpPr/>
            <p:nvPr/>
          </p:nvSpPr>
          <p:spPr>
            <a:xfrm>
              <a:off x="2026087" y="6661071"/>
              <a:ext cx="2532817" cy="31646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50"/>
                </a:lnSpc>
                <a:buNone/>
              </a:pPr>
              <a:r>
                <a:rPr lang="en-US" sz="1950" b="1" kern="0" spc="-60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Entorno Laboral</a:t>
              </a:r>
              <a:endParaRPr lang="en-US" sz="1950" dirty="0"/>
            </a:p>
          </p:txBody>
        </p:sp>
      </p:grpSp>
      <p:sp>
        <p:nvSpPr>
          <p:cNvPr id="29" name="Text 2"/>
          <p:cNvSpPr/>
          <p:nvPr/>
        </p:nvSpPr>
        <p:spPr>
          <a:xfrm>
            <a:off x="1507613" y="17547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20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Fomentar las prácticas de cuidado, factores protectores y el acceso a servicios de salud</a:t>
            </a:r>
            <a:r>
              <a:rPr lang="en-US" sz="155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550" dirty="0"/>
          </a:p>
        </p:txBody>
      </p:sp>
      <p:sp>
        <p:nvSpPr>
          <p:cNvPr id="30" name="Text 4"/>
          <p:cNvSpPr/>
          <p:nvPr/>
        </p:nvSpPr>
        <p:spPr>
          <a:xfrm>
            <a:off x="1507612" y="310785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20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Desarrollar consejería breve para la cesación del consumo de tabaco</a:t>
            </a:r>
            <a:r>
              <a:rPr lang="en-US" sz="155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550" dirty="0"/>
          </a:p>
        </p:txBody>
      </p:sp>
      <p:sp>
        <p:nvSpPr>
          <p:cNvPr id="31" name="Text 6"/>
          <p:cNvSpPr/>
          <p:nvPr/>
        </p:nvSpPr>
        <p:spPr>
          <a:xfrm>
            <a:off x="1507612" y="4246123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Identificar aspectos de riesgo relacionados con </a:t>
            </a:r>
          </a:p>
          <a:p>
            <a:pPr marL="0" indent="0" algn="l">
              <a:buNone/>
            </a:pPr>
            <a:r>
              <a:rPr lang="en-US" sz="120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el entorno laboral informal</a:t>
            </a:r>
            <a:r>
              <a:rPr lang="en-US" sz="155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232532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127" y="4467104"/>
            <a:ext cx="2297755" cy="504363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53901" y="240599"/>
            <a:ext cx="39781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Instrument Sans Semi Bold" pitchFamily="34" charset="-122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Instrument Sans Semi Bold" pitchFamily="34" charset="-122"/>
                <a:cs typeface="Arial" panose="020B0604020202020204" pitchFamily="34" charset="0"/>
              </a:rPr>
              <a:t>CANALIZACION Y REMISION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273376" y="1096738"/>
            <a:ext cx="8026007" cy="2972098"/>
            <a:chOff x="793790" y="2413516"/>
            <a:chExt cx="13042821" cy="4564975"/>
          </a:xfrm>
        </p:grpSpPr>
        <p:sp>
          <p:nvSpPr>
            <p:cNvPr id="18" name="Text 1"/>
            <p:cNvSpPr/>
            <p:nvPr/>
          </p:nvSpPr>
          <p:spPr>
            <a:xfrm>
              <a:off x="996753" y="3682245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2750"/>
                </a:lnSpc>
                <a:buNone/>
              </a:pPr>
              <a:r>
                <a:rPr lang="en-US" sz="2200" b="1" kern="0" spc="-67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Remisión</a:t>
              </a:r>
              <a:endParaRPr lang="en-US" sz="2200" b="1" dirty="0"/>
            </a:p>
          </p:txBody>
        </p:sp>
        <p:sp>
          <p:nvSpPr>
            <p:cNvPr id="19" name="Text 2"/>
            <p:cNvSpPr/>
            <p:nvPr/>
          </p:nvSpPr>
          <p:spPr>
            <a:xfrm>
              <a:off x="793790" y="4396859"/>
              <a:ext cx="3785235" cy="10887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sz="1200" kern="0" spc="-36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Realizar remisión a los servicios de salud para confirmar o descartar el caso</a:t>
              </a:r>
              <a:r>
                <a:rPr lang="en-US" sz="1200" kern="0" spc="-36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.</a:t>
              </a:r>
              <a:endParaRPr lang="en-US" sz="1200" dirty="0"/>
            </a:p>
          </p:txBody>
        </p:sp>
        <p:pic>
          <p:nvPicPr>
            <p:cNvPr id="20" name="Image 0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2653" y="2413516"/>
              <a:ext cx="4564975" cy="4564975"/>
            </a:xfrm>
            <a:prstGeom prst="rect">
              <a:avLst/>
            </a:prstGeom>
          </p:spPr>
        </p:pic>
        <p:sp>
          <p:nvSpPr>
            <p:cNvPr id="21" name="Text 3"/>
            <p:cNvSpPr/>
            <p:nvPr/>
          </p:nvSpPr>
          <p:spPr>
            <a:xfrm>
              <a:off x="5571411" y="4209098"/>
              <a:ext cx="339328" cy="42422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250"/>
                </a:lnSpc>
                <a:buNone/>
              </a:pPr>
              <a:r>
                <a:rPr lang="en-US" sz="2650" b="1" kern="0" spc="-54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1</a:t>
              </a:r>
              <a:endParaRPr lang="en-US" sz="2650" dirty="0"/>
            </a:p>
          </p:txBody>
        </p:sp>
        <p:sp>
          <p:nvSpPr>
            <p:cNvPr id="22" name="Text 4"/>
            <p:cNvSpPr/>
            <p:nvPr/>
          </p:nvSpPr>
          <p:spPr>
            <a:xfrm>
              <a:off x="9937790" y="2770823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kern="0" spc="-67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Monitoreo</a:t>
              </a:r>
              <a:endParaRPr lang="en-US" sz="2200" dirty="0"/>
            </a:p>
          </p:txBody>
        </p:sp>
        <p:sp>
          <p:nvSpPr>
            <p:cNvPr id="23" name="Text 5"/>
            <p:cNvSpPr/>
            <p:nvPr/>
          </p:nvSpPr>
          <p:spPr>
            <a:xfrm>
              <a:off x="9937789" y="3468660"/>
              <a:ext cx="3898822" cy="72580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sz="1200" kern="0" spc="-36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Monitorear el acceso a la valoración y pruebas diagnósticas requeridas.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Image 1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2653" y="2413516"/>
              <a:ext cx="4564975" cy="4564975"/>
            </a:xfrm>
            <a:prstGeom prst="rect">
              <a:avLst/>
            </a:prstGeom>
          </p:spPr>
        </p:pic>
        <p:sp>
          <p:nvSpPr>
            <p:cNvPr id="25" name="Text 6"/>
            <p:cNvSpPr/>
            <p:nvPr/>
          </p:nvSpPr>
          <p:spPr>
            <a:xfrm>
              <a:off x="8170307" y="3258026"/>
              <a:ext cx="339328" cy="42422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250"/>
                </a:lnSpc>
                <a:buNone/>
              </a:pPr>
              <a:r>
                <a:rPr lang="en-US" sz="2650" b="1" kern="0" spc="-54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2</a:t>
              </a:r>
              <a:endParaRPr lang="en-US" sz="2650" dirty="0"/>
            </a:p>
          </p:txBody>
        </p:sp>
        <p:sp>
          <p:nvSpPr>
            <p:cNvPr id="26" name="Text 7"/>
            <p:cNvSpPr/>
            <p:nvPr/>
          </p:nvSpPr>
          <p:spPr>
            <a:xfrm>
              <a:off x="9937790" y="5041940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b="1" kern="0" spc="-67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Tratamiento</a:t>
              </a:r>
              <a:endParaRPr lang="en-US" sz="2200" dirty="0"/>
            </a:p>
          </p:txBody>
        </p:sp>
        <p:sp>
          <p:nvSpPr>
            <p:cNvPr id="27" name="Text 8"/>
            <p:cNvSpPr/>
            <p:nvPr/>
          </p:nvSpPr>
          <p:spPr>
            <a:xfrm>
              <a:off x="9597628" y="5769167"/>
              <a:ext cx="3898822" cy="10887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buNone/>
              </a:pPr>
              <a:r>
                <a:rPr lang="en-US" sz="1200" kern="0" spc="-36" dirty="0">
                  <a:solidFill>
                    <a:srgbClr val="272525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Asegurar el cumplimiento con el tratamiento y el manejo adecuado de las exacerbaciones</a:t>
              </a:r>
              <a:r>
                <a:rPr lang="en-US" sz="1750" kern="0" spc="-36" dirty="0">
                  <a:solidFill>
                    <a:srgbClr val="272525"/>
                  </a:solidFill>
                  <a:latin typeface="Inter" pitchFamily="34" charset="0"/>
                  <a:ea typeface="Inter" pitchFamily="34" charset="-122"/>
                  <a:cs typeface="Inter" pitchFamily="34" charset="-120"/>
                </a:rPr>
                <a:t>.</a:t>
              </a:r>
              <a:endParaRPr lang="en-US" sz="1750" dirty="0"/>
            </a:p>
          </p:txBody>
        </p:sp>
        <p:pic>
          <p:nvPicPr>
            <p:cNvPr id="28" name="Image 2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2653" y="2413516"/>
              <a:ext cx="4564975" cy="4564975"/>
            </a:xfrm>
            <a:prstGeom prst="rect">
              <a:avLst/>
            </a:prstGeom>
          </p:spPr>
        </p:pic>
        <p:sp>
          <p:nvSpPr>
            <p:cNvPr id="29" name="Text 9"/>
            <p:cNvSpPr/>
            <p:nvPr/>
          </p:nvSpPr>
          <p:spPr>
            <a:xfrm>
              <a:off x="7694533" y="5984200"/>
              <a:ext cx="339328" cy="42422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250"/>
                </a:lnSpc>
                <a:buNone/>
              </a:pPr>
              <a:r>
                <a:rPr lang="en-US" sz="2650" b="1" kern="0" spc="-54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3</a:t>
              </a:r>
              <a:endParaRPr lang="en-US" sz="26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25835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597</Words>
  <Application>Microsoft Office PowerPoint</Application>
  <PresentationFormat>Presentación en pantalla (16:9)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Inter Bold</vt:lpstr>
      <vt:lpstr>Inter</vt:lpstr>
      <vt:lpstr>Montserrat Black</vt:lpstr>
      <vt:lpstr>Simple Light</vt:lpstr>
      <vt:lpstr>Presentación de PowerPoint</vt:lpstr>
      <vt:lpstr>PROTOCOLO  EPOC</vt:lpstr>
      <vt:lpstr>INTRODUCCION </vt:lpstr>
      <vt:lpstr>AMBITO DE APLICACION  </vt:lpstr>
      <vt:lpstr>Presentación de PowerPoint</vt:lpstr>
      <vt:lpstr>PREVENCION - PROMOCION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dc:creator>Carolina Ramirez Gòmez</dc:creator>
  <cp:lastModifiedBy>Carolina Ramirez Gòmez</cp:lastModifiedBy>
  <cp:revision>118</cp:revision>
  <dcterms:modified xsi:type="dcterms:W3CDTF">2025-03-31T22:49:11Z</dcterms:modified>
</cp:coreProperties>
</file>