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62" r:id="rId4"/>
    <p:sldId id="276" r:id="rId5"/>
    <p:sldId id="270" r:id="rId6"/>
    <p:sldId id="272" r:id="rId7"/>
    <p:sldId id="271" r:id="rId8"/>
    <p:sldId id="261" r:id="rId9"/>
    <p:sldId id="264" r:id="rId10"/>
    <p:sldId id="269" r:id="rId11"/>
    <p:sldId id="267" r:id="rId12"/>
    <p:sldId id="268" r:id="rId13"/>
    <p:sldId id="277" r:id="rId14"/>
    <p:sldId id="278" r:id="rId15"/>
    <p:sldId id="273" r:id="rId16"/>
    <p:sldId id="280" r:id="rId17"/>
    <p:sldId id="275" r:id="rId18"/>
    <p:sldId id="279" r:id="rId19"/>
    <p:sldId id="274" r:id="rId20"/>
    <p:sldId id="260" r:id="rId21"/>
  </p:sldIdLst>
  <p:sldSz cx="9144000" cy="5143500" type="screen16x9"/>
  <p:notesSz cx="6858000" cy="9144000"/>
  <p:embeddedFontLst>
    <p:embeddedFont>
      <p:font typeface="Aptos Narrow" panose="020B0004020202020204"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Montserrat Black" panose="00000A00000000000000" pitchFamily="2" charset="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6B5CE-836C-B933-12DC-AEE84F76C945}" v="769" dt="2025-03-31T21:36:47.801"/>
    <p1510:client id="{F4483C24-96C8-F8F3-A3E4-2792F787164B}" v="204" dt="2025-04-02T14:22:29.73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1889" autoAdjust="0"/>
  </p:normalViewPr>
  <p:slideViewPr>
    <p:cSldViewPr snapToGrid="0">
      <p:cViewPr varScale="1">
        <p:scale>
          <a:sx n="91" d="100"/>
          <a:sy n="91" d="100"/>
        </p:scale>
        <p:origin x="98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ADD6493-7B9C-4B38-A543-349B46B35F09}"/>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66C23E08-8B63-412A-D864-C6D03BEE7C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860767EA-4CBF-BE9A-7EB8-C7C97F3587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57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76EEF86-73AD-E550-32CE-EACD246D32BE}"/>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AFFB4661-BDE8-5DE6-E450-A8AF9E7AC0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BD91DADD-7494-7E2D-F0B9-0D389D9299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33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9A787E6-C7AA-8853-785A-7A27EAAE0AD2}"/>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8C4C935A-998C-E560-D666-8361DC25A6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5272ED41-43DB-DA39-1C72-54B374DC27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1030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9E13A1A-05C9-8F49-D94A-59A8422E2DCF}"/>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7C92AB11-0383-4644-4C03-520759BF76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1BC01A3C-E5DD-C6FD-5EB6-47D31F0D58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28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D3B8ECA-51E9-DEC9-89BC-20347FBAE171}"/>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49715345-20EF-B011-2394-F2B9371781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BCDF210E-071D-BE77-DFAD-500E96096D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61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E56B6A3-426A-8087-1008-82DDE7B17A1E}"/>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6713A98E-703E-3671-4ACA-4E44EEAEC3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25EE15A2-8144-CCA6-F432-5159A0F6CF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165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9124B2E-37CB-850C-487A-55A2FB2FC641}"/>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A55D4038-A3FD-D7E3-F9D6-16CADAF6AC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2AE0E318-674E-864D-6A70-A32BE4592C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551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E9CDD65-81EA-4BC4-03D5-EE91EF187325}"/>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60C07871-017B-7EFA-845B-CD281A4871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9833C144-D03C-1B09-7D6A-9DD151190D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357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BD055AA-31F1-E4AC-EAB3-1D0E485CCE80}"/>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1496B283-24E7-C2FA-59D8-F2026AD7AC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5367800A-AF4B-7E5F-CE17-9C45A75038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319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A2B1291-16B2-941E-7D05-8006ECBD0389}"/>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944F7FBA-92E4-2D60-5E05-E63E2D80AE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50E84BCC-B115-FFBD-996E-E45605418B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87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046eeff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046eeff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D18A156-3F1C-BE1F-1407-3188502A60CC}"/>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358AE5BF-63F3-826C-E3EB-954C0A7926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97D2AC11-A72F-AE66-A14E-88971F61B7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7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1A7F566-E999-467D-13DA-BFF17FEA26F1}"/>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ACC86F3E-42E8-6781-7270-B749D3BC02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D28820C1-6612-F164-A36B-7132FB0683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79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832DB3E-836A-5315-5537-9A2A68E8434A}"/>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F25C5836-7697-34CA-6D87-56A04426B3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D8CAB1F7-A1CE-4D86-9AFD-76CAC04020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05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9D9D647-F15A-F012-AE41-C76B72FB5786}"/>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38723270-4FF6-B7FF-2222-9F93353A39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029B00AD-8A3E-527D-90C1-D70E83C9E0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29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635A8FB-56BF-D544-9BDD-16E0B878EFB4}"/>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5302C9D1-0FFF-F4B4-058C-A26C34044B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23ED904A-4458-FDC0-F49C-AD8154EEDA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55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E474473-21AC-06EA-96BB-E800F1C0A36C}"/>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344C2D9C-0BE2-4316-A0B6-14FB452DB0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3D751280-6967-2967-A4C3-7406D01FB3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81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7DF823D-CB6D-9D73-065E-8877571A0788}"/>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2FE221F8-FBFB-C2CD-49DC-D660D0FC33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4455EFED-A89A-573B-CB2C-FBAFB8F961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514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2" name="Google Shape;61;p14">
            <a:extLst>
              <a:ext uri="{FF2B5EF4-FFF2-40B4-BE49-F238E27FC236}">
                <a16:creationId xmlns:a16="http://schemas.microsoft.com/office/drawing/2014/main" id="{C71378E4-E928-832F-DA33-7414B6BB39D5}"/>
              </a:ext>
            </a:extLst>
          </p:cNvPr>
          <p:cNvPicPr preferRelativeResize="0"/>
          <p:nvPr userDrawn="1"/>
        </p:nvPicPr>
        <p:blipFill rotWithShape="1">
          <a:blip r:embed="rId2">
            <a:alphaModFix/>
          </a:blip>
          <a:srcRect t="5814" b="5823"/>
          <a:stretch/>
        </p:blipFill>
        <p:spPr>
          <a:xfrm>
            <a:off x="7362825" y="4568874"/>
            <a:ext cx="1690300" cy="354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2" name="Google Shape;61;p14">
            <a:extLst>
              <a:ext uri="{FF2B5EF4-FFF2-40B4-BE49-F238E27FC236}">
                <a16:creationId xmlns:a16="http://schemas.microsoft.com/office/drawing/2014/main" id="{A7AD84FB-C9D5-4B14-9989-40391151AF25}"/>
              </a:ext>
            </a:extLst>
          </p:cNvPr>
          <p:cNvPicPr preferRelativeResize="0"/>
          <p:nvPr userDrawn="1"/>
        </p:nvPicPr>
        <p:blipFill rotWithShape="1">
          <a:blip r:embed="rId2">
            <a:alphaModFix/>
          </a:blip>
          <a:srcRect t="5814" b="5823"/>
          <a:stretch/>
        </p:blipFill>
        <p:spPr>
          <a:xfrm>
            <a:off x="7362825" y="4568874"/>
            <a:ext cx="1690300" cy="354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pic>
        <p:nvPicPr>
          <p:cNvPr id="2" name="Google Shape;61;p14">
            <a:extLst>
              <a:ext uri="{FF2B5EF4-FFF2-40B4-BE49-F238E27FC236}">
                <a16:creationId xmlns:a16="http://schemas.microsoft.com/office/drawing/2014/main" id="{631E414D-CBAB-64D1-73F5-769C5E852D0F}"/>
              </a:ext>
            </a:extLst>
          </p:cNvPr>
          <p:cNvPicPr preferRelativeResize="0"/>
          <p:nvPr userDrawn="1"/>
        </p:nvPicPr>
        <p:blipFill rotWithShape="1">
          <a:blip r:embed="rId4">
            <a:alphaModFix/>
          </a:blip>
          <a:srcRect t="5814" b="5823"/>
          <a:stretch/>
        </p:blipFill>
        <p:spPr>
          <a:xfrm>
            <a:off x="7362825" y="4568874"/>
            <a:ext cx="1690300" cy="354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capsmanizales.com/aps/frontend/web/aps-persona-dato-basico/create"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986425" y="1869825"/>
            <a:ext cx="4959000" cy="9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700" b="1">
                <a:solidFill>
                  <a:srgbClr val="FFFFFF"/>
                </a:solidFill>
                <a:latin typeface="Montserrat"/>
                <a:ea typeface="Montserrat"/>
                <a:cs typeface="Montserrat"/>
                <a:sym typeface="Montserrat"/>
              </a:rPr>
              <a:t>Espacio para título</a:t>
            </a:r>
            <a:endParaRPr sz="3700" b="1">
              <a:solidFill>
                <a:srgbClr val="FFFFFF"/>
              </a:solidFill>
              <a:latin typeface="Montserrat"/>
              <a:ea typeface="Montserrat"/>
              <a:cs typeface="Montserrat"/>
              <a:sym typeface="Montserrat"/>
            </a:endParaRPr>
          </a:p>
        </p:txBody>
      </p:sp>
      <p:sp>
        <p:nvSpPr>
          <p:cNvPr id="55" name="Google Shape;55;p13"/>
          <p:cNvSpPr txBox="1"/>
          <p:nvPr/>
        </p:nvSpPr>
        <p:spPr>
          <a:xfrm>
            <a:off x="895388" y="1182138"/>
            <a:ext cx="7353222" cy="111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400" dirty="0">
                <a:solidFill>
                  <a:schemeClr val="tx1"/>
                </a:solidFill>
                <a:latin typeface="Montserrat Black"/>
                <a:ea typeface="Montserrat Black"/>
                <a:cs typeface="Montserrat Black"/>
                <a:sym typeface="Montserrat Black"/>
              </a:rPr>
              <a:t>LINEAMIENTO AIEPI EN ACTORES SOCIALES</a:t>
            </a:r>
          </a:p>
        </p:txBody>
      </p:sp>
      <p:pic>
        <p:nvPicPr>
          <p:cNvPr id="56" name="Google Shape;56;p13"/>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3" name="CuadroTexto 2">
            <a:extLst>
              <a:ext uri="{FF2B5EF4-FFF2-40B4-BE49-F238E27FC236}">
                <a16:creationId xmlns:a16="http://schemas.microsoft.com/office/drawing/2014/main" id="{B15EACE0-EDBF-856A-5BE7-A133B845A134}"/>
              </a:ext>
            </a:extLst>
          </p:cNvPr>
          <p:cNvSpPr txBox="1"/>
          <p:nvPr/>
        </p:nvSpPr>
        <p:spPr>
          <a:xfrm>
            <a:off x="1790778" y="3536131"/>
            <a:ext cx="5562443" cy="523220"/>
          </a:xfrm>
          <a:prstGeom prst="rect">
            <a:avLst/>
          </a:prstGeom>
          <a:noFill/>
        </p:spPr>
        <p:txBody>
          <a:bodyPr wrap="square">
            <a:spAutoFit/>
          </a:bodyPr>
          <a:lstStyle/>
          <a:p>
            <a:pPr algn="ctr"/>
            <a:r>
              <a:rPr lang="es-MX" b="1" i="0" dirty="0">
                <a:solidFill>
                  <a:srgbClr val="242424"/>
                </a:solidFill>
                <a:effectLst/>
                <a:latin typeface="Aptos Narrow" panose="020B0004020202020204" pitchFamily="34" charset="0"/>
              </a:rPr>
              <a:t>PLAN DE INTERVENCIONES COLECTIVAS - GESTIÓN EN SALUD PÚBLICA</a:t>
            </a:r>
          </a:p>
          <a:p>
            <a:pPr algn="ctr"/>
            <a:r>
              <a:rPr lang="es-MX" b="1" i="0" dirty="0">
                <a:solidFill>
                  <a:srgbClr val="242424"/>
                </a:solidFill>
                <a:effectLst/>
                <a:latin typeface="Aptos Narrow" panose="020B0004020202020204" pitchFamily="34" charset="0"/>
              </a:rPr>
              <a:t>SECRETARÍA DE SALUD PÚBLICA</a:t>
            </a:r>
          </a:p>
        </p:txBody>
      </p:sp>
      <p:sp>
        <p:nvSpPr>
          <p:cNvPr id="4" name="Rectángulo: esquinas redondeadas 3">
            <a:extLst>
              <a:ext uri="{FF2B5EF4-FFF2-40B4-BE49-F238E27FC236}">
                <a16:creationId xmlns:a16="http://schemas.microsoft.com/office/drawing/2014/main" id="{D27493B5-13CE-DC63-88CF-1B31A11C7525}"/>
              </a:ext>
            </a:extLst>
          </p:cNvPr>
          <p:cNvSpPr/>
          <p:nvPr/>
        </p:nvSpPr>
        <p:spPr>
          <a:xfrm>
            <a:off x="7178154" y="4314825"/>
            <a:ext cx="1746771" cy="59055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AD4E5BEB-FAAF-802F-4587-3984530F71C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AB1329E-7EED-4A72-E294-55669A26BCA3}"/>
              </a:ext>
            </a:extLst>
          </p:cNvPr>
          <p:cNvSpPr txBox="1"/>
          <p:nvPr/>
        </p:nvSpPr>
        <p:spPr>
          <a:xfrm>
            <a:off x="176150" y="396391"/>
            <a:ext cx="3873335" cy="707886"/>
          </a:xfrm>
          <a:prstGeom prst="rect">
            <a:avLst/>
          </a:prstGeom>
          <a:noFill/>
        </p:spPr>
        <p:txBody>
          <a:bodyPr wrap="square" rtlCol="0">
            <a:spAutoFit/>
          </a:bodyPr>
          <a:lstStyle/>
          <a:p>
            <a:pPr algn="ctr"/>
            <a:r>
              <a:rPr lang="es-MX" sz="2000" b="1" dirty="0">
                <a:solidFill>
                  <a:schemeClr val="bg1"/>
                </a:solidFill>
              </a:rPr>
              <a:t>DESARROLLO DEL LINEAMIENTO</a:t>
            </a:r>
          </a:p>
        </p:txBody>
      </p:sp>
      <p:sp>
        <p:nvSpPr>
          <p:cNvPr id="5" name="CuadroTexto 4">
            <a:extLst>
              <a:ext uri="{FF2B5EF4-FFF2-40B4-BE49-F238E27FC236}">
                <a16:creationId xmlns:a16="http://schemas.microsoft.com/office/drawing/2014/main" id="{3D1547F0-079D-3F34-6B96-E881039BDC0D}"/>
              </a:ext>
            </a:extLst>
          </p:cNvPr>
          <p:cNvSpPr txBox="1"/>
          <p:nvPr/>
        </p:nvSpPr>
        <p:spPr>
          <a:xfrm>
            <a:off x="2832177" y="1475660"/>
            <a:ext cx="2823030" cy="923330"/>
          </a:xfrm>
          <a:prstGeom prst="rect">
            <a:avLst/>
          </a:prstGeom>
          <a:noFill/>
        </p:spPr>
        <p:txBody>
          <a:bodyPr wrap="square">
            <a:spAutoFit/>
          </a:bodyPr>
          <a:lstStyle/>
          <a:p>
            <a:pPr algn="ctr"/>
            <a:r>
              <a:rPr lang="es-CO" sz="1800" b="1" dirty="0"/>
              <a:t>GESTION PARA EL DESARROLLO DEL LINEAMIENTO</a:t>
            </a:r>
          </a:p>
        </p:txBody>
      </p:sp>
      <p:pic>
        <p:nvPicPr>
          <p:cNvPr id="3" name="Picture 2">
            <a:extLst>
              <a:ext uri="{FF2B5EF4-FFF2-40B4-BE49-F238E27FC236}">
                <a16:creationId xmlns:a16="http://schemas.microsoft.com/office/drawing/2014/main" id="{4A3148DA-4B9E-4657-FF04-22404573B3E2}"/>
              </a:ext>
            </a:extLst>
          </p:cNvPr>
          <p:cNvPicPr>
            <a:picLocks noChangeAspect="1"/>
          </p:cNvPicPr>
          <p:nvPr/>
        </p:nvPicPr>
        <p:blipFill>
          <a:blip r:embed="rId4"/>
          <a:stretch>
            <a:fillRect/>
          </a:stretch>
        </p:blipFill>
        <p:spPr>
          <a:xfrm>
            <a:off x="355445" y="1770255"/>
            <a:ext cx="2223275" cy="1254513"/>
          </a:xfrm>
          <a:prstGeom prst="rect">
            <a:avLst/>
          </a:prstGeom>
          <a:ln>
            <a:noFill/>
          </a:ln>
          <a:effectLst>
            <a:softEdge rad="112500"/>
          </a:effectLst>
        </p:spPr>
      </p:pic>
      <p:pic>
        <p:nvPicPr>
          <p:cNvPr id="4" name="Picture 3">
            <a:extLst>
              <a:ext uri="{FF2B5EF4-FFF2-40B4-BE49-F238E27FC236}">
                <a16:creationId xmlns:a16="http://schemas.microsoft.com/office/drawing/2014/main" id="{9E654683-8E87-1B9D-6579-10EBA9C8AF4A}"/>
              </a:ext>
            </a:extLst>
          </p:cNvPr>
          <p:cNvPicPr>
            <a:picLocks noChangeAspect="1"/>
          </p:cNvPicPr>
          <p:nvPr/>
        </p:nvPicPr>
        <p:blipFill>
          <a:blip r:embed="rId5"/>
          <a:stretch>
            <a:fillRect/>
          </a:stretch>
        </p:blipFill>
        <p:spPr>
          <a:xfrm>
            <a:off x="6033320" y="1770256"/>
            <a:ext cx="2750543" cy="1449659"/>
          </a:xfrm>
          <a:prstGeom prst="rect">
            <a:avLst/>
          </a:prstGeom>
          <a:ln>
            <a:noFill/>
          </a:ln>
          <a:effectLst>
            <a:softEdge rad="112500"/>
          </a:effectLst>
        </p:spPr>
      </p:pic>
      <p:pic>
        <p:nvPicPr>
          <p:cNvPr id="6" name="Picture 5">
            <a:extLst>
              <a:ext uri="{FF2B5EF4-FFF2-40B4-BE49-F238E27FC236}">
                <a16:creationId xmlns:a16="http://schemas.microsoft.com/office/drawing/2014/main" id="{F9BBAAE9-18BF-2166-CE4B-01340EF9C15A}"/>
              </a:ext>
            </a:extLst>
          </p:cNvPr>
          <p:cNvPicPr>
            <a:picLocks noChangeAspect="1"/>
          </p:cNvPicPr>
          <p:nvPr/>
        </p:nvPicPr>
        <p:blipFill>
          <a:blip r:embed="rId6"/>
          <a:stretch>
            <a:fillRect/>
          </a:stretch>
        </p:blipFill>
        <p:spPr>
          <a:xfrm>
            <a:off x="2964134" y="3027324"/>
            <a:ext cx="2686050" cy="1695450"/>
          </a:xfrm>
          <a:prstGeom prst="rect">
            <a:avLst/>
          </a:prstGeom>
          <a:ln>
            <a:noFill/>
          </a:ln>
          <a:effectLst>
            <a:softEdge rad="112500"/>
          </a:effectLst>
        </p:spPr>
      </p:pic>
    </p:spTree>
    <p:extLst>
      <p:ext uri="{BB962C8B-B14F-4D97-AF65-F5344CB8AC3E}">
        <p14:creationId xmlns:p14="http://schemas.microsoft.com/office/powerpoint/2010/main" val="371266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15B19C39-1304-4562-B11B-26AF4920D5E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5EB439D-76ED-F255-0615-97FCAFA97A56}"/>
              </a:ext>
            </a:extLst>
          </p:cNvPr>
          <p:cNvSpPr/>
          <p:nvPr/>
        </p:nvSpPr>
        <p:spPr>
          <a:xfrm>
            <a:off x="14514"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6" name="Tabla 5">
            <a:extLst>
              <a:ext uri="{FF2B5EF4-FFF2-40B4-BE49-F238E27FC236}">
                <a16:creationId xmlns:a16="http://schemas.microsoft.com/office/drawing/2014/main" id="{5A14430D-D15C-7F0D-B0AB-E1391EFCF9DA}"/>
              </a:ext>
            </a:extLst>
          </p:cNvPr>
          <p:cNvGraphicFramePr>
            <a:graphicFrameLocks noGrp="1"/>
          </p:cNvGraphicFramePr>
          <p:nvPr>
            <p:extLst>
              <p:ext uri="{D42A27DB-BD31-4B8C-83A1-F6EECF244321}">
                <p14:modId xmlns:p14="http://schemas.microsoft.com/office/powerpoint/2010/main" val="1054363903"/>
              </p:ext>
            </p:extLst>
          </p:nvPr>
        </p:nvGraphicFramePr>
        <p:xfrm>
          <a:off x="116912" y="655704"/>
          <a:ext cx="8858919" cy="3851186"/>
        </p:xfrm>
        <a:graphic>
          <a:graphicData uri="http://schemas.openxmlformats.org/drawingml/2006/table">
            <a:tbl>
              <a:tblPr>
                <a:tableStyleId>{3C2FFA5D-87B4-456A-9821-1D502468CF0F}</a:tableStyleId>
              </a:tblPr>
              <a:tblGrid>
                <a:gridCol w="985223">
                  <a:extLst>
                    <a:ext uri="{9D8B030D-6E8A-4147-A177-3AD203B41FA5}">
                      <a16:colId xmlns:a16="http://schemas.microsoft.com/office/drawing/2014/main" val="2644617915"/>
                    </a:ext>
                  </a:extLst>
                </a:gridCol>
                <a:gridCol w="894542">
                  <a:extLst>
                    <a:ext uri="{9D8B030D-6E8A-4147-A177-3AD203B41FA5}">
                      <a16:colId xmlns:a16="http://schemas.microsoft.com/office/drawing/2014/main" val="3785736327"/>
                    </a:ext>
                  </a:extLst>
                </a:gridCol>
                <a:gridCol w="2157475">
                  <a:extLst>
                    <a:ext uri="{9D8B030D-6E8A-4147-A177-3AD203B41FA5}">
                      <a16:colId xmlns:a16="http://schemas.microsoft.com/office/drawing/2014/main" val="1788832254"/>
                    </a:ext>
                  </a:extLst>
                </a:gridCol>
                <a:gridCol w="1957012">
                  <a:extLst>
                    <a:ext uri="{9D8B030D-6E8A-4147-A177-3AD203B41FA5}">
                      <a16:colId xmlns:a16="http://schemas.microsoft.com/office/drawing/2014/main" val="3142708351"/>
                    </a:ext>
                  </a:extLst>
                </a:gridCol>
                <a:gridCol w="926491">
                  <a:extLst>
                    <a:ext uri="{9D8B030D-6E8A-4147-A177-3AD203B41FA5}">
                      <a16:colId xmlns:a16="http://schemas.microsoft.com/office/drawing/2014/main" val="1637202553"/>
                    </a:ext>
                  </a:extLst>
                </a:gridCol>
                <a:gridCol w="1081278">
                  <a:extLst>
                    <a:ext uri="{9D8B030D-6E8A-4147-A177-3AD203B41FA5}">
                      <a16:colId xmlns:a16="http://schemas.microsoft.com/office/drawing/2014/main" val="304397526"/>
                    </a:ext>
                  </a:extLst>
                </a:gridCol>
                <a:gridCol w="856898">
                  <a:extLst>
                    <a:ext uri="{9D8B030D-6E8A-4147-A177-3AD203B41FA5}">
                      <a16:colId xmlns:a16="http://schemas.microsoft.com/office/drawing/2014/main" val="137879779"/>
                    </a:ext>
                  </a:extLst>
                </a:gridCol>
              </a:tblGrid>
              <a:tr h="214113">
                <a:tc>
                  <a:txBody>
                    <a:bodyPr/>
                    <a:lstStyle/>
                    <a:p>
                      <a:pPr algn="ctr" fontAlgn="ctr"/>
                      <a:r>
                        <a:rPr lang="es-CO" sz="1200" b="1" u="none" strike="noStrike" dirty="0">
                          <a:effectLst/>
                        </a:rPr>
                        <a:t>ACTIVIDAD</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100" b="1" u="none" strike="noStrike" dirty="0">
                          <a:effectLst/>
                        </a:rPr>
                        <a:t>DURACION</a:t>
                      </a:r>
                      <a:endParaRPr lang="es-CO" sz="11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MX" sz="1200" b="1" u="none" strike="noStrike" dirty="0">
                          <a:effectLst/>
                        </a:rPr>
                        <a:t>TEMATICA</a:t>
                      </a:r>
                      <a:endParaRPr lang="es-MX"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OBSERVACIONES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MODULO SICAPS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GRUPO PRIORIZADO</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PROGRAMA</a:t>
                      </a:r>
                      <a:endParaRPr lang="es-CO" sz="1200" b="1" i="0" u="none" strike="noStrike" dirty="0">
                        <a:solidFill>
                          <a:srgbClr val="000000"/>
                        </a:solidFill>
                        <a:effectLst/>
                        <a:latin typeface="Arial" panose="020B0604020202020204" pitchFamily="34" charset="0"/>
                      </a:endParaRPr>
                    </a:p>
                  </a:txBody>
                  <a:tcPr marL="5353" marR="5353" marT="5353" marB="0" anchor="ctr"/>
                </a:tc>
                <a:extLst>
                  <a:ext uri="{0D108BD9-81ED-4DB2-BD59-A6C34878D82A}">
                    <a16:rowId xmlns:a16="http://schemas.microsoft.com/office/drawing/2014/main" val="2731799955"/>
                  </a:ext>
                </a:extLst>
              </a:tr>
              <a:tr h="1322148">
                <a:tc>
                  <a:txBody>
                    <a:bodyPr/>
                    <a:lstStyle/>
                    <a:p>
                      <a:pPr algn="ctr" fontAlgn="ctr"/>
                      <a:r>
                        <a:rPr lang="es-CO" sz="1200" b="1" u="none" strike="noStrike" dirty="0">
                          <a:effectLst/>
                        </a:rPr>
                        <a:t>GESTIÓN</a:t>
                      </a:r>
                    </a:p>
                    <a:p>
                      <a:pPr algn="ctr" fontAlgn="ctr"/>
                      <a:r>
                        <a:rPr lang="es-CO" sz="1200" b="0" i="0" u="none" strike="noStrike" dirty="0">
                          <a:solidFill>
                            <a:srgbClr val="000000"/>
                          </a:solidFill>
                          <a:effectLst/>
                          <a:latin typeface="Arial"/>
                        </a:rPr>
                        <a:t>Profesional</a:t>
                      </a:r>
                      <a:endParaRPr lang="es-CO" sz="1200" b="0" i="0" u="none" strike="noStrike" dirty="0" err="1">
                        <a:solidFill>
                          <a:srgbClr val="000000"/>
                        </a:solidFill>
                        <a:effectLst/>
                        <a:latin typeface="Arial" panose="020B0604020202020204" pitchFamily="34" charset="0"/>
                      </a:endParaRPr>
                    </a:p>
                    <a:p>
                      <a:pPr algn="ctr" fontAlgn="ctr"/>
                      <a:r>
                        <a:rPr lang="es-CO" sz="1200" b="0" i="0" u="none" strike="noStrike" dirty="0">
                          <a:solidFill>
                            <a:srgbClr val="000000"/>
                          </a:solidFill>
                          <a:effectLst/>
                          <a:latin typeface="Arial" panose="020B0604020202020204" pitchFamily="34" charset="0"/>
                        </a:rPr>
                        <a:t>Trabajo Social</a:t>
                      </a:r>
                    </a:p>
                  </a:txBody>
                  <a:tcPr marL="5353" marR="5353" marT="5353" marB="0" anchor="ctr">
                    <a:solidFill>
                      <a:schemeClr val="bg1"/>
                    </a:solidFill>
                  </a:tcPr>
                </a:tc>
                <a:tc>
                  <a:txBody>
                    <a:bodyPr/>
                    <a:lstStyle/>
                    <a:p>
                      <a:pPr algn="ctr" fontAlgn="ctr"/>
                      <a:r>
                        <a:rPr lang="es-CO" sz="1200" u="none" strike="noStrike" dirty="0">
                          <a:effectLst/>
                        </a:rPr>
                        <a:t>6 horas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-Mapeo de actores por territorio</a:t>
                      </a:r>
                    </a:p>
                    <a:p>
                      <a:pPr algn="ctr" fontAlgn="ctr"/>
                      <a:r>
                        <a:rPr lang="es-MX" sz="1200" u="none" strike="noStrike" dirty="0">
                          <a:effectLst/>
                        </a:rPr>
                        <a:t>-Realizar acercamiento e identificación de actores sociales (lideres JAC, ediles, madres comunitarias, operadores ICBF) y cuidadores de niños menores de 5 años</a:t>
                      </a:r>
                    </a:p>
                    <a:p>
                      <a:pPr algn="ctr" fontAlgn="ctr"/>
                      <a:r>
                        <a:rPr lang="es-MX" sz="1200" u="none" strike="noStrike" dirty="0">
                          <a:effectLst/>
                        </a:rPr>
                        <a:t>-Presentar la Estrategia AIEPI Comunitario.</a:t>
                      </a:r>
                    </a:p>
                    <a:p>
                      <a:pPr lvl="0" algn="ctr">
                        <a:buNone/>
                      </a:pPr>
                      <a:endParaRPr lang="es-MX" sz="1200" u="none" strike="noStrike" dirty="0">
                        <a:effectLst/>
                      </a:endParaRPr>
                    </a:p>
                    <a:p>
                      <a:pPr algn="ctr" fontAlgn="ctr"/>
                      <a:r>
                        <a:rPr lang="es-MX" sz="1200" u="none" strike="noStrike" dirty="0">
                          <a:effectLst/>
                        </a:rPr>
                        <a:t>-Conformar un grupo de 10 a 12 participantes de los actores sociales identificados.</a:t>
                      </a:r>
                    </a:p>
                    <a:p>
                      <a:pPr marL="171450" indent="-171450" algn="ctr" fontAlgn="ctr">
                        <a:buFontTx/>
                        <a:buChar char="-"/>
                      </a:pPr>
                      <a:r>
                        <a:rPr lang="es-MX" sz="1200" u="none" strike="noStrike" dirty="0">
                          <a:effectLst/>
                        </a:rPr>
                        <a:t>Gestionar sitio de reunión </a:t>
                      </a:r>
                    </a:p>
                    <a:p>
                      <a:pPr marL="0" indent="0" algn="ctr" fontAlgn="ctr">
                        <a:buFontTx/>
                        <a:buNone/>
                      </a:pPr>
                      <a:r>
                        <a:rPr lang="es-MX" sz="1200" u="none" strike="noStrike" dirty="0">
                          <a:effectLst/>
                        </a:rPr>
                        <a:t>-</a:t>
                      </a:r>
                      <a:r>
                        <a:rPr lang="es-MX" sz="1200" u="none" strike="noStrike" baseline="0" dirty="0">
                          <a:effectLst/>
                        </a:rPr>
                        <a:t> Encuentro grupal para Planeación, </a:t>
                      </a:r>
                      <a:r>
                        <a:rPr lang="es-MX" sz="1200" u="none" strike="noStrike" dirty="0">
                          <a:effectLst/>
                        </a:rPr>
                        <a:t>cronograma para las 10 sesiones</a:t>
                      </a:r>
                      <a:br>
                        <a:rPr lang="es-MX" sz="1200" u="none" strike="noStrike" dirty="0">
                          <a:effectLst/>
                        </a:rPr>
                      </a:br>
                      <a:br>
                        <a:rPr lang="es-MX" sz="1200" u="none" strike="noStrike" dirty="0">
                          <a:effectLst/>
                        </a:rPr>
                      </a:b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Acercamiento e identificación</a:t>
                      </a:r>
                      <a:r>
                        <a:rPr lang="es-MX" sz="1200" u="none" strike="noStrike" baseline="0" dirty="0">
                          <a:effectLst/>
                        </a:rPr>
                        <a:t> de lideres</a:t>
                      </a:r>
                      <a:r>
                        <a:rPr lang="es-MX" sz="1200" u="none" strike="noStrike" dirty="0">
                          <a:effectLst/>
                        </a:rPr>
                        <a:t>, resaltar la importancia del</a:t>
                      </a:r>
                      <a:r>
                        <a:rPr lang="es-MX" sz="1200" u="none" strike="noStrike" baseline="0" dirty="0">
                          <a:effectLst/>
                        </a:rPr>
                        <a:t> proceso formativo certificado</a:t>
                      </a:r>
                      <a:br>
                        <a:rPr lang="es-MX" sz="1200" u="none" strike="noStrike" dirty="0">
                          <a:effectLst/>
                        </a:rPr>
                      </a:br>
                      <a:endParaRPr lang="es-MX" sz="1200" u="none" strike="noStrike" dirty="0">
                        <a:effectLst/>
                      </a:endParaRPr>
                    </a:p>
                    <a:p>
                      <a:pPr algn="ctr" fontAlgn="ctr"/>
                      <a:r>
                        <a:rPr lang="es-MX" sz="1200" u="none" strike="noStrike" dirty="0">
                          <a:effectLst/>
                        </a:rPr>
                        <a:t>La actividad incluye la elaboración del Mapeo de actores.</a:t>
                      </a:r>
                    </a:p>
                    <a:p>
                      <a:pPr algn="ctr" fontAlgn="ctr"/>
                      <a:endParaRPr lang="es-MX" sz="1200" u="none" strike="noStrike" dirty="0">
                        <a:effectLst/>
                      </a:endParaRPr>
                    </a:p>
                    <a:p>
                      <a:pPr algn="ctr" fontAlgn="ctr"/>
                      <a:r>
                        <a:rPr lang="es-MX" sz="1200" b="0" i="0" u="none" strike="noStrike" dirty="0">
                          <a:solidFill>
                            <a:srgbClr val="000000"/>
                          </a:solidFill>
                          <a:effectLst/>
                          <a:latin typeface="Arial" panose="020B0604020202020204" pitchFamily="34" charset="0"/>
                        </a:rPr>
                        <a:t>Acta de reunión, lista de asistencia y evidencia fotográfica</a:t>
                      </a:r>
                    </a:p>
                    <a:p>
                      <a:pPr algn="ctr" fontAlgn="ctr"/>
                      <a:r>
                        <a:rPr lang="es-MX" sz="1200" b="0" i="0" u="none" strike="noStrike" dirty="0">
                          <a:solidFill>
                            <a:srgbClr val="000000"/>
                          </a:solidFill>
                          <a:effectLst/>
                          <a:latin typeface="Arial"/>
                        </a:rPr>
                        <a:t>Aplicación de Pretest</a:t>
                      </a:r>
                    </a:p>
                  </a:txBody>
                  <a:tcPr marL="5353" marR="5353" marT="5353" marB="0" anchor="ctr">
                    <a:solidFill>
                      <a:schemeClr val="bg1"/>
                    </a:solidFill>
                  </a:tcPr>
                </a:tc>
                <a:tc>
                  <a:txBody>
                    <a:bodyPr/>
                    <a:lstStyle/>
                    <a:p>
                      <a:pPr algn="ctr" fontAlgn="ctr"/>
                      <a:r>
                        <a:rPr lang="es-CO" sz="1200" u="none" strike="noStrike" dirty="0">
                          <a:effectLst/>
                        </a:rPr>
                        <a:t>Actividades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4285124015"/>
                  </a:ext>
                </a:extLst>
              </a:tr>
            </a:tbl>
          </a:graphicData>
        </a:graphic>
      </p:graphicFrame>
    </p:spTree>
    <p:extLst>
      <p:ext uri="{BB962C8B-B14F-4D97-AF65-F5344CB8AC3E}">
        <p14:creationId xmlns:p14="http://schemas.microsoft.com/office/powerpoint/2010/main" val="98161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7432A560-C239-3A3B-FD08-5AE2532BECE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DEF9364-A547-BADE-E399-3CE8EAC2702D}"/>
              </a:ext>
            </a:extLst>
          </p:cNvPr>
          <p:cNvSpPr/>
          <p:nvPr/>
        </p:nvSpPr>
        <p:spPr>
          <a:xfrm>
            <a:off x="9525"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5" name="Tabla 4">
            <a:extLst>
              <a:ext uri="{FF2B5EF4-FFF2-40B4-BE49-F238E27FC236}">
                <a16:creationId xmlns:a16="http://schemas.microsoft.com/office/drawing/2014/main" id="{10AD218F-9837-C590-8D77-2A5EE4543040}"/>
              </a:ext>
            </a:extLst>
          </p:cNvPr>
          <p:cNvGraphicFramePr>
            <a:graphicFrameLocks noGrp="1"/>
          </p:cNvGraphicFramePr>
          <p:nvPr>
            <p:extLst>
              <p:ext uri="{D42A27DB-BD31-4B8C-83A1-F6EECF244321}">
                <p14:modId xmlns:p14="http://schemas.microsoft.com/office/powerpoint/2010/main" val="2600734555"/>
              </p:ext>
            </p:extLst>
          </p:nvPr>
        </p:nvGraphicFramePr>
        <p:xfrm>
          <a:off x="142982" y="483715"/>
          <a:ext cx="8790809" cy="4039419"/>
        </p:xfrm>
        <a:graphic>
          <a:graphicData uri="http://schemas.openxmlformats.org/drawingml/2006/table">
            <a:tbl>
              <a:tblPr>
                <a:tableStyleId>{3C2FFA5D-87B4-456A-9821-1D502468CF0F}</a:tableStyleId>
              </a:tblPr>
              <a:tblGrid>
                <a:gridCol w="1175256">
                  <a:extLst>
                    <a:ext uri="{9D8B030D-6E8A-4147-A177-3AD203B41FA5}">
                      <a16:colId xmlns:a16="http://schemas.microsoft.com/office/drawing/2014/main" val="3211470188"/>
                    </a:ext>
                  </a:extLst>
                </a:gridCol>
                <a:gridCol w="915690">
                  <a:extLst>
                    <a:ext uri="{9D8B030D-6E8A-4147-A177-3AD203B41FA5}">
                      <a16:colId xmlns:a16="http://schemas.microsoft.com/office/drawing/2014/main" val="2699437734"/>
                    </a:ext>
                  </a:extLst>
                </a:gridCol>
                <a:gridCol w="1740662">
                  <a:extLst>
                    <a:ext uri="{9D8B030D-6E8A-4147-A177-3AD203B41FA5}">
                      <a16:colId xmlns:a16="http://schemas.microsoft.com/office/drawing/2014/main" val="467369755"/>
                    </a:ext>
                  </a:extLst>
                </a:gridCol>
                <a:gridCol w="2058347">
                  <a:extLst>
                    <a:ext uri="{9D8B030D-6E8A-4147-A177-3AD203B41FA5}">
                      <a16:colId xmlns:a16="http://schemas.microsoft.com/office/drawing/2014/main" val="3655299083"/>
                    </a:ext>
                  </a:extLst>
                </a:gridCol>
                <a:gridCol w="924911">
                  <a:extLst>
                    <a:ext uri="{9D8B030D-6E8A-4147-A177-3AD203B41FA5}">
                      <a16:colId xmlns:a16="http://schemas.microsoft.com/office/drawing/2014/main" val="1887217425"/>
                    </a:ext>
                  </a:extLst>
                </a:gridCol>
                <a:gridCol w="1040524">
                  <a:extLst>
                    <a:ext uri="{9D8B030D-6E8A-4147-A177-3AD203B41FA5}">
                      <a16:colId xmlns:a16="http://schemas.microsoft.com/office/drawing/2014/main" val="341848475"/>
                    </a:ext>
                  </a:extLst>
                </a:gridCol>
                <a:gridCol w="935419">
                  <a:extLst>
                    <a:ext uri="{9D8B030D-6E8A-4147-A177-3AD203B41FA5}">
                      <a16:colId xmlns:a16="http://schemas.microsoft.com/office/drawing/2014/main" val="2921260915"/>
                    </a:ext>
                  </a:extLst>
                </a:gridCol>
              </a:tblGrid>
              <a:tr h="214113">
                <a:tc>
                  <a:txBody>
                    <a:bodyPr/>
                    <a:lstStyle/>
                    <a:p>
                      <a:pPr algn="ctr" fontAlgn="ctr"/>
                      <a:r>
                        <a:rPr lang="es-CO" sz="1200" b="1" u="none" strike="noStrike" dirty="0">
                          <a:effectLst/>
                        </a:rPr>
                        <a:t>ACTIVIDAD</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DURACION</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MX" sz="1200" b="1" u="none" strike="noStrike" dirty="0">
                          <a:effectLst/>
                        </a:rPr>
                        <a:t>TEMATICA</a:t>
                      </a:r>
                      <a:endParaRPr lang="es-MX"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OBSERVACIONES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MODULO SICAPS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GRUPO PRIORIZADO</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PROGRAMA</a:t>
                      </a:r>
                      <a:endParaRPr lang="es-CO" sz="1200" b="1" i="0" u="none" strike="noStrike" dirty="0">
                        <a:solidFill>
                          <a:srgbClr val="000000"/>
                        </a:solidFill>
                        <a:effectLst/>
                        <a:latin typeface="Arial" panose="020B0604020202020204" pitchFamily="34" charset="0"/>
                      </a:endParaRPr>
                    </a:p>
                  </a:txBody>
                  <a:tcPr marL="5353" marR="5353" marT="5353" marB="0" anchor="ctr"/>
                </a:tc>
                <a:extLst>
                  <a:ext uri="{0D108BD9-81ED-4DB2-BD59-A6C34878D82A}">
                    <a16:rowId xmlns:a16="http://schemas.microsoft.com/office/drawing/2014/main" val="351300343"/>
                  </a:ext>
                </a:extLst>
              </a:tr>
              <a:tr h="610222">
                <a:tc>
                  <a:txBody>
                    <a:bodyPr/>
                    <a:lstStyle/>
                    <a:p>
                      <a:pPr algn="ctr" fontAlgn="ctr"/>
                      <a:r>
                        <a:rPr lang="es-CO" sz="1200" u="none" strike="noStrike" dirty="0">
                          <a:effectLst/>
                        </a:rPr>
                        <a:t>EDUCATIVA GRUPAL</a:t>
                      </a:r>
                    </a:p>
                    <a:p>
                      <a:pPr algn="ctr" fontAlgn="ctr"/>
                      <a:r>
                        <a:rPr lang="es-CO" sz="1200" b="0" i="0" u="none" strike="noStrike" dirty="0">
                          <a:solidFill>
                            <a:srgbClr val="000000"/>
                          </a:solidFill>
                          <a:effectLst/>
                          <a:latin typeface="Arial" panose="020B0604020202020204" pitchFamily="34" charset="0"/>
                        </a:rPr>
                        <a:t>Profesional</a:t>
                      </a:r>
                    </a:p>
                    <a:p>
                      <a:pPr algn="ctr" fontAlgn="ctr"/>
                      <a:r>
                        <a:rPr lang="es-CO" sz="1200" b="0" i="0" u="none" strike="noStrike" dirty="0">
                          <a:solidFill>
                            <a:srgbClr val="000000"/>
                          </a:solidFill>
                          <a:effectLst/>
                          <a:latin typeface="Arial" panose="020B0604020202020204" pitchFamily="34" charset="0"/>
                        </a:rPr>
                        <a:t>Nutrición</a:t>
                      </a: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Sesión 1: </a:t>
                      </a:r>
                      <a:br>
                        <a:rPr lang="es-MX" sz="1200" u="none" strike="noStrike" dirty="0">
                          <a:effectLst/>
                        </a:rPr>
                      </a:br>
                      <a:r>
                        <a:rPr lang="es-MX" sz="1200" u="none" strike="noStrike" dirty="0">
                          <a:effectLst/>
                        </a:rPr>
                        <a:t>Prácticas</a:t>
                      </a:r>
                      <a:r>
                        <a:rPr lang="es-MX" sz="1200" u="none" strike="noStrike" baseline="0" dirty="0">
                          <a:effectLst/>
                        </a:rPr>
                        <a:t> Clave 1, 2 y 3</a:t>
                      </a:r>
                      <a:br>
                        <a:rPr lang="es-MX" sz="1200" u="none" strike="noStrike" dirty="0">
                          <a:effectLst/>
                        </a:rPr>
                      </a:br>
                      <a:r>
                        <a:rPr lang="es-MX" sz="1200" u="none" strike="noStrike" dirty="0">
                          <a:effectLst/>
                        </a:rPr>
                        <a:t>Lactancia</a:t>
                      </a:r>
                      <a:r>
                        <a:rPr lang="es-MX" sz="1200" u="none" strike="noStrike" baseline="0" dirty="0">
                          <a:effectLst/>
                        </a:rPr>
                        <a:t> Materna Exclusiva, Posiciones al Lactar, Alimentación Complementaria</a:t>
                      </a: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Soporte: </a:t>
                      </a:r>
                      <a:br>
                        <a:rPr lang="es-MX" sz="1200" u="none" strike="noStrike" dirty="0">
                          <a:effectLst/>
                        </a:rPr>
                      </a:br>
                      <a:r>
                        <a:rPr lang="es-MX" sz="1200" u="none" strike="noStrike" dirty="0">
                          <a:effectLst/>
                        </a:rPr>
                        <a:t>Cargue en SICAPS en el módulo de actividades y registro digital (según indicación)</a:t>
                      </a:r>
                      <a:br>
                        <a:rPr lang="es-MX" sz="1200" u="none" strike="noStrike" dirty="0">
                          <a:effectLst/>
                        </a:rPr>
                      </a:br>
                      <a:r>
                        <a:rPr lang="es-MX" sz="1200" u="none" strike="noStrike" dirty="0">
                          <a:effectLst/>
                        </a:rPr>
                        <a:t>Listado de asistencia actividad</a:t>
                      </a:r>
                      <a:r>
                        <a:rPr lang="es-MX" sz="1200" u="none" strike="noStrike" baseline="0" dirty="0">
                          <a:effectLst/>
                        </a:rPr>
                        <a:t> grupal</a:t>
                      </a:r>
                      <a:r>
                        <a:rPr lang="es-MX" sz="1200" u="none" strike="noStrike" dirty="0">
                          <a:effectLst/>
                        </a:rPr>
                        <a:t> en físico.</a:t>
                      </a:r>
                    </a:p>
                    <a:p>
                      <a:pPr algn="ctr" fontAlgn="ctr"/>
                      <a:r>
                        <a:rPr lang="es-MX" sz="1200" b="0" i="0" u="none" strike="noStrike" dirty="0">
                          <a:solidFill>
                            <a:srgbClr val="000000"/>
                          </a:solidFill>
                          <a:effectLst/>
                          <a:latin typeface="Arial" panose="020B0604020202020204" pitchFamily="34" charset="0"/>
                        </a:rPr>
                        <a:t>Anexar unidad didáctica –evidencia fotográfica</a:t>
                      </a:r>
                    </a:p>
                  </a:txBody>
                  <a:tcPr marL="5353" marR="5353" marT="5353" marB="0" anchor="ctr">
                    <a:solidFill>
                      <a:schemeClr val="bg1"/>
                    </a:solidFill>
                  </a:tcPr>
                </a:tc>
                <a:tc>
                  <a:txBody>
                    <a:bodyPr/>
                    <a:lstStyle/>
                    <a:p>
                      <a:pPr algn="ctr" fontAlgn="ctr"/>
                      <a:r>
                        <a:rPr lang="es-CO" sz="1200" u="none" strike="noStrike">
                          <a:effectLst/>
                        </a:rPr>
                        <a:t>Actividades</a:t>
                      </a:r>
                      <a:endParaRPr lang="es-CO" sz="1200" b="0" i="0" u="none" strike="noStrike">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2130796576"/>
                  </a:ext>
                </a:extLst>
              </a:tr>
              <a:tr h="711926">
                <a:tc>
                  <a:txBody>
                    <a:bodyPr/>
                    <a:lstStyle/>
                    <a:p>
                      <a:pPr algn="ctr" fontAlgn="ctr"/>
                      <a:r>
                        <a:rPr lang="es-CO" sz="1200" u="none" strike="noStrike" dirty="0">
                          <a:effectLst/>
                        </a:rPr>
                        <a:t>EDUCATIVA GRUPAL</a:t>
                      </a:r>
                    </a:p>
                    <a:p>
                      <a:pPr algn="ctr" fontAlgn="ctr"/>
                      <a:r>
                        <a:rPr lang="es-CO" sz="1200" b="0" i="0" u="none" strike="noStrike" dirty="0">
                          <a:solidFill>
                            <a:srgbClr val="000000"/>
                          </a:solidFill>
                          <a:effectLst/>
                          <a:latin typeface="Arial" panose="020B0604020202020204" pitchFamily="34" charset="0"/>
                        </a:rPr>
                        <a:t>Profesional</a:t>
                      </a:r>
                    </a:p>
                    <a:p>
                      <a:pPr algn="ctr" fontAlgn="ctr"/>
                      <a:r>
                        <a:rPr lang="es-CO" sz="1200" b="0" i="0" u="none" strike="noStrike" dirty="0">
                          <a:solidFill>
                            <a:srgbClr val="000000"/>
                          </a:solidFill>
                          <a:effectLst/>
                          <a:latin typeface="Arial" panose="020B0604020202020204" pitchFamily="34" charset="0"/>
                        </a:rPr>
                        <a:t>Enfermería</a:t>
                      </a: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Sesión 2: </a:t>
                      </a:r>
                    </a:p>
                    <a:p>
                      <a:pPr algn="ctr" fontAlgn="ctr"/>
                      <a:r>
                        <a:rPr lang="es-MX" sz="1200" u="none" strike="noStrike" dirty="0">
                          <a:effectLst/>
                        </a:rPr>
                        <a:t>Prácticas</a:t>
                      </a:r>
                      <a:r>
                        <a:rPr lang="es-MX" sz="1200" u="none" strike="noStrike" baseline="0" dirty="0">
                          <a:effectLst/>
                        </a:rPr>
                        <a:t> Clave </a:t>
                      </a:r>
                      <a:r>
                        <a:rPr lang="es-MX" sz="1200" u="none" strike="noStrike" dirty="0">
                          <a:effectLst/>
                        </a:rPr>
                        <a:t> 4 Y 5. </a:t>
                      </a:r>
                    </a:p>
                    <a:p>
                      <a:pPr algn="ctr" fontAlgn="ctr"/>
                      <a:r>
                        <a:rPr lang="es-MX" sz="1200" u="none" strike="noStrike" dirty="0">
                          <a:effectLst/>
                        </a:rPr>
                        <a:t>Estimulación Temprana Y Desarrollo Mental. – motricidad</a:t>
                      </a:r>
                      <a:r>
                        <a:rPr lang="es-MX" sz="1200" u="none" strike="noStrike" baseline="0" dirty="0">
                          <a:effectLst/>
                        </a:rPr>
                        <a:t> gruesa, lenguaje, comunicación</a:t>
                      </a:r>
                    </a:p>
                    <a:p>
                      <a:pPr algn="ctr" fontAlgn="ctr"/>
                      <a:endParaRPr lang="es-MX" sz="1200" u="none" strike="noStrike" dirty="0">
                        <a:effectLst/>
                      </a:endParaRPr>
                    </a:p>
                    <a:p>
                      <a:pPr algn="ctr" fontAlgn="ctr"/>
                      <a:r>
                        <a:rPr lang="es-MX" sz="1200" b="0" i="0" u="none" strike="noStrike" dirty="0">
                          <a:solidFill>
                            <a:srgbClr val="000000"/>
                          </a:solidFill>
                          <a:effectLst/>
                          <a:latin typeface="Arial" panose="020B0604020202020204" pitchFamily="34" charset="0"/>
                        </a:rPr>
                        <a:t>Importancia de la Vacunación</a:t>
                      </a:r>
                      <a:r>
                        <a:rPr lang="es-MX" sz="1200" b="0" i="0" u="none" strike="noStrike" baseline="0" dirty="0">
                          <a:solidFill>
                            <a:srgbClr val="000000"/>
                          </a:solidFill>
                          <a:effectLst/>
                          <a:latin typeface="Arial" panose="020B0604020202020204" pitchFamily="34" charset="0"/>
                        </a:rPr>
                        <a:t> – esquema nacional. Puntos de vacunación</a:t>
                      </a: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1200" u="none" strike="noStrike" dirty="0">
                          <a:effectLst/>
                        </a:rPr>
                        <a:t>Soporte: </a:t>
                      </a:r>
                      <a:br>
                        <a:rPr lang="es-MX" sz="1200" u="none" strike="noStrike" dirty="0">
                          <a:effectLst/>
                        </a:rPr>
                      </a:br>
                      <a:r>
                        <a:rPr lang="es-MX" sz="1200" u="none" strike="noStrike" dirty="0">
                          <a:effectLst/>
                        </a:rPr>
                        <a:t>Cargue en SICAPS en el módulo de actividades y registro digital (según indicación)</a:t>
                      </a:r>
                      <a:br>
                        <a:rPr lang="es-MX" sz="1200" u="none" strike="noStrike" dirty="0">
                          <a:effectLst/>
                        </a:rPr>
                      </a:br>
                      <a:r>
                        <a:rPr lang="es-MX" sz="1200" u="none" strike="noStrike" dirty="0">
                          <a:effectLst/>
                        </a:rPr>
                        <a:t>Listado de asistencia actividad</a:t>
                      </a:r>
                      <a:r>
                        <a:rPr lang="es-MX" sz="1200" u="none" strike="noStrike" baseline="0" dirty="0">
                          <a:effectLst/>
                        </a:rPr>
                        <a:t> grupal</a:t>
                      </a:r>
                      <a:r>
                        <a:rPr lang="es-MX" sz="1200" u="none" strike="noStrike" dirty="0">
                          <a:effectLst/>
                        </a:rPr>
                        <a:t> en físico.</a:t>
                      </a:r>
                      <a:r>
                        <a:rPr lang="es-MX" sz="1200" b="0" i="0" u="none" strike="noStrike" dirty="0">
                          <a:solidFill>
                            <a:srgbClr val="000000"/>
                          </a:solidFill>
                          <a:effectLst/>
                          <a:latin typeface="Arial" panose="020B0604020202020204" pitchFamily="34" charset="0"/>
                        </a:rPr>
                        <a:t> </a:t>
                      </a:r>
                    </a:p>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1200" b="0" i="0" u="none" strike="noStrike" dirty="0">
                          <a:solidFill>
                            <a:srgbClr val="000000"/>
                          </a:solidFill>
                          <a:effectLst/>
                          <a:latin typeface="Arial" panose="020B0604020202020204" pitchFamily="34" charset="0"/>
                        </a:rPr>
                        <a:t>Anexar unidad didáctica –evidencia fotográfica</a:t>
                      </a:r>
                    </a:p>
                    <a:p>
                      <a:pPr algn="ctr" fontAlgn="ct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Actividades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3588113379"/>
                  </a:ext>
                </a:extLst>
              </a:tr>
            </a:tbl>
          </a:graphicData>
        </a:graphic>
      </p:graphicFrame>
    </p:spTree>
    <p:extLst>
      <p:ext uri="{BB962C8B-B14F-4D97-AF65-F5344CB8AC3E}">
        <p14:creationId xmlns:p14="http://schemas.microsoft.com/office/powerpoint/2010/main" val="131570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96975D37-344B-CFE9-F3CC-5247455C8196}"/>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0AD218F-9837-C590-8D77-2A5EE4543040}"/>
              </a:ext>
            </a:extLst>
          </p:cNvPr>
          <p:cNvGraphicFramePr>
            <a:graphicFrameLocks noGrp="1"/>
          </p:cNvGraphicFramePr>
          <p:nvPr>
            <p:extLst>
              <p:ext uri="{D42A27DB-BD31-4B8C-83A1-F6EECF244321}">
                <p14:modId xmlns:p14="http://schemas.microsoft.com/office/powerpoint/2010/main" val="2911596362"/>
              </p:ext>
            </p:extLst>
          </p:nvPr>
        </p:nvGraphicFramePr>
        <p:xfrm>
          <a:off x="0" y="115851"/>
          <a:ext cx="8933793" cy="4435127"/>
        </p:xfrm>
        <a:graphic>
          <a:graphicData uri="http://schemas.openxmlformats.org/drawingml/2006/table">
            <a:tbl>
              <a:tblPr>
                <a:tableStyleId>{3C2FFA5D-87B4-456A-9821-1D502468CF0F}</a:tableStyleId>
              </a:tblPr>
              <a:tblGrid>
                <a:gridCol w="1093076">
                  <a:extLst>
                    <a:ext uri="{9D8B030D-6E8A-4147-A177-3AD203B41FA5}">
                      <a16:colId xmlns:a16="http://schemas.microsoft.com/office/drawing/2014/main" val="3211470188"/>
                    </a:ext>
                  </a:extLst>
                </a:gridCol>
                <a:gridCol w="956441">
                  <a:extLst>
                    <a:ext uri="{9D8B030D-6E8A-4147-A177-3AD203B41FA5}">
                      <a16:colId xmlns:a16="http://schemas.microsoft.com/office/drawing/2014/main" val="2699437734"/>
                    </a:ext>
                  </a:extLst>
                </a:gridCol>
                <a:gridCol w="1844413">
                  <a:extLst>
                    <a:ext uri="{9D8B030D-6E8A-4147-A177-3AD203B41FA5}">
                      <a16:colId xmlns:a16="http://schemas.microsoft.com/office/drawing/2014/main" val="467369755"/>
                    </a:ext>
                  </a:extLst>
                </a:gridCol>
                <a:gridCol w="2091826">
                  <a:extLst>
                    <a:ext uri="{9D8B030D-6E8A-4147-A177-3AD203B41FA5}">
                      <a16:colId xmlns:a16="http://schemas.microsoft.com/office/drawing/2014/main" val="3655299083"/>
                    </a:ext>
                  </a:extLst>
                </a:gridCol>
                <a:gridCol w="939955">
                  <a:extLst>
                    <a:ext uri="{9D8B030D-6E8A-4147-A177-3AD203B41FA5}">
                      <a16:colId xmlns:a16="http://schemas.microsoft.com/office/drawing/2014/main" val="1887217425"/>
                    </a:ext>
                  </a:extLst>
                </a:gridCol>
                <a:gridCol w="1057448">
                  <a:extLst>
                    <a:ext uri="{9D8B030D-6E8A-4147-A177-3AD203B41FA5}">
                      <a16:colId xmlns:a16="http://schemas.microsoft.com/office/drawing/2014/main" val="341848475"/>
                    </a:ext>
                  </a:extLst>
                </a:gridCol>
                <a:gridCol w="950634">
                  <a:extLst>
                    <a:ext uri="{9D8B030D-6E8A-4147-A177-3AD203B41FA5}">
                      <a16:colId xmlns:a16="http://schemas.microsoft.com/office/drawing/2014/main" val="2921260915"/>
                    </a:ext>
                  </a:extLst>
                </a:gridCol>
              </a:tblGrid>
              <a:tr h="394866">
                <a:tc>
                  <a:txBody>
                    <a:bodyPr/>
                    <a:lstStyle/>
                    <a:p>
                      <a:pPr algn="ctr" fontAlgn="ctr"/>
                      <a:r>
                        <a:rPr lang="es-CO" sz="1200" b="1" u="none" strike="noStrike" dirty="0">
                          <a:effectLst/>
                        </a:rPr>
                        <a:t>ACTIVIDAD</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DURACION</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MX" sz="1200" b="1" u="none" strike="noStrike" dirty="0">
                          <a:effectLst/>
                        </a:rPr>
                        <a:t>TEMATICA</a:t>
                      </a:r>
                      <a:endParaRPr lang="es-MX"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OBSERVACIONES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MODULO SICAPS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GRUPO PRIORIZADO</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PROGRAMA</a:t>
                      </a:r>
                      <a:endParaRPr lang="es-CO" sz="1200" b="1" i="0" u="none" strike="noStrike" dirty="0">
                        <a:solidFill>
                          <a:srgbClr val="000000"/>
                        </a:solidFill>
                        <a:effectLst/>
                        <a:latin typeface="Arial" panose="020B0604020202020204" pitchFamily="34" charset="0"/>
                      </a:endParaRPr>
                    </a:p>
                  </a:txBody>
                  <a:tcPr marL="5353" marR="5353" marT="5353" marB="0" anchor="ctr"/>
                </a:tc>
                <a:extLst>
                  <a:ext uri="{0D108BD9-81ED-4DB2-BD59-A6C34878D82A}">
                    <a16:rowId xmlns:a16="http://schemas.microsoft.com/office/drawing/2014/main" val="351300343"/>
                  </a:ext>
                </a:extLst>
              </a:tr>
              <a:tr h="1894132">
                <a:tc>
                  <a:txBody>
                    <a:bodyPr/>
                    <a:lstStyle/>
                    <a:p>
                      <a:pPr algn="ctr" fontAlgn="ctr"/>
                      <a:r>
                        <a:rPr lang="es-CO" sz="1200" u="none" strike="noStrike" dirty="0">
                          <a:effectLst/>
                        </a:rPr>
                        <a:t>EDUCATIVA GRUPAL</a:t>
                      </a:r>
                    </a:p>
                    <a:p>
                      <a:pPr algn="ctr" fontAlgn="ctr"/>
                      <a:endParaRPr lang="es-CO" sz="1200" b="0" i="0" u="none" strike="noStrike" dirty="0">
                        <a:solidFill>
                          <a:srgbClr val="000000"/>
                        </a:solidFill>
                        <a:effectLst/>
                        <a:latin typeface="Arial" panose="020B0604020202020204" pitchFamily="34" charset="0"/>
                      </a:endParaRPr>
                    </a:p>
                    <a:p>
                      <a:pPr algn="ctr" fontAlgn="ctr"/>
                      <a:r>
                        <a:rPr lang="es-CO" sz="1200" b="0" i="0" u="none" strike="noStrike" dirty="0">
                          <a:solidFill>
                            <a:srgbClr val="000000"/>
                          </a:solidFill>
                          <a:effectLst/>
                          <a:latin typeface="Arial" panose="020B0604020202020204" pitchFamily="34" charset="0"/>
                        </a:rPr>
                        <a:t>Técnico</a:t>
                      </a:r>
                      <a:r>
                        <a:rPr lang="es-CO" sz="1200" b="0" i="0" u="none" strike="noStrike" baseline="0" dirty="0">
                          <a:solidFill>
                            <a:srgbClr val="000000"/>
                          </a:solidFill>
                          <a:effectLst/>
                          <a:latin typeface="Arial" panose="020B0604020202020204" pitchFamily="34" charset="0"/>
                        </a:rPr>
                        <a:t> en Saneamiento</a:t>
                      </a:r>
                      <a:endParaRPr lang="es-CO" sz="1200" u="none" strike="noStrike" dirty="0">
                        <a:effectLst/>
                      </a:endParaRP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Sesión 3: </a:t>
                      </a:r>
                      <a:br>
                        <a:rPr lang="es-MX" sz="1200" u="none" strike="noStrike" dirty="0">
                          <a:effectLst/>
                        </a:rPr>
                      </a:br>
                      <a:r>
                        <a:rPr lang="es-MX" sz="1200" u="none" strike="noStrike" dirty="0">
                          <a:effectLst/>
                        </a:rPr>
                        <a:t>Prácticas</a:t>
                      </a:r>
                      <a:r>
                        <a:rPr lang="es-MX" sz="1200" u="none" strike="noStrike" baseline="0" dirty="0">
                          <a:effectLst/>
                        </a:rPr>
                        <a:t> Clave 6, 7 y 10 </a:t>
                      </a:r>
                      <a:r>
                        <a:rPr lang="es-MX" sz="1200" u="none" strike="noStrike" dirty="0">
                          <a:effectLst/>
                        </a:rPr>
                        <a:t>Saneamiento Básico de la Vivienda</a:t>
                      </a:r>
                    </a:p>
                    <a:p>
                      <a:pPr algn="ctr" fontAlgn="ctr"/>
                      <a:r>
                        <a:rPr lang="es-MX" sz="1200" b="0" i="0" u="none" strike="noStrike" dirty="0">
                          <a:solidFill>
                            <a:srgbClr val="000000"/>
                          </a:solidFill>
                          <a:effectLst/>
                          <a:latin typeface="Arial" panose="020B0604020202020204" pitchFamily="34" charset="0"/>
                        </a:rPr>
                        <a:t>Agua potable - Higiene de la</a:t>
                      </a:r>
                      <a:r>
                        <a:rPr lang="es-MX" sz="1200" b="0" i="0" u="none" strike="noStrike" baseline="0" dirty="0">
                          <a:solidFill>
                            <a:srgbClr val="000000"/>
                          </a:solidFill>
                          <a:effectLst/>
                          <a:latin typeface="Arial" panose="020B0604020202020204" pitchFamily="34" charset="0"/>
                        </a:rPr>
                        <a:t> vivienda - control de plagas</a:t>
                      </a:r>
                    </a:p>
                    <a:p>
                      <a:pPr algn="ctr" fontAlgn="ctr"/>
                      <a:r>
                        <a:rPr lang="es-MX" sz="1200" b="0" i="0" u="none" strike="noStrike" baseline="0" dirty="0">
                          <a:solidFill>
                            <a:srgbClr val="000000"/>
                          </a:solidFill>
                          <a:effectLst/>
                          <a:latin typeface="Arial" panose="020B0604020202020204" pitchFamily="34" charset="0"/>
                        </a:rPr>
                        <a:t>Prevención de Dengue, Fiebre Amarilla y Tuberculosis</a:t>
                      </a: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Soporte: </a:t>
                      </a:r>
                      <a:br>
                        <a:rPr lang="es-MX" sz="1200" u="none" strike="noStrike" dirty="0">
                          <a:effectLst/>
                        </a:rPr>
                      </a:br>
                      <a:r>
                        <a:rPr lang="es-MX" sz="1200" u="none" strike="noStrike" dirty="0">
                          <a:effectLst/>
                        </a:rPr>
                        <a:t>Cargue en SICAPS en el módulo de actividades y registro digital (según indicación)</a:t>
                      </a:r>
                      <a:br>
                        <a:rPr lang="es-MX" sz="1200" u="none" strike="noStrike" dirty="0">
                          <a:effectLst/>
                        </a:rPr>
                      </a:br>
                      <a:r>
                        <a:rPr lang="es-MX" sz="1200" u="none" strike="noStrike" dirty="0">
                          <a:effectLst/>
                        </a:rPr>
                        <a:t>Listado de asistencia actividad</a:t>
                      </a:r>
                      <a:r>
                        <a:rPr lang="es-MX" sz="1200" u="none" strike="noStrike" baseline="0" dirty="0">
                          <a:effectLst/>
                        </a:rPr>
                        <a:t> grupal</a:t>
                      </a:r>
                      <a:r>
                        <a:rPr lang="es-MX" sz="1200" u="none" strike="noStrike" dirty="0">
                          <a:effectLst/>
                        </a:rPr>
                        <a:t> en físico.</a:t>
                      </a:r>
                    </a:p>
                    <a:p>
                      <a:pPr algn="ctr" fontAlgn="ctr"/>
                      <a:r>
                        <a:rPr lang="es-MX" sz="1200" b="0" i="0" u="none" strike="noStrike" dirty="0">
                          <a:solidFill>
                            <a:srgbClr val="000000"/>
                          </a:solidFill>
                          <a:effectLst/>
                          <a:latin typeface="Arial" panose="020B0604020202020204" pitchFamily="34" charset="0"/>
                        </a:rPr>
                        <a:t>Anexar unidad didáctica –evidencia fotográfica</a:t>
                      </a:r>
                    </a:p>
                  </a:txBody>
                  <a:tcPr marL="5353" marR="5353" marT="5353" marB="0" anchor="ctr">
                    <a:solidFill>
                      <a:schemeClr val="bg1"/>
                    </a:solidFill>
                  </a:tcPr>
                </a:tc>
                <a:tc>
                  <a:txBody>
                    <a:bodyPr/>
                    <a:lstStyle/>
                    <a:p>
                      <a:pPr algn="ctr" fontAlgn="ctr"/>
                      <a:r>
                        <a:rPr lang="es-CO" sz="1200" u="none" strike="noStrike">
                          <a:effectLst/>
                        </a:rPr>
                        <a:t>Actividades</a:t>
                      </a:r>
                      <a:endParaRPr lang="es-CO" sz="1200" b="0" i="0" u="none" strike="noStrike">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2130796576"/>
                  </a:ext>
                </a:extLst>
              </a:tr>
              <a:tr h="2146129">
                <a:tc>
                  <a:txBody>
                    <a:bodyPr/>
                    <a:lstStyle/>
                    <a:p>
                      <a:pPr algn="ctr" fontAlgn="ctr"/>
                      <a:r>
                        <a:rPr lang="es-CO" sz="1200" u="none" strike="noStrike" dirty="0">
                          <a:effectLst/>
                        </a:rPr>
                        <a:t>EDUCATIVA GRUPAL</a:t>
                      </a:r>
                    </a:p>
                    <a:p>
                      <a:pPr algn="ctr" fontAlgn="ctr"/>
                      <a:endParaRPr lang="es-CO" sz="1200" u="none" strike="noStrike" dirty="0">
                        <a:effectLst/>
                      </a:endParaRPr>
                    </a:p>
                    <a:p>
                      <a:pPr algn="ctr" fontAlgn="ctr"/>
                      <a:r>
                        <a:rPr lang="es-CO" sz="1200" b="0" i="0" u="none" strike="noStrike" dirty="0">
                          <a:solidFill>
                            <a:srgbClr val="000000"/>
                          </a:solidFill>
                          <a:effectLst/>
                          <a:latin typeface="Arial" panose="020B0604020202020204" pitchFamily="34" charset="0"/>
                        </a:rPr>
                        <a:t>Profesional</a:t>
                      </a:r>
                    </a:p>
                    <a:p>
                      <a:pPr algn="ctr" fontAlgn="ctr"/>
                      <a:r>
                        <a:rPr lang="es-CO" sz="1200" b="0" i="0" u="none" strike="noStrike" dirty="0">
                          <a:solidFill>
                            <a:srgbClr val="000000"/>
                          </a:solidFill>
                          <a:effectLst/>
                          <a:latin typeface="Arial" panose="020B0604020202020204" pitchFamily="34" charset="0"/>
                        </a:rPr>
                        <a:t>Odontología</a:t>
                      </a: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Sesión 4: </a:t>
                      </a:r>
                    </a:p>
                    <a:p>
                      <a:pPr algn="ctr" fontAlgn="ctr"/>
                      <a:r>
                        <a:rPr lang="es-MX" sz="1200" u="none" strike="noStrike" dirty="0">
                          <a:effectLst/>
                        </a:rPr>
                        <a:t>Práctica</a:t>
                      </a:r>
                      <a:r>
                        <a:rPr lang="es-MX" sz="1200" u="none" strike="noStrike" baseline="0" dirty="0">
                          <a:effectLst/>
                        </a:rPr>
                        <a:t> Clave</a:t>
                      </a:r>
                      <a:r>
                        <a:rPr lang="es-MX" sz="1200" u="none" strike="noStrike" dirty="0">
                          <a:effectLst/>
                        </a:rPr>
                        <a:t> 9. </a:t>
                      </a:r>
                    </a:p>
                    <a:p>
                      <a:pPr algn="ctr" fontAlgn="ctr"/>
                      <a:r>
                        <a:rPr lang="es-MX" sz="1200" b="1" u="none" strike="noStrike" dirty="0">
                          <a:effectLst/>
                        </a:rPr>
                        <a:t>SALUD ORAL</a:t>
                      </a:r>
                    </a:p>
                    <a:p>
                      <a:pPr algn="ctr" fontAlgn="ctr"/>
                      <a:r>
                        <a:rPr lang="es-MX" sz="1200" u="none" strike="noStrike" dirty="0">
                          <a:effectLst/>
                        </a:rPr>
                        <a:t>Higiene y cuidados bucodentales en</a:t>
                      </a:r>
                      <a:r>
                        <a:rPr lang="es-MX" sz="1200" u="none" strike="noStrike" baseline="0" dirty="0">
                          <a:effectLst/>
                        </a:rPr>
                        <a:t> </a:t>
                      </a:r>
                      <a:r>
                        <a:rPr lang="es-MX" sz="1200" u="none" strike="noStrike" dirty="0">
                          <a:effectLst/>
                        </a:rPr>
                        <a:t>gestantes, niños y niñas menores de seis (6) años Enfermedades bucodentales</a:t>
                      </a:r>
                    </a:p>
                    <a:p>
                      <a:pPr algn="ctr" fontAlgn="ctr"/>
                      <a:r>
                        <a:rPr lang="es-MX" sz="1200" u="none" strike="noStrike" dirty="0">
                          <a:effectLst/>
                        </a:rPr>
                        <a:t>Recomendaciones para una buena salud oral </a:t>
                      </a: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1200" u="none" strike="noStrike" dirty="0">
                          <a:effectLst/>
                        </a:rPr>
                        <a:t>Soporte: </a:t>
                      </a:r>
                      <a:br>
                        <a:rPr lang="es-MX" sz="1200" u="none" strike="noStrike" dirty="0">
                          <a:effectLst/>
                        </a:rPr>
                      </a:br>
                      <a:r>
                        <a:rPr lang="es-MX" sz="1200" u="none" strike="noStrike" dirty="0">
                          <a:effectLst/>
                        </a:rPr>
                        <a:t>Cargue en SICAPS en el módulo de actividades y registro digital (según indicación)</a:t>
                      </a:r>
                      <a:br>
                        <a:rPr lang="es-MX" sz="1200" u="none" strike="noStrike" dirty="0">
                          <a:effectLst/>
                        </a:rPr>
                      </a:br>
                      <a:r>
                        <a:rPr lang="es-MX" sz="1200" u="none" strike="noStrike" dirty="0">
                          <a:effectLst/>
                        </a:rPr>
                        <a:t>Listado de asistencia actividad</a:t>
                      </a:r>
                      <a:r>
                        <a:rPr lang="es-MX" sz="1200" u="none" strike="noStrike" baseline="0" dirty="0">
                          <a:effectLst/>
                        </a:rPr>
                        <a:t> grupal</a:t>
                      </a:r>
                      <a:r>
                        <a:rPr lang="es-MX" sz="1200" u="none" strike="noStrike" dirty="0">
                          <a:effectLst/>
                        </a:rPr>
                        <a:t> en físico.</a:t>
                      </a:r>
                      <a:r>
                        <a:rPr lang="es-MX" sz="1200" b="0" i="0" u="none" strike="noStrike" dirty="0">
                          <a:solidFill>
                            <a:srgbClr val="000000"/>
                          </a:solidFill>
                          <a:effectLst/>
                          <a:latin typeface="Arial" panose="020B0604020202020204" pitchFamily="34" charset="0"/>
                        </a:rPr>
                        <a:t> </a:t>
                      </a:r>
                    </a:p>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1200" b="0" i="0" u="none" strike="noStrike" dirty="0">
                          <a:solidFill>
                            <a:srgbClr val="000000"/>
                          </a:solidFill>
                          <a:effectLst/>
                          <a:latin typeface="Arial" panose="020B0604020202020204" pitchFamily="34" charset="0"/>
                        </a:rPr>
                        <a:t>Anexar unidad didáctica –evidencia fotográfica</a:t>
                      </a:r>
                    </a:p>
                    <a:p>
                      <a:pPr algn="ctr" fontAlgn="ct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Actividades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3588113379"/>
                  </a:ext>
                </a:extLst>
              </a:tr>
            </a:tbl>
          </a:graphicData>
        </a:graphic>
      </p:graphicFrame>
    </p:spTree>
    <p:extLst>
      <p:ext uri="{BB962C8B-B14F-4D97-AF65-F5344CB8AC3E}">
        <p14:creationId xmlns:p14="http://schemas.microsoft.com/office/powerpoint/2010/main" val="190941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DF04B868-779C-0019-4146-9D1081383C3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97E0AB2-8CEF-B9E0-0BAC-AF47344D0130}"/>
              </a:ext>
            </a:extLst>
          </p:cNvPr>
          <p:cNvSpPr/>
          <p:nvPr/>
        </p:nvSpPr>
        <p:spPr>
          <a:xfrm>
            <a:off x="9525"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3" name="Tabla 2">
            <a:extLst>
              <a:ext uri="{FF2B5EF4-FFF2-40B4-BE49-F238E27FC236}">
                <a16:creationId xmlns:a16="http://schemas.microsoft.com/office/drawing/2014/main" id="{10AD218F-9837-C590-8D77-2A5EE4543040}"/>
              </a:ext>
            </a:extLst>
          </p:cNvPr>
          <p:cNvGraphicFramePr>
            <a:graphicFrameLocks noGrp="1"/>
          </p:cNvGraphicFramePr>
          <p:nvPr>
            <p:extLst>
              <p:ext uri="{D42A27DB-BD31-4B8C-83A1-F6EECF244321}">
                <p14:modId xmlns:p14="http://schemas.microsoft.com/office/powerpoint/2010/main" val="3639716525"/>
              </p:ext>
            </p:extLst>
          </p:nvPr>
        </p:nvGraphicFramePr>
        <p:xfrm>
          <a:off x="94593" y="84320"/>
          <a:ext cx="8933793" cy="4611812"/>
        </p:xfrm>
        <a:graphic>
          <a:graphicData uri="http://schemas.openxmlformats.org/drawingml/2006/table">
            <a:tbl>
              <a:tblPr>
                <a:tableStyleId>{3C2FFA5D-87B4-456A-9821-1D502468CF0F}</a:tableStyleId>
              </a:tblPr>
              <a:tblGrid>
                <a:gridCol w="998483">
                  <a:extLst>
                    <a:ext uri="{9D8B030D-6E8A-4147-A177-3AD203B41FA5}">
                      <a16:colId xmlns:a16="http://schemas.microsoft.com/office/drawing/2014/main" val="3211470188"/>
                    </a:ext>
                  </a:extLst>
                </a:gridCol>
                <a:gridCol w="945931">
                  <a:extLst>
                    <a:ext uri="{9D8B030D-6E8A-4147-A177-3AD203B41FA5}">
                      <a16:colId xmlns:a16="http://schemas.microsoft.com/office/drawing/2014/main" val="2699437734"/>
                    </a:ext>
                  </a:extLst>
                </a:gridCol>
                <a:gridCol w="2144110">
                  <a:extLst>
                    <a:ext uri="{9D8B030D-6E8A-4147-A177-3AD203B41FA5}">
                      <a16:colId xmlns:a16="http://schemas.microsoft.com/office/drawing/2014/main" val="467369755"/>
                    </a:ext>
                  </a:extLst>
                </a:gridCol>
                <a:gridCol w="1828800">
                  <a:extLst>
                    <a:ext uri="{9D8B030D-6E8A-4147-A177-3AD203B41FA5}">
                      <a16:colId xmlns:a16="http://schemas.microsoft.com/office/drawing/2014/main" val="3655299083"/>
                    </a:ext>
                  </a:extLst>
                </a:gridCol>
                <a:gridCol w="956442">
                  <a:extLst>
                    <a:ext uri="{9D8B030D-6E8A-4147-A177-3AD203B41FA5}">
                      <a16:colId xmlns:a16="http://schemas.microsoft.com/office/drawing/2014/main" val="1887217425"/>
                    </a:ext>
                  </a:extLst>
                </a:gridCol>
                <a:gridCol w="1109393">
                  <a:extLst>
                    <a:ext uri="{9D8B030D-6E8A-4147-A177-3AD203B41FA5}">
                      <a16:colId xmlns:a16="http://schemas.microsoft.com/office/drawing/2014/main" val="341848475"/>
                    </a:ext>
                  </a:extLst>
                </a:gridCol>
                <a:gridCol w="950634">
                  <a:extLst>
                    <a:ext uri="{9D8B030D-6E8A-4147-A177-3AD203B41FA5}">
                      <a16:colId xmlns:a16="http://schemas.microsoft.com/office/drawing/2014/main" val="2921260915"/>
                    </a:ext>
                  </a:extLst>
                </a:gridCol>
              </a:tblGrid>
              <a:tr h="394866">
                <a:tc>
                  <a:txBody>
                    <a:bodyPr/>
                    <a:lstStyle/>
                    <a:p>
                      <a:pPr algn="ctr" fontAlgn="ctr"/>
                      <a:r>
                        <a:rPr lang="es-CO" sz="1200" b="1" u="none" strike="noStrike" dirty="0">
                          <a:effectLst/>
                        </a:rPr>
                        <a:t>ACTIVIDAD</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DURACION</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MX" sz="1200" b="1" u="none" strike="noStrike" dirty="0">
                          <a:effectLst/>
                        </a:rPr>
                        <a:t>TEMATICA</a:t>
                      </a:r>
                      <a:endParaRPr lang="es-MX"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OBSERVACIONES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MODULO SICAPS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GRUPO PRIORIZADO</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PROGRAMA</a:t>
                      </a:r>
                      <a:endParaRPr lang="es-CO" sz="1200" b="1" i="0" u="none" strike="noStrike" dirty="0">
                        <a:solidFill>
                          <a:srgbClr val="000000"/>
                        </a:solidFill>
                        <a:effectLst/>
                        <a:latin typeface="Arial" panose="020B0604020202020204" pitchFamily="34" charset="0"/>
                      </a:endParaRPr>
                    </a:p>
                  </a:txBody>
                  <a:tcPr marL="5353" marR="5353" marT="5353" marB="0" anchor="ctr"/>
                </a:tc>
                <a:extLst>
                  <a:ext uri="{0D108BD9-81ED-4DB2-BD59-A6C34878D82A}">
                    <a16:rowId xmlns:a16="http://schemas.microsoft.com/office/drawing/2014/main" val="351300343"/>
                  </a:ext>
                </a:extLst>
              </a:tr>
              <a:tr h="1894132">
                <a:tc>
                  <a:txBody>
                    <a:bodyPr/>
                    <a:lstStyle/>
                    <a:p>
                      <a:pPr algn="ctr" fontAlgn="ctr"/>
                      <a:r>
                        <a:rPr lang="es-CO" sz="1200" u="none" strike="noStrike" dirty="0">
                          <a:effectLst/>
                        </a:rPr>
                        <a:t>EDUCATIVA GRUPAL</a:t>
                      </a:r>
                    </a:p>
                    <a:p>
                      <a:pPr algn="ctr" fontAlgn="ctr"/>
                      <a:endParaRPr lang="es-CO" sz="1200" b="0" i="0" u="none" strike="noStrike" dirty="0">
                        <a:solidFill>
                          <a:srgbClr val="000000"/>
                        </a:solidFill>
                        <a:effectLst/>
                        <a:latin typeface="Arial" panose="020B0604020202020204" pitchFamily="34" charset="0"/>
                      </a:endParaRPr>
                    </a:p>
                    <a:p>
                      <a:pPr algn="ctr" fontAlgn="ctr"/>
                      <a:r>
                        <a:rPr lang="es-CO" sz="1200" b="0" i="0" u="none" strike="noStrike" dirty="0">
                          <a:solidFill>
                            <a:srgbClr val="000000"/>
                          </a:solidFill>
                          <a:effectLst/>
                          <a:latin typeface="Arial" panose="020B0604020202020204" pitchFamily="34" charset="0"/>
                        </a:rPr>
                        <a:t>Profesional Enfermería</a:t>
                      </a:r>
                      <a:endParaRPr lang="es-CO" sz="1200" u="none" strike="noStrike" dirty="0">
                        <a:effectLst/>
                      </a:endParaRP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Sesión 5. </a:t>
                      </a:r>
                    </a:p>
                    <a:p>
                      <a:pPr algn="ctr" fontAlgn="ctr"/>
                      <a:r>
                        <a:rPr lang="es-MX" sz="1200" u="none" strike="noStrike" dirty="0">
                          <a:effectLst/>
                        </a:rPr>
                        <a:t>Práctica 8 y 14: Prevención De Enfermedades De Transmisión Sexual : Signos y síntomas, prevención, manejo y control de VIH - SIFILIS - Hepatitis B</a:t>
                      </a:r>
                      <a:r>
                        <a:rPr lang="es-MX" sz="1200" u="none" strike="noStrike" baseline="0" dirty="0">
                          <a:effectLst/>
                        </a:rPr>
                        <a:t> </a:t>
                      </a:r>
                      <a:r>
                        <a:rPr lang="es-MX" sz="1200" u="none" strike="noStrike" dirty="0">
                          <a:effectLst/>
                        </a:rPr>
                        <a:t>(transmisión vertical Madre - Hijo) </a:t>
                      </a:r>
                    </a:p>
                    <a:p>
                      <a:pPr algn="ctr" fontAlgn="ctr"/>
                      <a:r>
                        <a:rPr lang="es-MX" sz="1200" u="none" strike="noStrike" dirty="0">
                          <a:effectLst/>
                        </a:rPr>
                        <a:t>Importancia del Control Prenatal. </a:t>
                      </a:r>
                    </a:p>
                    <a:p>
                      <a:pPr algn="ctr" fontAlgn="ctr"/>
                      <a:r>
                        <a:rPr lang="es-MX" sz="1200" u="none" strike="noStrike" dirty="0">
                          <a:effectLst/>
                        </a:rPr>
                        <a:t>Uso adecuado del Preservativo </a:t>
                      </a: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Soporte: </a:t>
                      </a:r>
                      <a:br>
                        <a:rPr lang="es-MX" sz="1200" u="none" strike="noStrike" dirty="0">
                          <a:effectLst/>
                        </a:rPr>
                      </a:br>
                      <a:r>
                        <a:rPr lang="es-MX" sz="1200" u="none" strike="noStrike" dirty="0">
                          <a:effectLst/>
                        </a:rPr>
                        <a:t>Cargue en SICAPS en el módulo de actividades y registro digital (según indicación)</a:t>
                      </a:r>
                      <a:br>
                        <a:rPr lang="es-MX" sz="1200" u="none" strike="noStrike" dirty="0">
                          <a:effectLst/>
                        </a:rPr>
                      </a:br>
                      <a:r>
                        <a:rPr lang="es-MX" sz="1200" u="none" strike="noStrike" dirty="0">
                          <a:effectLst/>
                        </a:rPr>
                        <a:t>Listado de asistencia actividad</a:t>
                      </a:r>
                      <a:r>
                        <a:rPr lang="es-MX" sz="1200" u="none" strike="noStrike" baseline="0" dirty="0">
                          <a:effectLst/>
                        </a:rPr>
                        <a:t> grupal</a:t>
                      </a:r>
                      <a:r>
                        <a:rPr lang="es-MX" sz="1200" u="none" strike="noStrike" dirty="0">
                          <a:effectLst/>
                        </a:rPr>
                        <a:t> en físico.</a:t>
                      </a:r>
                    </a:p>
                    <a:p>
                      <a:pPr algn="ctr" fontAlgn="ctr"/>
                      <a:r>
                        <a:rPr lang="es-MX" sz="1200" b="0" i="0" u="none" strike="noStrike" dirty="0">
                          <a:solidFill>
                            <a:srgbClr val="000000"/>
                          </a:solidFill>
                          <a:effectLst/>
                          <a:latin typeface="Arial" panose="020B0604020202020204" pitchFamily="34" charset="0"/>
                        </a:rPr>
                        <a:t>Anexar unidad didáctica –evidencia fotográfica</a:t>
                      </a:r>
                    </a:p>
                  </a:txBody>
                  <a:tcPr marL="5353" marR="5353" marT="5353" marB="0" anchor="ctr">
                    <a:solidFill>
                      <a:schemeClr val="bg1"/>
                    </a:solidFill>
                  </a:tcPr>
                </a:tc>
                <a:tc>
                  <a:txBody>
                    <a:bodyPr/>
                    <a:lstStyle/>
                    <a:p>
                      <a:pPr algn="ctr" fontAlgn="ctr"/>
                      <a:r>
                        <a:rPr lang="es-CO" sz="1200" u="none" strike="noStrike" dirty="0">
                          <a:effectLst/>
                        </a:rPr>
                        <a:t>Actividades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2130796576"/>
                  </a:ext>
                </a:extLst>
              </a:tr>
              <a:tr h="2146129">
                <a:tc>
                  <a:txBody>
                    <a:bodyPr/>
                    <a:lstStyle/>
                    <a:p>
                      <a:pPr algn="ctr" fontAlgn="ctr"/>
                      <a:r>
                        <a:rPr lang="es-CO" sz="1200" u="none" strike="noStrike" dirty="0">
                          <a:effectLst/>
                        </a:rPr>
                        <a:t>EDUCATIVA GRUPAL</a:t>
                      </a:r>
                    </a:p>
                    <a:p>
                      <a:pPr algn="ctr" fontAlgn="ctr"/>
                      <a:endParaRPr lang="es-CO" sz="1200" u="none" strike="noStrike" dirty="0">
                        <a:effectLst/>
                      </a:endParaRPr>
                    </a:p>
                    <a:p>
                      <a:pPr algn="ctr" fontAlgn="ctr"/>
                      <a:r>
                        <a:rPr lang="es-CO" sz="1200" b="0" i="0" u="none" strike="noStrike" dirty="0">
                          <a:solidFill>
                            <a:srgbClr val="000000"/>
                          </a:solidFill>
                          <a:effectLst/>
                          <a:latin typeface="Arial" panose="020B0604020202020204" pitchFamily="34" charset="0"/>
                        </a:rPr>
                        <a:t>Profesional</a:t>
                      </a:r>
                    </a:p>
                    <a:p>
                      <a:pPr algn="ctr" fontAlgn="ctr"/>
                      <a:r>
                        <a:rPr lang="es-CO" sz="1200" b="0" i="0" u="none" strike="noStrike" dirty="0">
                          <a:solidFill>
                            <a:srgbClr val="000000"/>
                          </a:solidFill>
                          <a:effectLst/>
                          <a:latin typeface="Arial" panose="020B0604020202020204" pitchFamily="34" charset="0"/>
                        </a:rPr>
                        <a:t>Enfermería</a:t>
                      </a: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Sesión 6: </a:t>
                      </a:r>
                    </a:p>
                    <a:p>
                      <a:pPr algn="ctr" fontAlgn="ctr"/>
                      <a:r>
                        <a:rPr lang="es-MX" sz="1200" u="none" strike="noStrike" dirty="0">
                          <a:effectLst/>
                        </a:rPr>
                        <a:t>Práctica 10.</a:t>
                      </a:r>
                    </a:p>
                    <a:p>
                      <a:pPr algn="ctr" fontAlgn="ctr"/>
                      <a:r>
                        <a:rPr lang="es-MX" sz="1200" u="none" strike="noStrike" dirty="0">
                          <a:effectLst/>
                        </a:rPr>
                        <a:t>Prevención de Enfermedades Infectocontagiosas en la Comunidad</a:t>
                      </a:r>
                    </a:p>
                    <a:p>
                      <a:pPr algn="ctr" fontAlgn="ctr"/>
                      <a:r>
                        <a:rPr lang="es-MX" sz="1200" u="none" strike="noStrike" dirty="0">
                          <a:effectLst/>
                        </a:rPr>
                        <a:t>Signos y síntomas, manejo y control de </a:t>
                      </a:r>
                      <a:r>
                        <a:rPr lang="es-MX" sz="1200" b="1" u="none" strike="noStrike" dirty="0">
                          <a:effectLst/>
                        </a:rPr>
                        <a:t>DENGUE  TUBERCULOSIS</a:t>
                      </a:r>
                    </a:p>
                    <a:p>
                      <a:pPr algn="ctr" fontAlgn="ctr"/>
                      <a:r>
                        <a:rPr lang="es-MX" sz="1200" u="none" strike="noStrike" dirty="0">
                          <a:effectLst/>
                        </a:rPr>
                        <a:t>Factores de riesgo y factores protectores</a:t>
                      </a:r>
                    </a:p>
                    <a:p>
                      <a:pPr algn="ctr" fontAlgn="ctr"/>
                      <a:r>
                        <a:rPr lang="es-MX" sz="1200" u="none" strike="noStrike" dirty="0">
                          <a:effectLst/>
                        </a:rPr>
                        <a:t>Orientación para asistencia médica</a:t>
                      </a: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1200" u="none" strike="noStrike" dirty="0">
                          <a:effectLst/>
                        </a:rPr>
                        <a:t>Soporte: </a:t>
                      </a:r>
                      <a:br>
                        <a:rPr lang="es-MX" sz="1200" u="none" strike="noStrike" dirty="0">
                          <a:effectLst/>
                        </a:rPr>
                      </a:br>
                      <a:r>
                        <a:rPr lang="es-MX" sz="1200" u="none" strike="noStrike" dirty="0">
                          <a:effectLst/>
                        </a:rPr>
                        <a:t>Cargue en SICAPS en el módulo de actividades y registro digital (según indicación)</a:t>
                      </a:r>
                      <a:br>
                        <a:rPr lang="es-MX" sz="1200" u="none" strike="noStrike" dirty="0">
                          <a:effectLst/>
                        </a:rPr>
                      </a:br>
                      <a:r>
                        <a:rPr lang="es-MX" sz="1200" u="none" strike="noStrike" dirty="0">
                          <a:effectLst/>
                        </a:rPr>
                        <a:t>Listado de asistencia actividad</a:t>
                      </a:r>
                      <a:r>
                        <a:rPr lang="es-MX" sz="1200" u="none" strike="noStrike" baseline="0" dirty="0">
                          <a:effectLst/>
                        </a:rPr>
                        <a:t> grupal</a:t>
                      </a:r>
                      <a:r>
                        <a:rPr lang="es-MX" sz="1200" u="none" strike="noStrike" dirty="0">
                          <a:effectLst/>
                        </a:rPr>
                        <a:t> en físico.</a:t>
                      </a:r>
                      <a:r>
                        <a:rPr lang="es-MX" sz="1200" b="0" i="0" u="none" strike="noStrike" dirty="0">
                          <a:solidFill>
                            <a:srgbClr val="000000"/>
                          </a:solidFill>
                          <a:effectLst/>
                          <a:latin typeface="Arial" panose="020B0604020202020204" pitchFamily="34" charset="0"/>
                        </a:rPr>
                        <a:t> </a:t>
                      </a:r>
                    </a:p>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1200" b="0" i="0" u="none" strike="noStrike" dirty="0">
                          <a:solidFill>
                            <a:srgbClr val="000000"/>
                          </a:solidFill>
                          <a:effectLst/>
                          <a:latin typeface="Arial" panose="020B0604020202020204" pitchFamily="34" charset="0"/>
                        </a:rPr>
                        <a:t>Anexar unidad didáctica –evidencia fotográfica</a:t>
                      </a:r>
                    </a:p>
                    <a:p>
                      <a:pPr algn="ctr" fontAlgn="ct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Actividades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3588113379"/>
                  </a:ext>
                </a:extLst>
              </a:tr>
            </a:tbl>
          </a:graphicData>
        </a:graphic>
      </p:graphicFrame>
    </p:spTree>
    <p:extLst>
      <p:ext uri="{BB962C8B-B14F-4D97-AF65-F5344CB8AC3E}">
        <p14:creationId xmlns:p14="http://schemas.microsoft.com/office/powerpoint/2010/main" val="242216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F6584CA8-B32D-B6A7-CB49-2AB450AFCC1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8317D0D-4D31-58B4-D5D3-42BD45BC363A}"/>
              </a:ext>
            </a:extLst>
          </p:cNvPr>
          <p:cNvSpPr/>
          <p:nvPr/>
        </p:nvSpPr>
        <p:spPr>
          <a:xfrm>
            <a:off x="0"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3" name="Tabla 2">
            <a:extLst>
              <a:ext uri="{FF2B5EF4-FFF2-40B4-BE49-F238E27FC236}">
                <a16:creationId xmlns:a16="http://schemas.microsoft.com/office/drawing/2014/main" id="{10AD218F-9837-C590-8D77-2A5EE4543040}"/>
              </a:ext>
            </a:extLst>
          </p:cNvPr>
          <p:cNvGraphicFramePr>
            <a:graphicFrameLocks noGrp="1"/>
          </p:cNvGraphicFramePr>
          <p:nvPr>
            <p:extLst>
              <p:ext uri="{D42A27DB-BD31-4B8C-83A1-F6EECF244321}">
                <p14:modId xmlns:p14="http://schemas.microsoft.com/office/powerpoint/2010/main" val="2797542841"/>
              </p:ext>
            </p:extLst>
          </p:nvPr>
        </p:nvGraphicFramePr>
        <p:xfrm>
          <a:off x="94593" y="84320"/>
          <a:ext cx="8933793" cy="4435127"/>
        </p:xfrm>
        <a:graphic>
          <a:graphicData uri="http://schemas.openxmlformats.org/drawingml/2006/table">
            <a:tbl>
              <a:tblPr>
                <a:tableStyleId>{3C2FFA5D-87B4-456A-9821-1D502468CF0F}</a:tableStyleId>
              </a:tblPr>
              <a:tblGrid>
                <a:gridCol w="998483">
                  <a:extLst>
                    <a:ext uri="{9D8B030D-6E8A-4147-A177-3AD203B41FA5}">
                      <a16:colId xmlns:a16="http://schemas.microsoft.com/office/drawing/2014/main" val="3211470188"/>
                    </a:ext>
                  </a:extLst>
                </a:gridCol>
                <a:gridCol w="945931">
                  <a:extLst>
                    <a:ext uri="{9D8B030D-6E8A-4147-A177-3AD203B41FA5}">
                      <a16:colId xmlns:a16="http://schemas.microsoft.com/office/drawing/2014/main" val="2699437734"/>
                    </a:ext>
                  </a:extLst>
                </a:gridCol>
                <a:gridCol w="2144110">
                  <a:extLst>
                    <a:ext uri="{9D8B030D-6E8A-4147-A177-3AD203B41FA5}">
                      <a16:colId xmlns:a16="http://schemas.microsoft.com/office/drawing/2014/main" val="467369755"/>
                    </a:ext>
                  </a:extLst>
                </a:gridCol>
                <a:gridCol w="1828800">
                  <a:extLst>
                    <a:ext uri="{9D8B030D-6E8A-4147-A177-3AD203B41FA5}">
                      <a16:colId xmlns:a16="http://schemas.microsoft.com/office/drawing/2014/main" val="3655299083"/>
                    </a:ext>
                  </a:extLst>
                </a:gridCol>
                <a:gridCol w="956442">
                  <a:extLst>
                    <a:ext uri="{9D8B030D-6E8A-4147-A177-3AD203B41FA5}">
                      <a16:colId xmlns:a16="http://schemas.microsoft.com/office/drawing/2014/main" val="1887217425"/>
                    </a:ext>
                  </a:extLst>
                </a:gridCol>
                <a:gridCol w="1109393">
                  <a:extLst>
                    <a:ext uri="{9D8B030D-6E8A-4147-A177-3AD203B41FA5}">
                      <a16:colId xmlns:a16="http://schemas.microsoft.com/office/drawing/2014/main" val="341848475"/>
                    </a:ext>
                  </a:extLst>
                </a:gridCol>
                <a:gridCol w="950634">
                  <a:extLst>
                    <a:ext uri="{9D8B030D-6E8A-4147-A177-3AD203B41FA5}">
                      <a16:colId xmlns:a16="http://schemas.microsoft.com/office/drawing/2014/main" val="2921260915"/>
                    </a:ext>
                  </a:extLst>
                </a:gridCol>
              </a:tblGrid>
              <a:tr h="394866">
                <a:tc>
                  <a:txBody>
                    <a:bodyPr/>
                    <a:lstStyle/>
                    <a:p>
                      <a:pPr algn="ctr" fontAlgn="ctr"/>
                      <a:r>
                        <a:rPr lang="es-CO" sz="1200" b="1" u="none" strike="noStrike" dirty="0">
                          <a:effectLst/>
                        </a:rPr>
                        <a:t>ACTIVIDAD</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DURACION</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MX" sz="1200" b="1" u="none" strike="noStrike" dirty="0">
                          <a:effectLst/>
                        </a:rPr>
                        <a:t>TEMATICA</a:t>
                      </a:r>
                      <a:endParaRPr lang="es-MX"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OBSERVACIONES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MODULO SICAPS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GRUPO PRIORIZADO</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PROGRAMA</a:t>
                      </a:r>
                      <a:endParaRPr lang="es-CO" sz="1200" b="1" i="0" u="none" strike="noStrike" dirty="0">
                        <a:solidFill>
                          <a:srgbClr val="000000"/>
                        </a:solidFill>
                        <a:effectLst/>
                        <a:latin typeface="Arial" panose="020B0604020202020204" pitchFamily="34" charset="0"/>
                      </a:endParaRPr>
                    </a:p>
                  </a:txBody>
                  <a:tcPr marL="5353" marR="5353" marT="5353" marB="0" anchor="ctr"/>
                </a:tc>
                <a:extLst>
                  <a:ext uri="{0D108BD9-81ED-4DB2-BD59-A6C34878D82A}">
                    <a16:rowId xmlns:a16="http://schemas.microsoft.com/office/drawing/2014/main" val="351300343"/>
                  </a:ext>
                </a:extLst>
              </a:tr>
              <a:tr h="1894132">
                <a:tc>
                  <a:txBody>
                    <a:bodyPr/>
                    <a:lstStyle/>
                    <a:p>
                      <a:pPr algn="ctr" fontAlgn="ctr"/>
                      <a:r>
                        <a:rPr lang="es-CO" sz="1200" u="none" strike="noStrike" dirty="0">
                          <a:effectLst/>
                        </a:rPr>
                        <a:t>EDUCATIVA GRUPAL</a:t>
                      </a:r>
                    </a:p>
                    <a:p>
                      <a:pPr algn="ctr" fontAlgn="ctr"/>
                      <a:endParaRPr lang="es-CO" sz="1200" b="0" i="0" u="none" strike="noStrike" dirty="0">
                        <a:solidFill>
                          <a:srgbClr val="000000"/>
                        </a:solidFill>
                        <a:effectLst/>
                        <a:latin typeface="Arial" panose="020B0604020202020204" pitchFamily="34" charset="0"/>
                      </a:endParaRPr>
                    </a:p>
                    <a:p>
                      <a:pPr algn="ctr" fontAlgn="ctr"/>
                      <a:r>
                        <a:rPr lang="es-CO" sz="1200" b="0" i="0" u="none" strike="noStrike" dirty="0">
                          <a:solidFill>
                            <a:srgbClr val="000000"/>
                          </a:solidFill>
                          <a:effectLst/>
                          <a:latin typeface="Arial" panose="020B0604020202020204" pitchFamily="34" charset="0"/>
                        </a:rPr>
                        <a:t>Profesional Enfermería</a:t>
                      </a:r>
                      <a:endParaRPr lang="es-CO" sz="1200" u="none" strike="noStrike" dirty="0">
                        <a:effectLst/>
                      </a:endParaRP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Sesión 7. </a:t>
                      </a:r>
                      <a:r>
                        <a:rPr lang="es-MX" sz="1100" b="0" i="0" u="none" strike="noStrike" noProof="0" dirty="0">
                          <a:solidFill>
                            <a:srgbClr val="000000"/>
                          </a:solidFill>
                          <a:effectLst/>
                          <a:latin typeface="Arial"/>
                        </a:rPr>
                        <a:t> </a:t>
                      </a:r>
                      <a:endParaRPr lang="es-MX"/>
                    </a:p>
                    <a:p>
                      <a:pPr lvl="0" algn="ctr">
                        <a:lnSpc>
                          <a:spcPct val="100000"/>
                        </a:lnSpc>
                        <a:spcBef>
                          <a:spcPts val="0"/>
                        </a:spcBef>
                        <a:spcAft>
                          <a:spcPts val="0"/>
                        </a:spcAft>
                        <a:buNone/>
                      </a:pPr>
                      <a:r>
                        <a:rPr lang="es-MX" sz="1100" b="0" i="0" u="none" strike="noStrike" noProof="0" dirty="0">
                          <a:solidFill>
                            <a:srgbClr val="000000"/>
                          </a:solidFill>
                          <a:effectLst/>
                          <a:latin typeface="Arial"/>
                        </a:rPr>
                        <a:t>Prácticas 11, 12, 13.</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Prevención Enfermedades Infectocontagiosas en la Infancia</a:t>
                      </a:r>
                    </a:p>
                    <a:p>
                      <a:pPr lvl="0" algn="ctr">
                        <a:lnSpc>
                          <a:spcPct val="100000"/>
                        </a:lnSpc>
                        <a:spcBef>
                          <a:spcPts val="0"/>
                        </a:spcBef>
                        <a:spcAft>
                          <a:spcPts val="0"/>
                        </a:spcAft>
                        <a:buNone/>
                      </a:pPr>
                      <a:r>
                        <a:rPr lang="es-MX" sz="1100" b="0" i="0" u="none" strike="noStrike" noProof="0" dirty="0">
                          <a:solidFill>
                            <a:srgbClr val="000000"/>
                          </a:solidFill>
                          <a:effectLst/>
                          <a:latin typeface="Arial"/>
                        </a:rPr>
                        <a:t>Signos y síntomas IRA - EDA - Hepatitis A </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Factores protectores - cuidado en casa - identificación de signos de alarma - Atención adecuada</a:t>
                      </a:r>
                      <a:endParaRPr lang="es-MX" dirty="0"/>
                    </a:p>
                    <a:p>
                      <a:pPr lvl="0" algn="ctr">
                        <a:buNone/>
                      </a:pPr>
                      <a:endParaRPr lang="es-MX" sz="1200" b="0" i="0" u="none" strike="noStrike">
                        <a:solidFill>
                          <a:srgbClr val="000000"/>
                        </a:solidFill>
                        <a:effectLst/>
                        <a:latin typeface="Arial"/>
                      </a:endParaRPr>
                    </a:p>
                  </a:txBody>
                  <a:tcPr marL="5353" marR="5353" marT="5353" marB="0" anchor="ctr">
                    <a:solidFill>
                      <a:schemeClr val="bg1"/>
                    </a:solidFill>
                  </a:tcPr>
                </a:tc>
                <a:tc>
                  <a:txBody>
                    <a:bodyPr/>
                    <a:lstStyle/>
                    <a:p>
                      <a:pPr algn="ctr" fontAlgn="ctr"/>
                      <a:r>
                        <a:rPr lang="es-MX" sz="1200" u="none" strike="noStrike" dirty="0">
                          <a:effectLst/>
                        </a:rPr>
                        <a:t>Soporte: </a:t>
                      </a:r>
                      <a:br>
                        <a:rPr lang="es-MX" sz="1200" u="none" strike="noStrike" dirty="0">
                          <a:effectLst/>
                        </a:rPr>
                      </a:br>
                      <a:r>
                        <a:rPr lang="es-MX" sz="1200" u="none" strike="noStrike" dirty="0">
                          <a:effectLst/>
                        </a:rPr>
                        <a:t>Cargue en SICAPS en el módulo de actividades y registro digital (según indicación)</a:t>
                      </a:r>
                      <a:br>
                        <a:rPr lang="es-MX" sz="1200" u="none" strike="noStrike" dirty="0">
                          <a:effectLst/>
                        </a:rPr>
                      </a:br>
                      <a:r>
                        <a:rPr lang="es-MX" sz="1200" u="none" strike="noStrike" dirty="0">
                          <a:effectLst/>
                        </a:rPr>
                        <a:t>Listado de asistencia actividad</a:t>
                      </a:r>
                      <a:r>
                        <a:rPr lang="es-MX" sz="1200" u="none" strike="noStrike" baseline="0" dirty="0">
                          <a:effectLst/>
                        </a:rPr>
                        <a:t> grupal</a:t>
                      </a:r>
                      <a:r>
                        <a:rPr lang="es-MX" sz="1200" u="none" strike="noStrike" dirty="0">
                          <a:effectLst/>
                        </a:rPr>
                        <a:t> en físico.</a:t>
                      </a:r>
                    </a:p>
                    <a:p>
                      <a:pPr algn="ctr" fontAlgn="ctr"/>
                      <a:r>
                        <a:rPr lang="es-MX" sz="1200" b="0" i="0" u="none" strike="noStrike" dirty="0">
                          <a:solidFill>
                            <a:srgbClr val="000000"/>
                          </a:solidFill>
                          <a:effectLst/>
                          <a:latin typeface="Arial" panose="020B0604020202020204" pitchFamily="34" charset="0"/>
                        </a:rPr>
                        <a:t>Anexar unidad didáctica –evidencia fotográfica</a:t>
                      </a:r>
                    </a:p>
                  </a:txBody>
                  <a:tcPr marL="5353" marR="5353" marT="5353" marB="0" anchor="ctr">
                    <a:solidFill>
                      <a:schemeClr val="bg1"/>
                    </a:solidFill>
                  </a:tcPr>
                </a:tc>
                <a:tc>
                  <a:txBody>
                    <a:bodyPr/>
                    <a:lstStyle/>
                    <a:p>
                      <a:pPr algn="ctr" fontAlgn="ctr"/>
                      <a:r>
                        <a:rPr lang="es-CO" sz="1200" u="none" strike="noStrike" dirty="0">
                          <a:effectLst/>
                        </a:rPr>
                        <a:t>Actividades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2130796576"/>
                  </a:ext>
                </a:extLst>
              </a:tr>
              <a:tr h="2146129">
                <a:tc>
                  <a:txBody>
                    <a:bodyPr/>
                    <a:lstStyle/>
                    <a:p>
                      <a:pPr algn="ctr" fontAlgn="ctr"/>
                      <a:r>
                        <a:rPr lang="es-CO" sz="1200" u="none" strike="noStrike" dirty="0">
                          <a:effectLst/>
                        </a:rPr>
                        <a:t>EDUCATIVA GRUPAL</a:t>
                      </a:r>
                    </a:p>
                    <a:p>
                      <a:pPr algn="ctr" fontAlgn="ctr"/>
                      <a:endParaRPr lang="es-CO" sz="1200" u="none" strike="noStrike" dirty="0">
                        <a:effectLst/>
                      </a:endParaRPr>
                    </a:p>
                    <a:p>
                      <a:pPr algn="ctr" fontAlgn="ctr"/>
                      <a:r>
                        <a:rPr lang="es-CO" sz="1200" b="0" i="0" u="none" strike="noStrike" dirty="0">
                          <a:solidFill>
                            <a:srgbClr val="000000"/>
                          </a:solidFill>
                          <a:effectLst/>
                          <a:latin typeface="Arial" panose="020B0604020202020204" pitchFamily="34" charset="0"/>
                        </a:rPr>
                        <a:t>Profesional</a:t>
                      </a:r>
                    </a:p>
                    <a:p>
                      <a:pPr algn="ctr" fontAlgn="ctr"/>
                      <a:r>
                        <a:rPr lang="es-CO" sz="1200" b="0" i="0" u="none" strike="noStrike" dirty="0">
                          <a:solidFill>
                            <a:srgbClr val="000000"/>
                          </a:solidFill>
                          <a:effectLst/>
                          <a:latin typeface="Arial" panose="020B0604020202020204" pitchFamily="34" charset="0"/>
                        </a:rPr>
                        <a:t>Enfermería</a:t>
                      </a: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Sesión 8:  Práctica 16 y 17.</a:t>
                      </a:r>
                      <a:endParaRPr lang="en-US" dirty="0"/>
                    </a:p>
                    <a:p>
                      <a:pPr algn="ctr" fontAlgn="ctr"/>
                      <a:r>
                        <a:rPr lang="es-MX" sz="1100" u="none" strike="noStrike" dirty="0">
                          <a:effectLst/>
                        </a:rPr>
                        <a:t>Prevención de Enfermedades Infectocontagiosas IRA – EDA</a:t>
                      </a:r>
                      <a:r>
                        <a:rPr lang="es-MX" sz="1200" u="none" strike="noStrike" dirty="0">
                          <a:effectLst/>
                        </a:rPr>
                        <a:t> </a:t>
                      </a:r>
                      <a:r>
                        <a:rPr lang="es-MX" sz="1100" u="none" strike="noStrike" dirty="0">
                          <a:effectLst/>
                        </a:rPr>
                        <a:t> </a:t>
                      </a:r>
                      <a:r>
                        <a:rPr lang="es-MX" sz="1100" b="0" i="0" u="none" strike="noStrike" noProof="0" dirty="0">
                          <a:solidFill>
                            <a:srgbClr val="000000"/>
                          </a:solidFill>
                          <a:effectLst/>
                          <a:latin typeface="Arial"/>
                        </a:rPr>
                        <a:t>Signos de alarma Atención médica inmediata </a:t>
                      </a:r>
                    </a:p>
                    <a:p>
                      <a:pPr lvl="0" algn="ctr">
                        <a:lnSpc>
                          <a:spcPct val="100000"/>
                        </a:lnSpc>
                        <a:spcBef>
                          <a:spcPts val="0"/>
                        </a:spcBef>
                        <a:spcAft>
                          <a:spcPts val="0"/>
                        </a:spcAft>
                        <a:buNone/>
                      </a:pPr>
                      <a:r>
                        <a:rPr lang="es-MX" sz="1100" b="0" i="0" u="none" strike="noStrike" noProof="0" dirty="0">
                          <a:solidFill>
                            <a:srgbClr val="000000"/>
                          </a:solidFill>
                          <a:effectLst/>
                          <a:latin typeface="Arial"/>
                        </a:rPr>
                        <a:t>Cumplimiento del tratamiento médico y seguimiento a la evolución de la enfermedad Cuidado de la tos</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Taller de lavado de manos</a:t>
                      </a:r>
                      <a:endParaRPr lang="es-MX" dirty="0"/>
                    </a:p>
                    <a:p>
                      <a:pPr lvl="0" algn="ctr">
                        <a:buNone/>
                      </a:pPr>
                      <a:endParaRPr lang="es-MX" sz="1200" u="none" strike="noStrike" dirty="0">
                        <a:effectLst/>
                      </a:endParaRPr>
                    </a:p>
                  </a:txBody>
                  <a:tcPr marL="5353" marR="5353" marT="5353"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1200" u="none" strike="noStrike" dirty="0">
                          <a:effectLst/>
                        </a:rPr>
                        <a:t>Soporte: </a:t>
                      </a:r>
                      <a:br>
                        <a:rPr lang="es-MX" sz="1200" u="none" strike="noStrike" dirty="0">
                          <a:effectLst/>
                        </a:rPr>
                      </a:br>
                      <a:r>
                        <a:rPr lang="es-MX" sz="1200" u="none" strike="noStrike" dirty="0">
                          <a:effectLst/>
                        </a:rPr>
                        <a:t>Cargue en SICAPS en el módulo de actividades y registro digital (según indicación)</a:t>
                      </a:r>
                      <a:br>
                        <a:rPr lang="es-MX" sz="1200" u="none" strike="noStrike" dirty="0">
                          <a:effectLst/>
                        </a:rPr>
                      </a:br>
                      <a:r>
                        <a:rPr lang="es-MX" sz="1200" u="none" strike="noStrike" dirty="0">
                          <a:effectLst/>
                        </a:rPr>
                        <a:t>Listado de asistencia actividad</a:t>
                      </a:r>
                      <a:r>
                        <a:rPr lang="es-MX" sz="1200" u="none" strike="noStrike" baseline="0" dirty="0">
                          <a:effectLst/>
                        </a:rPr>
                        <a:t> grupal</a:t>
                      </a:r>
                      <a:r>
                        <a:rPr lang="es-MX" sz="1200" u="none" strike="noStrike" dirty="0">
                          <a:effectLst/>
                        </a:rPr>
                        <a:t> en físico.</a:t>
                      </a:r>
                      <a:r>
                        <a:rPr lang="es-MX" sz="1200" b="0" i="0" u="none" strike="noStrike" dirty="0">
                          <a:solidFill>
                            <a:srgbClr val="000000"/>
                          </a:solidFill>
                          <a:effectLst/>
                          <a:latin typeface="Arial" panose="020B0604020202020204" pitchFamily="34" charset="0"/>
                        </a:rPr>
                        <a:t> </a:t>
                      </a:r>
                    </a:p>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1200" b="0" i="0" u="none" strike="noStrike" dirty="0">
                          <a:solidFill>
                            <a:srgbClr val="000000"/>
                          </a:solidFill>
                          <a:effectLst/>
                          <a:latin typeface="Arial" panose="020B0604020202020204" pitchFamily="34" charset="0"/>
                        </a:rPr>
                        <a:t>Anexar unidad didáctica –evidencia fotográfica</a:t>
                      </a:r>
                    </a:p>
                    <a:p>
                      <a:pPr algn="ctr" fontAlgn="ctr"/>
                      <a:endParaRPr lang="es-MX"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Actividades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3588113379"/>
                  </a:ext>
                </a:extLst>
              </a:tr>
            </a:tbl>
          </a:graphicData>
        </a:graphic>
      </p:graphicFrame>
    </p:spTree>
    <p:extLst>
      <p:ext uri="{BB962C8B-B14F-4D97-AF65-F5344CB8AC3E}">
        <p14:creationId xmlns:p14="http://schemas.microsoft.com/office/powerpoint/2010/main" val="242034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C5D839ED-D22C-A15E-26E4-BAE81478502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FA4D75-5E24-5A0C-4210-2FD17D12D279}"/>
              </a:ext>
            </a:extLst>
          </p:cNvPr>
          <p:cNvSpPr/>
          <p:nvPr/>
        </p:nvSpPr>
        <p:spPr>
          <a:xfrm>
            <a:off x="0"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4" name="Tabla 2">
            <a:extLst>
              <a:ext uri="{FF2B5EF4-FFF2-40B4-BE49-F238E27FC236}">
                <a16:creationId xmlns:a16="http://schemas.microsoft.com/office/drawing/2014/main" id="{C913A022-77B5-DDF2-693E-49ED9B092190}"/>
              </a:ext>
            </a:extLst>
          </p:cNvPr>
          <p:cNvGraphicFramePr>
            <a:graphicFrameLocks noGrp="1"/>
          </p:cNvGraphicFramePr>
          <p:nvPr>
            <p:extLst>
              <p:ext uri="{D42A27DB-BD31-4B8C-83A1-F6EECF244321}">
                <p14:modId xmlns:p14="http://schemas.microsoft.com/office/powerpoint/2010/main" val="3264289293"/>
              </p:ext>
            </p:extLst>
          </p:nvPr>
        </p:nvGraphicFramePr>
        <p:xfrm>
          <a:off x="94593" y="84320"/>
          <a:ext cx="8933793" cy="4494126"/>
        </p:xfrm>
        <a:graphic>
          <a:graphicData uri="http://schemas.openxmlformats.org/drawingml/2006/table">
            <a:tbl>
              <a:tblPr>
                <a:tableStyleId>{3C2FFA5D-87B4-456A-9821-1D502468CF0F}</a:tableStyleId>
              </a:tblPr>
              <a:tblGrid>
                <a:gridCol w="998483">
                  <a:extLst>
                    <a:ext uri="{9D8B030D-6E8A-4147-A177-3AD203B41FA5}">
                      <a16:colId xmlns:a16="http://schemas.microsoft.com/office/drawing/2014/main" val="3211470188"/>
                    </a:ext>
                  </a:extLst>
                </a:gridCol>
                <a:gridCol w="945931">
                  <a:extLst>
                    <a:ext uri="{9D8B030D-6E8A-4147-A177-3AD203B41FA5}">
                      <a16:colId xmlns:a16="http://schemas.microsoft.com/office/drawing/2014/main" val="2699437734"/>
                    </a:ext>
                  </a:extLst>
                </a:gridCol>
                <a:gridCol w="2144110">
                  <a:extLst>
                    <a:ext uri="{9D8B030D-6E8A-4147-A177-3AD203B41FA5}">
                      <a16:colId xmlns:a16="http://schemas.microsoft.com/office/drawing/2014/main" val="467369755"/>
                    </a:ext>
                  </a:extLst>
                </a:gridCol>
                <a:gridCol w="1828800">
                  <a:extLst>
                    <a:ext uri="{9D8B030D-6E8A-4147-A177-3AD203B41FA5}">
                      <a16:colId xmlns:a16="http://schemas.microsoft.com/office/drawing/2014/main" val="3655299083"/>
                    </a:ext>
                  </a:extLst>
                </a:gridCol>
                <a:gridCol w="956442">
                  <a:extLst>
                    <a:ext uri="{9D8B030D-6E8A-4147-A177-3AD203B41FA5}">
                      <a16:colId xmlns:a16="http://schemas.microsoft.com/office/drawing/2014/main" val="1887217425"/>
                    </a:ext>
                  </a:extLst>
                </a:gridCol>
                <a:gridCol w="1109393">
                  <a:extLst>
                    <a:ext uri="{9D8B030D-6E8A-4147-A177-3AD203B41FA5}">
                      <a16:colId xmlns:a16="http://schemas.microsoft.com/office/drawing/2014/main" val="341848475"/>
                    </a:ext>
                  </a:extLst>
                </a:gridCol>
                <a:gridCol w="950634">
                  <a:extLst>
                    <a:ext uri="{9D8B030D-6E8A-4147-A177-3AD203B41FA5}">
                      <a16:colId xmlns:a16="http://schemas.microsoft.com/office/drawing/2014/main" val="2921260915"/>
                    </a:ext>
                  </a:extLst>
                </a:gridCol>
              </a:tblGrid>
              <a:tr h="366331">
                <a:tc>
                  <a:txBody>
                    <a:bodyPr/>
                    <a:lstStyle/>
                    <a:p>
                      <a:pPr algn="ctr" fontAlgn="ctr"/>
                      <a:r>
                        <a:rPr lang="es-CO" sz="1200" b="1" u="none" strike="noStrike" dirty="0">
                          <a:effectLst/>
                        </a:rPr>
                        <a:t>ACTIVIDAD</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DURACION</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MX" sz="1200" b="1" u="none" strike="noStrike" dirty="0">
                          <a:effectLst/>
                        </a:rPr>
                        <a:t>TEMATICA</a:t>
                      </a:r>
                      <a:endParaRPr lang="es-MX"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OBSERVACIONES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MODULO SICAPS</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GRUPO PRIORIZADO</a:t>
                      </a:r>
                      <a:endParaRPr lang="es-CO" sz="1200" b="1" i="0" u="none" strike="noStrike" dirty="0">
                        <a:solidFill>
                          <a:srgbClr val="000000"/>
                        </a:solidFill>
                        <a:effectLst/>
                        <a:latin typeface="Arial" panose="020B0604020202020204" pitchFamily="34" charset="0"/>
                      </a:endParaRPr>
                    </a:p>
                  </a:txBody>
                  <a:tcPr marL="5353" marR="5353" marT="5353" marB="0" anchor="ctr"/>
                </a:tc>
                <a:tc>
                  <a:txBody>
                    <a:bodyPr/>
                    <a:lstStyle/>
                    <a:p>
                      <a:pPr algn="ctr" fontAlgn="ctr"/>
                      <a:r>
                        <a:rPr lang="es-CO" sz="1200" b="1" u="none" strike="noStrike" dirty="0">
                          <a:effectLst/>
                        </a:rPr>
                        <a:t>PROGRAMA</a:t>
                      </a:r>
                      <a:endParaRPr lang="es-CO" sz="1200" b="1" i="0" u="none" strike="noStrike" dirty="0">
                        <a:solidFill>
                          <a:srgbClr val="000000"/>
                        </a:solidFill>
                        <a:effectLst/>
                        <a:latin typeface="Arial" panose="020B0604020202020204" pitchFamily="34" charset="0"/>
                      </a:endParaRPr>
                    </a:p>
                  </a:txBody>
                  <a:tcPr marL="5353" marR="5353" marT="5353" marB="0" anchor="ctr"/>
                </a:tc>
                <a:extLst>
                  <a:ext uri="{0D108BD9-81ED-4DB2-BD59-A6C34878D82A}">
                    <a16:rowId xmlns:a16="http://schemas.microsoft.com/office/drawing/2014/main" val="351300343"/>
                  </a:ext>
                </a:extLst>
              </a:tr>
              <a:tr h="2112264">
                <a:tc>
                  <a:txBody>
                    <a:bodyPr/>
                    <a:lstStyle/>
                    <a:p>
                      <a:pPr algn="ctr" fontAlgn="ctr"/>
                      <a:r>
                        <a:rPr lang="es-CO" sz="1200" u="none" strike="noStrike" dirty="0">
                          <a:effectLst/>
                        </a:rPr>
                        <a:t>EDUCATIVA GRUPAL</a:t>
                      </a:r>
                    </a:p>
                    <a:p>
                      <a:pPr algn="ctr" fontAlgn="ctr"/>
                      <a:endParaRPr lang="es-CO" sz="1200" b="0" i="0" u="none" strike="noStrike" dirty="0">
                        <a:solidFill>
                          <a:srgbClr val="000000"/>
                        </a:solidFill>
                        <a:effectLst/>
                        <a:latin typeface="Arial" panose="020B0604020202020204" pitchFamily="34" charset="0"/>
                      </a:endParaRPr>
                    </a:p>
                    <a:p>
                      <a:pPr algn="ctr" fontAlgn="ctr"/>
                      <a:r>
                        <a:rPr lang="es-CO" sz="1200" b="0" i="0" u="none" strike="noStrike" dirty="0">
                          <a:solidFill>
                            <a:srgbClr val="000000"/>
                          </a:solidFill>
                          <a:effectLst/>
                          <a:latin typeface="Arial" panose="020B0604020202020204" pitchFamily="34" charset="0"/>
                        </a:rPr>
                        <a:t>Profesional Enfermería</a:t>
                      </a:r>
                      <a:endParaRPr lang="es-CO" sz="1200" u="none" strike="noStrike" dirty="0">
                        <a:effectLst/>
                      </a:endParaRP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lvl="0" algn="ctr">
                        <a:lnSpc>
                          <a:spcPct val="100000"/>
                        </a:lnSpc>
                        <a:spcBef>
                          <a:spcPts val="0"/>
                        </a:spcBef>
                        <a:spcAft>
                          <a:spcPts val="0"/>
                        </a:spcAft>
                        <a:buNone/>
                      </a:pPr>
                      <a:r>
                        <a:rPr lang="es-MX" sz="1100" b="0" i="0" u="none" strike="noStrike" noProof="0" dirty="0">
                          <a:solidFill>
                            <a:srgbClr val="000000"/>
                          </a:solidFill>
                          <a:effectLst/>
                          <a:latin typeface="Arial"/>
                        </a:rPr>
                        <a:t>Sesión 9: Práctica 18. CUIDADO DE LA GESTANTE Y EL RECIÉN NACIDO</a:t>
                      </a:r>
                      <a:endParaRPr lang="es-MX" sz="1200" u="none" strike="noStrike" dirty="0">
                        <a:effectLst/>
                      </a:endParaRPr>
                    </a:p>
                    <a:p>
                      <a:pPr lvl="0" algn="ctr">
                        <a:lnSpc>
                          <a:spcPct val="100000"/>
                        </a:lnSpc>
                        <a:spcBef>
                          <a:spcPts val="0"/>
                        </a:spcBef>
                        <a:spcAft>
                          <a:spcPts val="0"/>
                        </a:spcAft>
                        <a:buNone/>
                      </a:pPr>
                      <a:r>
                        <a:rPr lang="es-MX" sz="1100" b="0" i="0" u="none" strike="noStrike" noProof="0" dirty="0">
                          <a:solidFill>
                            <a:srgbClr val="000000"/>
                          </a:solidFill>
                          <a:effectLst/>
                          <a:latin typeface="Arial"/>
                        </a:rPr>
                        <a:t>Ruta de atención Materno perinatal - Importancia del Control Prenatal - Signos de alarma durante la Gestación </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Cuidado del recién nacido</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Cuando buscar atención médica inmediata</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Ingreso a la Ruta de atención en la primera infancia</a:t>
                      </a:r>
                      <a:endParaRPr lang="es-MX" dirty="0"/>
                    </a:p>
                  </a:txBody>
                  <a:tcPr marL="5353" marR="5353" marT="5353" marB="0" anchor="ctr">
                    <a:solidFill>
                      <a:schemeClr val="bg1"/>
                    </a:solidFill>
                  </a:tcPr>
                </a:tc>
                <a:tc>
                  <a:txBody>
                    <a:bodyPr/>
                    <a:lstStyle/>
                    <a:p>
                      <a:pPr algn="ctr" fontAlgn="ctr"/>
                      <a:r>
                        <a:rPr lang="es-MX" sz="1200" u="none" strike="noStrike" dirty="0">
                          <a:effectLst/>
                        </a:rPr>
                        <a:t>Soporte: </a:t>
                      </a:r>
                      <a:br>
                        <a:rPr lang="es-MX" sz="1200" u="none" strike="noStrike" dirty="0">
                          <a:effectLst/>
                        </a:rPr>
                      </a:br>
                      <a:r>
                        <a:rPr lang="es-MX" sz="1200" u="none" strike="noStrike" dirty="0">
                          <a:effectLst/>
                        </a:rPr>
                        <a:t>Cargue en SICAPS en el módulo de actividades y registro digital (según indicación)</a:t>
                      </a:r>
                      <a:br>
                        <a:rPr lang="es-MX" sz="1200" u="none" strike="noStrike" dirty="0">
                          <a:effectLst/>
                        </a:rPr>
                      </a:br>
                      <a:r>
                        <a:rPr lang="es-MX" sz="1200" u="none" strike="noStrike" dirty="0">
                          <a:effectLst/>
                        </a:rPr>
                        <a:t>Listado de asistencia actividad</a:t>
                      </a:r>
                      <a:r>
                        <a:rPr lang="es-MX" sz="1200" u="none" strike="noStrike" baseline="0" dirty="0">
                          <a:effectLst/>
                        </a:rPr>
                        <a:t> grupal</a:t>
                      </a:r>
                      <a:r>
                        <a:rPr lang="es-MX" sz="1200" u="none" strike="noStrike" dirty="0">
                          <a:effectLst/>
                        </a:rPr>
                        <a:t> en físico.</a:t>
                      </a:r>
                    </a:p>
                    <a:p>
                      <a:pPr algn="ctr" fontAlgn="ctr"/>
                      <a:r>
                        <a:rPr lang="es-MX" sz="1200" b="0" i="0" u="none" strike="noStrike" dirty="0">
                          <a:solidFill>
                            <a:srgbClr val="000000"/>
                          </a:solidFill>
                          <a:effectLst/>
                          <a:latin typeface="Arial" panose="020B0604020202020204" pitchFamily="34" charset="0"/>
                        </a:rPr>
                        <a:t>Anexar unidad didáctica –evidencia fotográfica</a:t>
                      </a:r>
                    </a:p>
                  </a:txBody>
                  <a:tcPr marL="5353" marR="5353" marT="5353" marB="0" anchor="ctr">
                    <a:solidFill>
                      <a:schemeClr val="bg1"/>
                    </a:solidFill>
                  </a:tcPr>
                </a:tc>
                <a:tc>
                  <a:txBody>
                    <a:bodyPr/>
                    <a:lstStyle/>
                    <a:p>
                      <a:pPr algn="ctr" fontAlgn="ctr"/>
                      <a:r>
                        <a:rPr lang="es-CO" sz="1200" u="none" strike="noStrike" dirty="0">
                          <a:effectLst/>
                        </a:rPr>
                        <a:t>Actividades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2130796576"/>
                  </a:ext>
                </a:extLst>
              </a:tr>
              <a:tr h="2010749">
                <a:tc>
                  <a:txBody>
                    <a:bodyPr/>
                    <a:lstStyle/>
                    <a:p>
                      <a:pPr algn="ctr" fontAlgn="ctr"/>
                      <a:r>
                        <a:rPr lang="es-CO" sz="1200" u="none" strike="noStrike" dirty="0">
                          <a:effectLst/>
                        </a:rPr>
                        <a:t>EDUCATIVA GRUPAL</a:t>
                      </a:r>
                    </a:p>
                    <a:p>
                      <a:pPr algn="ctr" fontAlgn="ctr"/>
                      <a:endParaRPr lang="es-CO" sz="1200" u="none" strike="noStrike" dirty="0">
                        <a:effectLst/>
                      </a:endParaRPr>
                    </a:p>
                    <a:p>
                      <a:pPr algn="ctr" fontAlgn="ctr"/>
                      <a:r>
                        <a:rPr lang="es-CO" sz="1200" b="0" i="0" u="none" strike="noStrike" dirty="0">
                          <a:solidFill>
                            <a:srgbClr val="000000"/>
                          </a:solidFill>
                          <a:effectLst/>
                          <a:latin typeface="Arial" panose="020B0604020202020204" pitchFamily="34" charset="0"/>
                        </a:rPr>
                        <a:t>Profesional</a:t>
                      </a:r>
                    </a:p>
                    <a:p>
                      <a:pPr algn="ctr" fontAlgn="ctr"/>
                      <a:r>
                        <a:rPr lang="es-CO" sz="1200" b="0" i="0" u="none" strike="noStrike" dirty="0">
                          <a:solidFill>
                            <a:srgbClr val="000000"/>
                          </a:solidFill>
                          <a:effectLst/>
                          <a:latin typeface="Arial"/>
                        </a:rPr>
                        <a:t>Trabajo Social</a:t>
                      </a:r>
                    </a:p>
                  </a:txBody>
                  <a:tcPr marL="5353" marR="5353" marT="5353" marB="0" anchor="ctr">
                    <a:solidFill>
                      <a:schemeClr val="bg1"/>
                    </a:solidFill>
                  </a:tcPr>
                </a:tc>
                <a:tc>
                  <a:txBody>
                    <a:bodyPr/>
                    <a:lstStyle/>
                    <a:p>
                      <a:pPr algn="ctr" fontAlgn="ctr"/>
                      <a:r>
                        <a:rPr lang="es-CO" sz="1200" u="none" strike="noStrike" dirty="0">
                          <a:effectLst/>
                        </a:rPr>
                        <a:t>2 horas </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MX" sz="1200" u="none" strike="noStrike" dirty="0">
                          <a:effectLst/>
                        </a:rPr>
                        <a:t>Sesión 10: </a:t>
                      </a:r>
                    </a:p>
                    <a:p>
                      <a:pPr lvl="0" algn="ctr">
                        <a:lnSpc>
                          <a:spcPct val="100000"/>
                        </a:lnSpc>
                        <a:spcBef>
                          <a:spcPts val="0"/>
                        </a:spcBef>
                        <a:spcAft>
                          <a:spcPts val="0"/>
                        </a:spcAft>
                        <a:buNone/>
                      </a:pPr>
                      <a:r>
                        <a:rPr lang="es-MX" sz="1100" b="0" i="0" u="none" strike="noStrike" noProof="0" dirty="0">
                          <a:solidFill>
                            <a:srgbClr val="000000"/>
                          </a:solidFill>
                          <a:effectLst/>
                          <a:latin typeface="Arial"/>
                        </a:rPr>
                        <a:t>ACTIVIDAD DE CIERRE DEL PROCESO</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Taller para terminación del proceso</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Aplicación Postest</a:t>
                      </a:r>
                      <a:endParaRPr lang="es-MX" dirty="0" err="1"/>
                    </a:p>
                    <a:p>
                      <a:pPr lvl="0" algn="ctr">
                        <a:lnSpc>
                          <a:spcPct val="100000"/>
                        </a:lnSpc>
                        <a:spcBef>
                          <a:spcPts val="0"/>
                        </a:spcBef>
                        <a:spcAft>
                          <a:spcPts val="0"/>
                        </a:spcAft>
                        <a:buNone/>
                      </a:pPr>
                      <a:r>
                        <a:rPr lang="es-MX" sz="1100" b="0" i="0" u="none" strike="noStrike" noProof="0" dirty="0">
                          <a:solidFill>
                            <a:srgbClr val="000000"/>
                          </a:solidFill>
                          <a:effectLst/>
                          <a:latin typeface="Arial"/>
                        </a:rPr>
                        <a:t>Aplicación encuesta de satisfacción</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Entrega de certificados</a:t>
                      </a:r>
                      <a:endParaRPr lang="es-MX" dirty="0"/>
                    </a:p>
                  </a:txBody>
                  <a:tcPr marL="5353" marR="5353" marT="5353" marB="0" anchor="ctr">
                    <a:solidFill>
                      <a:schemeClr val="bg1"/>
                    </a:solidFill>
                  </a:tcPr>
                </a:tc>
                <a:tc>
                  <a:txBody>
                    <a:bodyPr/>
                    <a:lstStyle/>
                    <a:p>
                      <a:pPr lvl="0" algn="ctr">
                        <a:lnSpc>
                          <a:spcPct val="100000"/>
                        </a:lnSpc>
                        <a:spcBef>
                          <a:spcPts val="0"/>
                        </a:spcBef>
                        <a:spcAft>
                          <a:spcPts val="0"/>
                        </a:spcAft>
                        <a:buNone/>
                      </a:pPr>
                      <a:r>
                        <a:rPr lang="es-MX" sz="1100" b="0" i="0" u="none" strike="noStrike" noProof="0" dirty="0">
                          <a:solidFill>
                            <a:srgbClr val="000000"/>
                          </a:solidFill>
                          <a:effectLst/>
                          <a:latin typeface="Arial"/>
                        </a:rPr>
                        <a:t>Soporte:</a:t>
                      </a:r>
                      <a:endParaRPr lang="en-US" sz="1100" b="0" i="0" noProof="0" dirty="0">
                        <a:solidFill>
                          <a:srgbClr val="000000"/>
                        </a:solidFill>
                        <a:latin typeface="Arial"/>
                      </a:endParaRPr>
                    </a:p>
                    <a:p>
                      <a:pPr lvl="0" algn="ctr">
                        <a:lnSpc>
                          <a:spcPct val="100000"/>
                        </a:lnSpc>
                        <a:spcBef>
                          <a:spcPts val="0"/>
                        </a:spcBef>
                        <a:spcAft>
                          <a:spcPts val="0"/>
                        </a:spcAft>
                        <a:buNone/>
                      </a:pPr>
                      <a:r>
                        <a:rPr lang="es-MX" sz="1100" b="0" i="0" u="none" strike="noStrike" noProof="0" dirty="0">
                          <a:solidFill>
                            <a:srgbClr val="000000"/>
                          </a:solidFill>
                          <a:effectLst/>
                          <a:latin typeface="Arial"/>
                        </a:rPr>
                        <a:t>-Cargue en SICAPS </a:t>
                      </a:r>
                      <a:endParaRPr lang="es-MX" sz="1100" b="0" i="0" noProof="0" dirty="0">
                        <a:solidFill>
                          <a:srgbClr val="000000"/>
                        </a:solidFill>
                        <a:latin typeface="Arial"/>
                      </a:endParaRPr>
                    </a:p>
                    <a:p>
                      <a:pPr lvl="0" algn="ctr">
                        <a:lnSpc>
                          <a:spcPct val="100000"/>
                        </a:lnSpc>
                        <a:spcBef>
                          <a:spcPts val="0"/>
                        </a:spcBef>
                        <a:spcAft>
                          <a:spcPts val="0"/>
                        </a:spcAft>
                        <a:buNone/>
                      </a:pPr>
                      <a:r>
                        <a:rPr lang="es-MX" sz="1100" b="0" i="0" u="none" strike="noStrike" noProof="0" dirty="0">
                          <a:solidFill>
                            <a:srgbClr val="000000"/>
                          </a:solidFill>
                          <a:effectLst/>
                          <a:latin typeface="Arial"/>
                        </a:rPr>
                        <a:t>-Registro de asistencia grupal</a:t>
                      </a:r>
                      <a:endParaRPr lang="es-MX" sz="1100" b="0" i="0" noProof="0" dirty="0">
                        <a:solidFill>
                          <a:srgbClr val="000000"/>
                        </a:solidFill>
                        <a:latin typeface="Arial"/>
                      </a:endParaRPr>
                    </a:p>
                    <a:p>
                      <a:pPr lvl="0" algn="ctr">
                        <a:lnSpc>
                          <a:spcPct val="100000"/>
                        </a:lnSpc>
                        <a:spcBef>
                          <a:spcPts val="0"/>
                        </a:spcBef>
                        <a:spcAft>
                          <a:spcPts val="0"/>
                        </a:spcAft>
                        <a:buNone/>
                      </a:pPr>
                      <a:r>
                        <a:rPr lang="es-MX" sz="1100" b="0" i="0" u="none" strike="noStrike" noProof="0" dirty="0">
                          <a:solidFill>
                            <a:srgbClr val="000000"/>
                          </a:solidFill>
                          <a:effectLst/>
                          <a:latin typeface="Arial"/>
                        </a:rPr>
                        <a:t>-Evidencia fotográfica</a:t>
                      </a:r>
                      <a:endParaRPr lang="es-MX" dirty="0" err="1"/>
                    </a:p>
                    <a:p>
                      <a:pPr lvl="0" algn="ctr">
                        <a:lnSpc>
                          <a:spcPct val="100000"/>
                        </a:lnSpc>
                        <a:spcBef>
                          <a:spcPts val="0"/>
                        </a:spcBef>
                        <a:spcAft>
                          <a:spcPts val="0"/>
                        </a:spcAft>
                        <a:buNone/>
                      </a:pPr>
                      <a:r>
                        <a:rPr lang="es-MX" sz="1100" b="0" i="0" u="none" strike="noStrike" noProof="0" dirty="0">
                          <a:solidFill>
                            <a:srgbClr val="000000"/>
                          </a:solidFill>
                          <a:effectLst/>
                          <a:latin typeface="Arial"/>
                        </a:rPr>
                        <a:t>-Encuesta de satisfacción SICAPS</a:t>
                      </a:r>
                      <a:endParaRPr lang="es-MX" dirty="0"/>
                    </a:p>
                    <a:p>
                      <a:pPr lvl="0" algn="ctr">
                        <a:lnSpc>
                          <a:spcPct val="100000"/>
                        </a:lnSpc>
                        <a:spcBef>
                          <a:spcPts val="0"/>
                        </a:spcBef>
                        <a:spcAft>
                          <a:spcPts val="0"/>
                        </a:spcAft>
                        <a:buNone/>
                      </a:pPr>
                      <a:r>
                        <a:rPr lang="es-MX" sz="1100" b="0" i="0" u="none" strike="noStrike" noProof="0" dirty="0">
                          <a:solidFill>
                            <a:srgbClr val="000000"/>
                          </a:solidFill>
                          <a:effectLst/>
                          <a:latin typeface="Arial"/>
                        </a:rPr>
                        <a:t>- Aplicar Postest</a:t>
                      </a:r>
                      <a:endParaRPr lang="es-MX" dirty="0" err="1"/>
                    </a:p>
                    <a:p>
                      <a:pPr lvl="0" algn="ctr">
                        <a:lnSpc>
                          <a:spcPct val="100000"/>
                        </a:lnSpc>
                        <a:spcBef>
                          <a:spcPts val="0"/>
                        </a:spcBef>
                        <a:spcAft>
                          <a:spcPts val="0"/>
                        </a:spcAft>
                        <a:buNone/>
                      </a:pPr>
                      <a:r>
                        <a:rPr lang="es-MX" sz="1100" b="0" i="0" u="none" strike="noStrike" noProof="0" dirty="0">
                          <a:solidFill>
                            <a:srgbClr val="000000"/>
                          </a:solidFill>
                          <a:effectLst/>
                          <a:latin typeface="Arial"/>
                        </a:rPr>
                        <a:t>-Informe de análisis de los resultados del </a:t>
                      </a:r>
                      <a:r>
                        <a:rPr lang="es-MX" sz="1100" b="0" i="0" u="none" strike="noStrike" noProof="0" dirty="0" err="1">
                          <a:solidFill>
                            <a:srgbClr val="000000"/>
                          </a:solidFill>
                          <a:effectLst/>
                          <a:latin typeface="Arial"/>
                        </a:rPr>
                        <a:t>postest</a:t>
                      </a:r>
                      <a:r>
                        <a:rPr lang="es-MX" sz="1100" b="0" i="0" u="none" strike="noStrike" noProof="0" dirty="0">
                          <a:solidFill>
                            <a:srgbClr val="000000"/>
                          </a:solidFill>
                          <a:effectLst/>
                          <a:latin typeface="Arial"/>
                        </a:rPr>
                        <a:t>. </a:t>
                      </a:r>
                    </a:p>
                  </a:txBody>
                  <a:tcPr marL="5353" marR="5353" marT="5353" marB="0" anchor="ctr">
                    <a:solidFill>
                      <a:schemeClr val="bg1"/>
                    </a:solidFill>
                  </a:tcPr>
                </a:tc>
                <a:tc>
                  <a:txBody>
                    <a:bodyPr/>
                    <a:lstStyle/>
                    <a:p>
                      <a:pPr algn="ctr" fontAlgn="ctr"/>
                      <a:r>
                        <a:rPr lang="es-CO" sz="1200" u="none" strike="noStrike" dirty="0">
                          <a:effectLst/>
                        </a:rPr>
                        <a:t>Actividades</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Enfermedades</a:t>
                      </a:r>
                      <a:r>
                        <a:rPr lang="es-CO" sz="1200" u="none" strike="noStrike" baseline="0" dirty="0">
                          <a:effectLst/>
                        </a:rPr>
                        <a:t> Asociadas por Salubridad</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tc>
                  <a:txBody>
                    <a:bodyPr/>
                    <a:lstStyle/>
                    <a:p>
                      <a:pPr algn="ctr" fontAlgn="ctr"/>
                      <a:r>
                        <a:rPr lang="es-CO" sz="1200" u="none" strike="noStrike" dirty="0">
                          <a:effectLst/>
                        </a:rPr>
                        <a:t>AIEPI</a:t>
                      </a:r>
                      <a:endParaRPr lang="es-CO" sz="1200" b="0" i="0" u="none" strike="noStrike" dirty="0">
                        <a:solidFill>
                          <a:srgbClr val="000000"/>
                        </a:solidFill>
                        <a:effectLst/>
                        <a:latin typeface="Arial" panose="020B0604020202020204" pitchFamily="34" charset="0"/>
                      </a:endParaRPr>
                    </a:p>
                  </a:txBody>
                  <a:tcPr marL="5353" marR="5353" marT="5353" marB="0" anchor="ctr">
                    <a:solidFill>
                      <a:schemeClr val="bg1"/>
                    </a:solidFill>
                  </a:tcPr>
                </a:tc>
                <a:extLst>
                  <a:ext uri="{0D108BD9-81ED-4DB2-BD59-A6C34878D82A}">
                    <a16:rowId xmlns:a16="http://schemas.microsoft.com/office/drawing/2014/main" val="3588113379"/>
                  </a:ext>
                </a:extLst>
              </a:tr>
            </a:tbl>
          </a:graphicData>
        </a:graphic>
      </p:graphicFrame>
    </p:spTree>
    <p:extLst>
      <p:ext uri="{BB962C8B-B14F-4D97-AF65-F5344CB8AC3E}">
        <p14:creationId xmlns:p14="http://schemas.microsoft.com/office/powerpoint/2010/main" val="83909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7DE56D42-3CDF-FAAB-8A66-295EC9EDAA0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381AEFA-7EBB-9C75-BC60-E6586095A3AB}"/>
              </a:ext>
            </a:extLst>
          </p:cNvPr>
          <p:cNvSpPr txBox="1"/>
          <p:nvPr/>
        </p:nvSpPr>
        <p:spPr>
          <a:xfrm>
            <a:off x="147577" y="478084"/>
            <a:ext cx="3873335" cy="400110"/>
          </a:xfrm>
          <a:prstGeom prst="rect">
            <a:avLst/>
          </a:prstGeom>
          <a:noFill/>
        </p:spPr>
        <p:txBody>
          <a:bodyPr wrap="square" lIns="91440" tIns="45720" rIns="91440" bIns="45720" rtlCol="0" anchor="t">
            <a:spAutoFit/>
          </a:bodyPr>
          <a:lstStyle/>
          <a:p>
            <a:pPr algn="ctr"/>
            <a:r>
              <a:rPr lang="es-MX" sz="2000" b="1" dirty="0">
                <a:solidFill>
                  <a:schemeClr val="bg1"/>
                </a:solidFill>
              </a:rPr>
              <a:t>CARGUE A SI - CAPS</a:t>
            </a:r>
          </a:p>
        </p:txBody>
      </p:sp>
      <p:pic>
        <p:nvPicPr>
          <p:cNvPr id="4" name="Imagen 3">
            <a:extLst>
              <a:ext uri="{FF2B5EF4-FFF2-40B4-BE49-F238E27FC236}">
                <a16:creationId xmlns:a16="http://schemas.microsoft.com/office/drawing/2014/main" id="{5D47D7DD-9FCF-69E9-F2EC-5612457EA6FF}"/>
              </a:ext>
            </a:extLst>
          </p:cNvPr>
          <p:cNvPicPr>
            <a:picLocks noChangeAspect="1"/>
          </p:cNvPicPr>
          <p:nvPr/>
        </p:nvPicPr>
        <p:blipFill>
          <a:blip r:embed="rId4"/>
          <a:stretch>
            <a:fillRect/>
          </a:stretch>
        </p:blipFill>
        <p:spPr>
          <a:xfrm>
            <a:off x="2960866" y="1026977"/>
            <a:ext cx="4102616" cy="3811257"/>
          </a:xfrm>
          <a:prstGeom prst="rect">
            <a:avLst/>
          </a:prstGeom>
        </p:spPr>
      </p:pic>
      <p:sp>
        <p:nvSpPr>
          <p:cNvPr id="6" name="CuadroTexto 5">
            <a:extLst>
              <a:ext uri="{FF2B5EF4-FFF2-40B4-BE49-F238E27FC236}">
                <a16:creationId xmlns:a16="http://schemas.microsoft.com/office/drawing/2014/main" id="{3BF6FCB6-D719-97B0-B6D8-554F2CA171BD}"/>
              </a:ext>
            </a:extLst>
          </p:cNvPr>
          <p:cNvSpPr txBox="1"/>
          <p:nvPr/>
        </p:nvSpPr>
        <p:spPr>
          <a:xfrm>
            <a:off x="396518" y="2094139"/>
            <a:ext cx="2273300" cy="954107"/>
          </a:xfrm>
          <a:prstGeom prst="rect">
            <a:avLst/>
          </a:prstGeom>
          <a:noFill/>
        </p:spPr>
        <p:txBody>
          <a:bodyPr wrap="square" lIns="91440" tIns="45720" rIns="91440" bIns="45720" anchor="t">
            <a:spAutoFit/>
          </a:bodyPr>
          <a:lstStyle/>
          <a:p>
            <a:r>
              <a:rPr lang="es-MX" b="1" dirty="0">
                <a:solidFill>
                  <a:srgbClr val="FF0000"/>
                </a:solidFill>
                <a:hlinkClick r:id="rId5"/>
              </a:rPr>
              <a:t>https://capsmanizales.com/aps/frontend/web/aps-persona-dato-basico/create</a:t>
            </a:r>
            <a:endParaRPr lang="es-MX" b="1" dirty="0">
              <a:solidFill>
                <a:srgbClr val="FF0000"/>
              </a:solidFill>
            </a:endParaRPr>
          </a:p>
        </p:txBody>
      </p:sp>
      <p:sp>
        <p:nvSpPr>
          <p:cNvPr id="3" name="TextBox 2">
            <a:extLst>
              <a:ext uri="{FF2B5EF4-FFF2-40B4-BE49-F238E27FC236}">
                <a16:creationId xmlns:a16="http://schemas.microsoft.com/office/drawing/2014/main" id="{4E96AB73-E04A-504C-4630-1DCE0290D252}"/>
              </a:ext>
            </a:extLst>
          </p:cNvPr>
          <p:cNvSpPr txBox="1"/>
          <p:nvPr/>
        </p:nvSpPr>
        <p:spPr>
          <a:xfrm>
            <a:off x="536492" y="3436906"/>
            <a:ext cx="227517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Actividad</a:t>
            </a:r>
            <a:r>
              <a:rPr lang="en-US" dirty="0"/>
              <a:t> 44154 – 53090 </a:t>
            </a:r>
          </a:p>
        </p:txBody>
      </p:sp>
    </p:spTree>
    <p:extLst>
      <p:ext uri="{BB962C8B-B14F-4D97-AF65-F5344CB8AC3E}">
        <p14:creationId xmlns:p14="http://schemas.microsoft.com/office/powerpoint/2010/main" val="293670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6D2B83E1-73A4-98BB-74A6-B12D234A216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14E59E9-037C-3875-F1BF-B879265D252C}"/>
              </a:ext>
            </a:extLst>
          </p:cNvPr>
          <p:cNvSpPr txBox="1"/>
          <p:nvPr/>
        </p:nvSpPr>
        <p:spPr>
          <a:xfrm>
            <a:off x="147577" y="478084"/>
            <a:ext cx="3873335" cy="400110"/>
          </a:xfrm>
          <a:prstGeom prst="rect">
            <a:avLst/>
          </a:prstGeom>
          <a:noFill/>
        </p:spPr>
        <p:txBody>
          <a:bodyPr wrap="square" rtlCol="0">
            <a:spAutoFit/>
          </a:bodyPr>
          <a:lstStyle/>
          <a:p>
            <a:pPr algn="ctr"/>
            <a:r>
              <a:rPr lang="es-MX" sz="2000" b="1" dirty="0">
                <a:solidFill>
                  <a:schemeClr val="bg1"/>
                </a:solidFill>
              </a:rPr>
              <a:t>RETROALIMENTACION 2024 </a:t>
            </a:r>
          </a:p>
        </p:txBody>
      </p:sp>
      <p:sp>
        <p:nvSpPr>
          <p:cNvPr id="4" name="CuadroTexto 3">
            <a:extLst>
              <a:ext uri="{FF2B5EF4-FFF2-40B4-BE49-F238E27FC236}">
                <a16:creationId xmlns:a16="http://schemas.microsoft.com/office/drawing/2014/main" id="{31C08464-4F7D-D0BF-97E8-E8F8B9E8AACC}"/>
              </a:ext>
            </a:extLst>
          </p:cNvPr>
          <p:cNvSpPr txBox="1"/>
          <p:nvPr/>
        </p:nvSpPr>
        <p:spPr>
          <a:xfrm>
            <a:off x="624004" y="1398455"/>
            <a:ext cx="6683297" cy="1815882"/>
          </a:xfrm>
          <a:prstGeom prst="rect">
            <a:avLst/>
          </a:prstGeom>
          <a:noFill/>
        </p:spPr>
        <p:txBody>
          <a:bodyPr wrap="square" lIns="91440" tIns="45720" rIns="91440" bIns="45720" anchor="t">
            <a:spAutoFit/>
          </a:bodyPr>
          <a:lstStyle/>
          <a:p>
            <a:pPr algn="just"/>
            <a:r>
              <a:rPr lang="es-MX" sz="1600" b="1" dirty="0">
                <a:solidFill>
                  <a:schemeClr val="tx1"/>
                </a:solidFill>
              </a:rPr>
              <a:t>En el año anterior no se realizó la conformación de grupos como se había establecido, se realizaron actividades educativas grupales con Padres de familia beneficiarios de los CDI en diferentes comunas, como procesos aislados.</a:t>
            </a:r>
            <a:endParaRPr lang="en-US" sz="1600">
              <a:solidFill>
                <a:schemeClr val="tx1"/>
              </a:solidFill>
            </a:endParaRPr>
          </a:p>
          <a:p>
            <a:pPr algn="just"/>
            <a:endParaRPr lang="es-MX" sz="1600" b="1" dirty="0">
              <a:solidFill>
                <a:schemeClr val="tx1"/>
              </a:solidFill>
            </a:endParaRPr>
          </a:p>
          <a:p>
            <a:pPr algn="just"/>
            <a:r>
              <a:rPr lang="es-MX" sz="1600" b="1">
                <a:solidFill>
                  <a:schemeClr val="tx1"/>
                </a:solidFill>
              </a:rPr>
              <a:t>El Técnico en saneamiento no se enfocó en las temáticas establecidas, realizó actividades individuales</a:t>
            </a:r>
            <a:endParaRPr lang="en-US" sz="1600">
              <a:solidFill>
                <a:schemeClr val="tx1"/>
              </a:solidFill>
            </a:endParaRPr>
          </a:p>
        </p:txBody>
      </p:sp>
    </p:spTree>
    <p:extLst>
      <p:ext uri="{BB962C8B-B14F-4D97-AF65-F5344CB8AC3E}">
        <p14:creationId xmlns:p14="http://schemas.microsoft.com/office/powerpoint/2010/main" val="371276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A6673434-39A1-D281-5114-164A2BE3868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280FB67-02BC-CC55-5E7F-367E01D43198}"/>
              </a:ext>
            </a:extLst>
          </p:cNvPr>
          <p:cNvSpPr/>
          <p:nvPr/>
        </p:nvSpPr>
        <p:spPr>
          <a:xfrm>
            <a:off x="14514"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218" name="Picture 2" descr="El poder de las preguntas: Cómo usarlas para obtener respuestas valiosas –  Signo De Interrogacion">
            <a:extLst>
              <a:ext uri="{FF2B5EF4-FFF2-40B4-BE49-F238E27FC236}">
                <a16:creationId xmlns:a16="http://schemas.microsoft.com/office/drawing/2014/main" id="{476B1A9E-2C6B-881B-0B53-C1C27853D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997" y="634716"/>
            <a:ext cx="3583781" cy="358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2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2" name="CuadroTexto 1">
            <a:extLst>
              <a:ext uri="{FF2B5EF4-FFF2-40B4-BE49-F238E27FC236}">
                <a16:creationId xmlns:a16="http://schemas.microsoft.com/office/drawing/2014/main" id="{EE5AC763-79C4-F70E-BFF9-30D2EB14D1FC}"/>
              </a:ext>
            </a:extLst>
          </p:cNvPr>
          <p:cNvSpPr txBox="1"/>
          <p:nvPr/>
        </p:nvSpPr>
        <p:spPr>
          <a:xfrm>
            <a:off x="568036" y="498764"/>
            <a:ext cx="2840182" cy="400110"/>
          </a:xfrm>
          <a:prstGeom prst="rect">
            <a:avLst/>
          </a:prstGeom>
          <a:noFill/>
        </p:spPr>
        <p:txBody>
          <a:bodyPr wrap="square" rtlCol="0">
            <a:spAutoFit/>
          </a:bodyPr>
          <a:lstStyle/>
          <a:p>
            <a:pPr algn="ctr"/>
            <a:r>
              <a:rPr lang="es-MX" sz="2000" b="1" dirty="0">
                <a:solidFill>
                  <a:schemeClr val="bg1"/>
                </a:solidFill>
              </a:rPr>
              <a:t>DEFINICIONES</a:t>
            </a:r>
            <a:endParaRPr lang="es-CO" sz="2000" b="1" dirty="0">
              <a:solidFill>
                <a:schemeClr val="bg1"/>
              </a:solidFill>
            </a:endParaRPr>
          </a:p>
        </p:txBody>
      </p:sp>
      <p:sp>
        <p:nvSpPr>
          <p:cNvPr id="8" name="CuadroTexto 7">
            <a:extLst>
              <a:ext uri="{FF2B5EF4-FFF2-40B4-BE49-F238E27FC236}">
                <a16:creationId xmlns:a16="http://schemas.microsoft.com/office/drawing/2014/main" id="{6E45C149-A1B1-A83C-C4FB-A76E7E949DAB}"/>
              </a:ext>
            </a:extLst>
          </p:cNvPr>
          <p:cNvSpPr txBox="1"/>
          <p:nvPr/>
        </p:nvSpPr>
        <p:spPr>
          <a:xfrm>
            <a:off x="4256889" y="1141177"/>
            <a:ext cx="4109302"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800" dirty="0">
                <a:solidFill>
                  <a:srgbClr val="242424"/>
                </a:solidFill>
                <a:latin typeface="+mj-lt"/>
              </a:rPr>
              <a:t>Estrategia de Salud Infantil que busca mejorar la calidad de vida de los niños – niñas menores de cinco años incluido la Gestante. </a:t>
            </a:r>
          </a:p>
          <a:p>
            <a:pPr algn="ctr"/>
            <a:r>
              <a:rPr lang="es-MX" sz="1800" dirty="0">
                <a:solidFill>
                  <a:srgbClr val="242424"/>
                </a:solidFill>
                <a:latin typeface="+mj-lt"/>
              </a:rPr>
              <a:t>Impulsada por la OMS - OPS</a:t>
            </a:r>
            <a:endParaRPr lang="es-CO" sz="1800" dirty="0"/>
          </a:p>
        </p:txBody>
      </p:sp>
      <p:sp>
        <p:nvSpPr>
          <p:cNvPr id="6" name="Rectángulo 5"/>
          <p:cNvSpPr/>
          <p:nvPr/>
        </p:nvSpPr>
        <p:spPr>
          <a:xfrm>
            <a:off x="196882" y="1414446"/>
            <a:ext cx="4078361" cy="2739211"/>
          </a:xfrm>
          <a:prstGeom prst="rect">
            <a:avLst/>
          </a:prstGeom>
          <a:noFill/>
        </p:spPr>
        <p:txBody>
          <a:bodyPr wrap="none" lIns="91440" tIns="45720" rIns="91440" bIns="45720">
            <a:spAutoFit/>
          </a:bodyPr>
          <a:lstStyle/>
          <a:p>
            <a:pPr algn="ctr"/>
            <a:r>
              <a:rPr lang="es-ES" sz="3200" b="0" cap="none" spc="0" dirty="0">
                <a:ln w="0"/>
                <a:solidFill>
                  <a:srgbClr val="FF0000"/>
                </a:solidFill>
                <a:effectLst>
                  <a:outerShdw blurRad="38100" dist="25400" dir="5400000" algn="ctr" rotWithShape="0">
                    <a:srgbClr val="6E747A">
                      <a:alpha val="43000"/>
                    </a:srgbClr>
                  </a:outerShdw>
                </a:effectLst>
              </a:rPr>
              <a:t>Atención</a:t>
            </a:r>
            <a:r>
              <a:rPr lang="es-ES" sz="3200" b="0" cap="none" spc="0" dirty="0">
                <a:ln w="0"/>
                <a:solidFill>
                  <a:schemeClr val="accent1"/>
                </a:solidFill>
                <a:effectLst>
                  <a:outerShdw blurRad="38100" dist="25400" dir="5400000" algn="ctr" rotWithShape="0">
                    <a:srgbClr val="6E747A">
                      <a:alpha val="43000"/>
                    </a:srgbClr>
                  </a:outerShdw>
                </a:effectLst>
              </a:rPr>
              <a:t> </a:t>
            </a:r>
            <a:r>
              <a:rPr lang="es-ES" sz="3200" b="0" cap="none" spc="0" dirty="0">
                <a:ln w="0"/>
                <a:solidFill>
                  <a:srgbClr val="00B050"/>
                </a:solidFill>
                <a:effectLst>
                  <a:outerShdw blurRad="38100" dist="25400" dir="5400000" algn="ctr" rotWithShape="0">
                    <a:srgbClr val="6E747A">
                      <a:alpha val="43000"/>
                    </a:srgbClr>
                  </a:outerShdw>
                </a:effectLst>
              </a:rPr>
              <a:t>Integrada</a:t>
            </a:r>
            <a:r>
              <a:rPr lang="es-ES" sz="3200" b="0" cap="none" spc="0" dirty="0">
                <a:ln w="0"/>
                <a:solidFill>
                  <a:schemeClr val="accent1"/>
                </a:solidFill>
                <a:effectLst>
                  <a:outerShdw blurRad="38100" dist="25400" dir="5400000" algn="ctr" rotWithShape="0">
                    <a:srgbClr val="6E747A">
                      <a:alpha val="43000"/>
                    </a:srgbClr>
                  </a:outerShdw>
                </a:effectLst>
              </a:rPr>
              <a:t> a </a:t>
            </a:r>
          </a:p>
          <a:p>
            <a:pPr algn="ctr"/>
            <a:r>
              <a:rPr lang="es-ES" sz="3200" b="0" cap="none" spc="0" dirty="0">
                <a:ln w="0"/>
                <a:solidFill>
                  <a:schemeClr val="accent1"/>
                </a:solidFill>
                <a:effectLst>
                  <a:outerShdw blurRad="38100" dist="25400" dir="5400000" algn="ctr" rotWithShape="0">
                    <a:srgbClr val="6E747A">
                      <a:alpha val="43000"/>
                    </a:srgbClr>
                  </a:outerShdw>
                </a:effectLst>
              </a:rPr>
              <a:t>las </a:t>
            </a:r>
            <a:r>
              <a:rPr lang="es-ES" sz="3200" dirty="0">
                <a:ln w="0"/>
                <a:solidFill>
                  <a:srgbClr val="002060"/>
                </a:solidFill>
                <a:effectLst>
                  <a:outerShdw blurRad="38100" dist="25400" dir="5400000" algn="ctr" rotWithShape="0">
                    <a:srgbClr val="6E747A">
                      <a:alpha val="43000"/>
                    </a:srgbClr>
                  </a:outerShdw>
                </a:effectLst>
              </a:rPr>
              <a:t>Enfermedades</a:t>
            </a:r>
            <a:r>
              <a:rPr lang="es-ES" sz="3200" dirty="0">
                <a:ln w="0"/>
                <a:solidFill>
                  <a:schemeClr val="accent1"/>
                </a:solidFill>
                <a:effectLst>
                  <a:outerShdw blurRad="38100" dist="25400" dir="5400000" algn="ctr" rotWithShape="0">
                    <a:srgbClr val="6E747A">
                      <a:alpha val="43000"/>
                    </a:srgbClr>
                  </a:outerShdw>
                </a:effectLst>
              </a:rPr>
              <a:t> </a:t>
            </a:r>
          </a:p>
          <a:p>
            <a:pPr algn="ctr"/>
            <a:r>
              <a:rPr lang="es-ES" sz="3200" b="0" cap="none" spc="0" dirty="0">
                <a:ln w="0"/>
                <a:solidFill>
                  <a:schemeClr val="accent4">
                    <a:lumMod val="75000"/>
                  </a:schemeClr>
                </a:solidFill>
                <a:effectLst>
                  <a:outerShdw blurRad="38100" dist="25400" dir="5400000" algn="ctr" rotWithShape="0">
                    <a:srgbClr val="6E747A">
                      <a:alpha val="43000"/>
                    </a:srgbClr>
                  </a:outerShdw>
                </a:effectLst>
              </a:rPr>
              <a:t>Prevalentes</a:t>
            </a:r>
            <a:r>
              <a:rPr lang="es-ES" sz="3200" b="0" cap="none" spc="0" dirty="0">
                <a:ln w="0"/>
                <a:solidFill>
                  <a:schemeClr val="accent1"/>
                </a:solidFill>
                <a:effectLst>
                  <a:outerShdw blurRad="38100" dist="25400" dir="5400000" algn="ctr" rotWithShape="0">
                    <a:srgbClr val="6E747A">
                      <a:alpha val="43000"/>
                    </a:srgbClr>
                  </a:outerShdw>
                </a:effectLst>
              </a:rPr>
              <a:t> en la </a:t>
            </a:r>
          </a:p>
          <a:p>
            <a:pPr algn="ctr"/>
            <a:r>
              <a:rPr lang="es-ES" sz="3200" dirty="0">
                <a:ln w="0"/>
                <a:solidFill>
                  <a:srgbClr val="7030A0"/>
                </a:solidFill>
                <a:effectLst>
                  <a:outerShdw blurRad="38100" dist="25400" dir="5400000" algn="ctr" rotWithShape="0">
                    <a:srgbClr val="6E747A">
                      <a:alpha val="43000"/>
                    </a:srgbClr>
                  </a:outerShdw>
                </a:effectLst>
              </a:rPr>
              <a:t>Infancia</a:t>
            </a:r>
          </a:p>
          <a:p>
            <a:pPr algn="ctr"/>
            <a:r>
              <a:rPr lang="es-ES" sz="4400" b="0" cap="none" spc="0" dirty="0">
                <a:ln w="0"/>
                <a:solidFill>
                  <a:srgbClr val="FF0000"/>
                </a:solidFill>
                <a:effectLst>
                  <a:outerShdw blurRad="38100" dist="25400" dir="5400000" algn="ctr" rotWithShape="0">
                    <a:srgbClr val="6E747A">
                      <a:alpha val="43000"/>
                    </a:srgbClr>
                  </a:outerShdw>
                </a:effectLst>
              </a:rPr>
              <a:t>A</a:t>
            </a:r>
            <a:r>
              <a:rPr lang="es-ES" sz="4400" b="0" cap="none" spc="0" dirty="0">
                <a:ln w="0"/>
                <a:solidFill>
                  <a:srgbClr val="00B050"/>
                </a:solidFill>
                <a:effectLst>
                  <a:outerShdw blurRad="38100" dist="25400" dir="5400000" algn="ctr" rotWithShape="0">
                    <a:srgbClr val="6E747A">
                      <a:alpha val="43000"/>
                    </a:srgbClr>
                  </a:outerShdw>
                </a:effectLst>
              </a:rPr>
              <a:t>I</a:t>
            </a:r>
            <a:r>
              <a:rPr lang="es-ES" sz="4400" b="0" cap="none" spc="0" dirty="0">
                <a:ln w="0"/>
                <a:solidFill>
                  <a:srgbClr val="002060"/>
                </a:solidFill>
                <a:effectLst>
                  <a:outerShdw blurRad="38100" dist="25400" dir="5400000" algn="ctr" rotWithShape="0">
                    <a:srgbClr val="6E747A">
                      <a:alpha val="43000"/>
                    </a:srgbClr>
                  </a:outerShdw>
                </a:effectLst>
              </a:rPr>
              <a:t>E</a:t>
            </a:r>
            <a:r>
              <a:rPr lang="es-ES" sz="4400" b="0" cap="none" spc="0" dirty="0">
                <a:ln w="0"/>
                <a:solidFill>
                  <a:schemeClr val="accent4">
                    <a:lumMod val="75000"/>
                  </a:schemeClr>
                </a:solidFill>
                <a:effectLst>
                  <a:outerShdw blurRad="38100" dist="25400" dir="5400000" algn="ctr" rotWithShape="0">
                    <a:srgbClr val="6E747A">
                      <a:alpha val="43000"/>
                    </a:srgbClr>
                  </a:outerShdw>
                </a:effectLst>
              </a:rPr>
              <a:t>P</a:t>
            </a:r>
            <a:r>
              <a:rPr lang="es-ES" sz="4400" b="0" cap="none" spc="0" dirty="0">
                <a:ln w="0"/>
                <a:solidFill>
                  <a:srgbClr val="7030A0"/>
                </a:solidFill>
                <a:effectLst>
                  <a:outerShdw blurRad="38100" dist="25400" dir="5400000" algn="ctr" rotWithShape="0">
                    <a:srgbClr val="6E747A">
                      <a:alpha val="43000"/>
                    </a:srgbClr>
                  </a:outerShdw>
                </a:effectLst>
              </a:rPr>
              <a:t>I</a:t>
            </a:r>
          </a:p>
        </p:txBody>
      </p:sp>
      <p:sp>
        <p:nvSpPr>
          <p:cNvPr id="7" name="CuadroTexto 6">
            <a:extLst>
              <a:ext uri="{FF2B5EF4-FFF2-40B4-BE49-F238E27FC236}">
                <a16:creationId xmlns:a16="http://schemas.microsoft.com/office/drawing/2014/main" id="{6E45C149-A1B1-A83C-C4FB-A76E7E949DAB}"/>
              </a:ext>
            </a:extLst>
          </p:cNvPr>
          <p:cNvSpPr txBox="1"/>
          <p:nvPr/>
        </p:nvSpPr>
        <p:spPr>
          <a:xfrm>
            <a:off x="4275243" y="2981917"/>
            <a:ext cx="410930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800" dirty="0">
                <a:solidFill>
                  <a:srgbClr val="242424"/>
                </a:solidFill>
                <a:latin typeface="+mj-lt"/>
              </a:rPr>
              <a:t>Enfermedades Prevalentes en la Infancia</a:t>
            </a:r>
          </a:p>
          <a:p>
            <a:pPr algn="ctr"/>
            <a:r>
              <a:rPr lang="es-MX" sz="1800" dirty="0">
                <a:solidFill>
                  <a:srgbClr val="242424"/>
                </a:solidFill>
                <a:latin typeface="+mj-lt"/>
              </a:rPr>
              <a:t>IRA – EDA </a:t>
            </a:r>
          </a:p>
          <a:p>
            <a:pPr algn="ctr"/>
            <a:r>
              <a:rPr lang="es-MX" sz="1800" dirty="0">
                <a:solidFill>
                  <a:srgbClr val="242424"/>
                </a:solidFill>
                <a:latin typeface="+mj-lt"/>
              </a:rPr>
              <a:t>INMUNOPREVENIBLES</a:t>
            </a:r>
          </a:p>
          <a:p>
            <a:pPr algn="ctr"/>
            <a:r>
              <a:rPr lang="es-MX" sz="1800" dirty="0">
                <a:solidFill>
                  <a:srgbClr val="242424"/>
                </a:solidFill>
                <a:latin typeface="+mj-lt"/>
              </a:rPr>
              <a:t>Caries </a:t>
            </a:r>
          </a:p>
          <a:p>
            <a:pPr algn="ctr"/>
            <a:r>
              <a:rPr lang="es-MX" sz="1800" dirty="0">
                <a:solidFill>
                  <a:srgbClr val="242424"/>
                </a:solidFill>
                <a:latin typeface="+mj-lt"/>
              </a:rPr>
              <a:t>Desnutrición</a:t>
            </a:r>
            <a:endParaRPr lang="es-CO"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2" name="Rectángulo: esquinas redondeadas 1">
            <a:extLst>
              <a:ext uri="{FF2B5EF4-FFF2-40B4-BE49-F238E27FC236}">
                <a16:creationId xmlns:a16="http://schemas.microsoft.com/office/drawing/2014/main" id="{7F95998B-3C9B-0775-876E-EF3855257803}"/>
              </a:ext>
            </a:extLst>
          </p:cNvPr>
          <p:cNvSpPr/>
          <p:nvPr/>
        </p:nvSpPr>
        <p:spPr>
          <a:xfrm>
            <a:off x="7178154" y="4314825"/>
            <a:ext cx="1746771" cy="59055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16E0F93E-C4E9-2904-05E4-9D506A28DA6A}"/>
            </a:ext>
          </a:extLst>
        </p:cNvPr>
        <p:cNvGrpSpPr/>
        <p:nvPr/>
      </p:nvGrpSpPr>
      <p:grpSpPr>
        <a:xfrm>
          <a:off x="0" y="0"/>
          <a:ext cx="0" cy="0"/>
          <a:chOff x="0" y="0"/>
          <a:chExt cx="0" cy="0"/>
        </a:xfrm>
      </p:grpSpPr>
      <p:pic>
        <p:nvPicPr>
          <p:cNvPr id="4" name="Imagen 3"/>
          <p:cNvPicPr>
            <a:picLocks noChangeAspect="1"/>
          </p:cNvPicPr>
          <p:nvPr/>
        </p:nvPicPr>
        <p:blipFill>
          <a:blip r:embed="rId4"/>
          <a:stretch>
            <a:fillRect/>
          </a:stretch>
        </p:blipFill>
        <p:spPr>
          <a:xfrm>
            <a:off x="0" y="0"/>
            <a:ext cx="6011917" cy="5035605"/>
          </a:xfrm>
          <a:prstGeom prst="rect">
            <a:avLst/>
          </a:prstGeom>
        </p:spPr>
      </p:pic>
      <p:sp>
        <p:nvSpPr>
          <p:cNvPr id="5" name="CuadroTexto 4"/>
          <p:cNvSpPr txBox="1"/>
          <p:nvPr/>
        </p:nvSpPr>
        <p:spPr>
          <a:xfrm>
            <a:off x="5791199" y="1282262"/>
            <a:ext cx="2764221" cy="3323987"/>
          </a:xfrm>
          <a:prstGeom prst="rect">
            <a:avLst/>
          </a:prstGeom>
          <a:noFill/>
        </p:spPr>
        <p:txBody>
          <a:bodyPr wrap="square" rtlCol="0">
            <a:spAutoFit/>
          </a:bodyPr>
          <a:lstStyle/>
          <a:p>
            <a:pPr algn="just"/>
            <a:r>
              <a:rPr lang="es-MX" dirty="0"/>
              <a:t>El componente comunitario propone que las FAMILIAS incorporen PRÁCTICAS SALUDABLES para el desarrollo seguro del niño protegiendo su crecimiento sano, previniendo para que no se enfermen, dando CUIDADOS ADECUADOS en el hogar cuando están enfermos, DETECTANDO OPORTUNAMENTE SIGNOS que manifiestan que requieren TRATAMIENTO INMEDIATO PARA BUSCAR AYUDA.</a:t>
            </a:r>
            <a:endParaRPr lang="es-CO" dirty="0"/>
          </a:p>
        </p:txBody>
      </p:sp>
    </p:spTree>
    <p:extLst>
      <p:ext uri="{BB962C8B-B14F-4D97-AF65-F5344CB8AC3E}">
        <p14:creationId xmlns:p14="http://schemas.microsoft.com/office/powerpoint/2010/main" val="62540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AAEC6764-876D-84D7-044E-7716EAB2CF9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D17FAD8-D616-1340-2643-368600B1E18F}"/>
              </a:ext>
            </a:extLst>
          </p:cNvPr>
          <p:cNvSpPr txBox="1"/>
          <p:nvPr/>
        </p:nvSpPr>
        <p:spPr>
          <a:xfrm>
            <a:off x="568036" y="498764"/>
            <a:ext cx="2840182" cy="400110"/>
          </a:xfrm>
          <a:prstGeom prst="rect">
            <a:avLst/>
          </a:prstGeom>
          <a:noFill/>
        </p:spPr>
        <p:txBody>
          <a:bodyPr wrap="square" rtlCol="0">
            <a:spAutoFit/>
          </a:bodyPr>
          <a:lstStyle/>
          <a:p>
            <a:pPr algn="ctr"/>
            <a:r>
              <a:rPr lang="es-MX" sz="2000" b="1" dirty="0">
                <a:solidFill>
                  <a:schemeClr val="bg1"/>
                </a:solidFill>
              </a:rPr>
              <a:t>ESTRATEGIA</a:t>
            </a:r>
            <a:endParaRPr lang="es-CO" sz="2000" b="1" dirty="0">
              <a:solidFill>
                <a:schemeClr val="bg1"/>
              </a:solidFill>
            </a:endParaRPr>
          </a:p>
        </p:txBody>
      </p:sp>
      <p:sp>
        <p:nvSpPr>
          <p:cNvPr id="4" name="CuadroTexto 3">
            <a:extLst>
              <a:ext uri="{FF2B5EF4-FFF2-40B4-BE49-F238E27FC236}">
                <a16:creationId xmlns:a16="http://schemas.microsoft.com/office/drawing/2014/main" id="{2E8F382E-7E51-351D-742A-39ECAD1C7BD4}"/>
              </a:ext>
            </a:extLst>
          </p:cNvPr>
          <p:cNvSpPr txBox="1"/>
          <p:nvPr/>
        </p:nvSpPr>
        <p:spPr>
          <a:xfrm>
            <a:off x="3913790" y="1478164"/>
            <a:ext cx="5331372" cy="646331"/>
          </a:xfrm>
          <a:prstGeom prst="rect">
            <a:avLst/>
          </a:prstGeom>
          <a:noFill/>
        </p:spPr>
        <p:txBody>
          <a:bodyPr wrap="square">
            <a:spAutoFit/>
          </a:bodyPr>
          <a:lstStyle/>
          <a:p>
            <a:pPr algn="ctr"/>
            <a:r>
              <a:rPr lang="es-CO" sz="1800" b="1" dirty="0"/>
              <a:t>ATENCIÓN INTEGRADA ENFERMEDADES PREVALENTES EN LA INFANCIA</a:t>
            </a:r>
          </a:p>
        </p:txBody>
      </p:sp>
      <p:pic>
        <p:nvPicPr>
          <p:cNvPr id="5" name="Imagen 4"/>
          <p:cNvPicPr>
            <a:picLocks noChangeAspect="1"/>
          </p:cNvPicPr>
          <p:nvPr/>
        </p:nvPicPr>
        <p:blipFill>
          <a:blip r:embed="rId4"/>
          <a:stretch>
            <a:fillRect/>
          </a:stretch>
        </p:blipFill>
        <p:spPr>
          <a:xfrm>
            <a:off x="255966" y="1084682"/>
            <a:ext cx="3944454" cy="3920068"/>
          </a:xfrm>
          <a:prstGeom prst="rect">
            <a:avLst/>
          </a:prstGeom>
        </p:spPr>
      </p:pic>
      <p:sp>
        <p:nvSpPr>
          <p:cNvPr id="7" name="CuadroTexto 6">
            <a:extLst>
              <a:ext uri="{FF2B5EF4-FFF2-40B4-BE49-F238E27FC236}">
                <a16:creationId xmlns:a16="http://schemas.microsoft.com/office/drawing/2014/main" id="{6E45C149-A1B1-A83C-C4FB-A76E7E949DAB}"/>
              </a:ext>
            </a:extLst>
          </p:cNvPr>
          <p:cNvSpPr txBox="1"/>
          <p:nvPr/>
        </p:nvSpPr>
        <p:spPr>
          <a:xfrm>
            <a:off x="4524825" y="2306052"/>
            <a:ext cx="4109302" cy="923330"/>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800" dirty="0">
                <a:solidFill>
                  <a:srgbClr val="242424"/>
                </a:solidFill>
                <a:latin typeface="+mj-lt"/>
              </a:rPr>
              <a:t>Articulación entre lideres en salud, actores sociales y comunidad para proteger la salud infantil en el entorno </a:t>
            </a:r>
            <a:endParaRPr lang="es-CO" sz="1800" dirty="0"/>
          </a:p>
        </p:txBody>
      </p:sp>
    </p:spTree>
    <p:extLst>
      <p:ext uri="{BB962C8B-B14F-4D97-AF65-F5344CB8AC3E}">
        <p14:creationId xmlns:p14="http://schemas.microsoft.com/office/powerpoint/2010/main" val="83827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057C83B9-4496-FCD2-2641-81D20316965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534D254-40E4-3601-3067-E96947481DE4}"/>
              </a:ext>
            </a:extLst>
          </p:cNvPr>
          <p:cNvSpPr txBox="1"/>
          <p:nvPr/>
        </p:nvSpPr>
        <p:spPr>
          <a:xfrm>
            <a:off x="-241001" y="357504"/>
            <a:ext cx="4439393" cy="707886"/>
          </a:xfrm>
          <a:prstGeom prst="rect">
            <a:avLst/>
          </a:prstGeom>
          <a:noFill/>
        </p:spPr>
        <p:txBody>
          <a:bodyPr wrap="square" rtlCol="0">
            <a:spAutoFit/>
          </a:bodyPr>
          <a:lstStyle/>
          <a:p>
            <a:pPr algn="ctr"/>
            <a:r>
              <a:rPr lang="es-MX" sz="2000" b="1" dirty="0">
                <a:solidFill>
                  <a:schemeClr val="bg1"/>
                </a:solidFill>
              </a:rPr>
              <a:t>POBLACIÓN A LA QUE VA DIRIGIDO</a:t>
            </a:r>
            <a:endParaRPr lang="es-CO" sz="2000" b="1" dirty="0">
              <a:solidFill>
                <a:schemeClr val="bg1"/>
              </a:solidFill>
            </a:endParaRPr>
          </a:p>
        </p:txBody>
      </p:sp>
      <p:sp>
        <p:nvSpPr>
          <p:cNvPr id="4" name="CuadroTexto 3">
            <a:extLst>
              <a:ext uri="{FF2B5EF4-FFF2-40B4-BE49-F238E27FC236}">
                <a16:creationId xmlns:a16="http://schemas.microsoft.com/office/drawing/2014/main" id="{AF8C40A5-F35F-93C6-EF89-F90BD6D2108B}"/>
              </a:ext>
            </a:extLst>
          </p:cNvPr>
          <p:cNvSpPr txBox="1"/>
          <p:nvPr/>
        </p:nvSpPr>
        <p:spPr>
          <a:xfrm>
            <a:off x="0" y="1591029"/>
            <a:ext cx="3798782" cy="1754326"/>
          </a:xfrm>
          <a:prstGeom prst="rect">
            <a:avLst/>
          </a:prstGeom>
          <a:noFill/>
        </p:spPr>
        <p:txBody>
          <a:bodyPr wrap="square">
            <a:spAutoFit/>
          </a:bodyPr>
          <a:lstStyle/>
          <a:p>
            <a:pPr algn="ctr"/>
            <a:r>
              <a:rPr lang="es-MX" sz="1800" b="1" dirty="0">
                <a:latin typeface="Arial" panose="020B0604020202020204" pitchFamily="34" charset="0"/>
              </a:rPr>
              <a:t>Actores sociales (lideres JAC, ediles, madres comunitarias, operadores ICBF)</a:t>
            </a:r>
            <a:endParaRPr lang="es-MX" sz="1800" b="1" i="0" u="none" strike="noStrike" dirty="0">
              <a:solidFill>
                <a:srgbClr val="000000"/>
              </a:solidFill>
              <a:effectLst/>
              <a:latin typeface="Arial" panose="020B0604020202020204" pitchFamily="34" charset="0"/>
            </a:endParaRPr>
          </a:p>
          <a:p>
            <a:pPr algn="ctr"/>
            <a:r>
              <a:rPr lang="es-MX" sz="1800" b="1" dirty="0">
                <a:latin typeface="Arial" panose="020B0604020202020204" pitchFamily="34" charset="0"/>
              </a:rPr>
              <a:t>Familias</a:t>
            </a:r>
          </a:p>
          <a:p>
            <a:pPr algn="ctr"/>
            <a:r>
              <a:rPr lang="es-MX" sz="1800" b="1" dirty="0">
                <a:latin typeface="Arial" panose="020B0604020202020204" pitchFamily="34" charset="0"/>
              </a:rPr>
              <a:t>Cuidadores de Niños y Niñas menores de 5 años</a:t>
            </a:r>
            <a:endParaRPr lang="es-CO" sz="1800" b="1" dirty="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951" y="1359943"/>
            <a:ext cx="2138364" cy="1202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2650" y="1065390"/>
            <a:ext cx="2224258" cy="12522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819" y="2713353"/>
            <a:ext cx="2145706" cy="1839040"/>
          </a:xfrm>
          <a:prstGeom prst="ellipse">
            <a:avLst/>
          </a:prstGeom>
          <a:ln>
            <a:noFill/>
          </a:ln>
          <a:effectLst>
            <a:softEdge rad="112500"/>
          </a:effectLst>
        </p:spPr>
      </p:pic>
      <p:pic>
        <p:nvPicPr>
          <p:cNvPr id="10" name="Imagen 9"/>
          <p:cNvPicPr>
            <a:picLocks noChangeAspect="1"/>
          </p:cNvPicPr>
          <p:nvPr/>
        </p:nvPicPr>
        <p:blipFill rotWithShape="1">
          <a:blip r:embed="rId7">
            <a:extLst>
              <a:ext uri="{28A0092B-C50C-407E-A947-70E740481C1C}">
                <a14:useLocalDpi xmlns:a14="http://schemas.microsoft.com/office/drawing/2010/main" val="0"/>
              </a:ext>
            </a:extLst>
          </a:blip>
          <a:srcRect l="10631" t="10217" r="14717" b="8659"/>
          <a:stretch/>
        </p:blipFill>
        <p:spPr>
          <a:xfrm>
            <a:off x="3402568" y="2468192"/>
            <a:ext cx="2798515" cy="2027392"/>
          </a:xfrm>
          <a:prstGeom prst="ellipse">
            <a:avLst/>
          </a:prstGeom>
          <a:ln>
            <a:noFill/>
          </a:ln>
          <a:effectLst>
            <a:softEdge rad="112500"/>
          </a:effectLst>
        </p:spPr>
      </p:pic>
    </p:spTree>
    <p:extLst>
      <p:ext uri="{BB962C8B-B14F-4D97-AF65-F5344CB8AC3E}">
        <p14:creationId xmlns:p14="http://schemas.microsoft.com/office/powerpoint/2010/main" val="130239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5D3E8AEF-0297-D5B1-BACD-2FDE5430493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632D3D1-CEB9-0A66-2820-3F885D089D1A}"/>
              </a:ext>
            </a:extLst>
          </p:cNvPr>
          <p:cNvSpPr txBox="1"/>
          <p:nvPr/>
        </p:nvSpPr>
        <p:spPr>
          <a:xfrm>
            <a:off x="-370628" y="450107"/>
            <a:ext cx="4913600" cy="584775"/>
          </a:xfrm>
          <a:prstGeom prst="rect">
            <a:avLst/>
          </a:prstGeom>
          <a:noFill/>
        </p:spPr>
        <p:txBody>
          <a:bodyPr wrap="square" rtlCol="0">
            <a:spAutoFit/>
          </a:bodyPr>
          <a:lstStyle/>
          <a:p>
            <a:pPr algn="ctr"/>
            <a:r>
              <a:rPr lang="es-MX" sz="1600" b="1" dirty="0">
                <a:solidFill>
                  <a:schemeClr val="bg1"/>
                </a:solidFill>
              </a:rPr>
              <a:t>PROFESIONALES RESPONSABLES DEL DESARROLLO DEL LINEAMIENTO</a:t>
            </a:r>
            <a:endParaRPr lang="es-CO" sz="1600" b="1" dirty="0">
              <a:solidFill>
                <a:schemeClr val="bg1"/>
              </a:solidFill>
            </a:endParaRPr>
          </a:p>
        </p:txBody>
      </p:sp>
      <p:sp>
        <p:nvSpPr>
          <p:cNvPr id="9" name="CuadroTexto 8">
            <a:extLst>
              <a:ext uri="{FF2B5EF4-FFF2-40B4-BE49-F238E27FC236}">
                <a16:creationId xmlns:a16="http://schemas.microsoft.com/office/drawing/2014/main" id="{C94B6BE7-C89E-A222-CAAF-1C288108C1AF}"/>
              </a:ext>
            </a:extLst>
          </p:cNvPr>
          <p:cNvSpPr txBox="1"/>
          <p:nvPr/>
        </p:nvSpPr>
        <p:spPr>
          <a:xfrm>
            <a:off x="575557" y="1851291"/>
            <a:ext cx="3021230" cy="1477328"/>
          </a:xfrm>
          <a:prstGeom prst="rect">
            <a:avLst/>
          </a:prstGeom>
          <a:noFill/>
        </p:spPr>
        <p:txBody>
          <a:bodyPr wrap="square">
            <a:spAutoFit/>
          </a:bodyPr>
          <a:lstStyle/>
          <a:p>
            <a:pPr algn="ctr"/>
            <a:r>
              <a:rPr lang="es-MX" sz="1800" b="1" i="0" u="none" strike="noStrike" dirty="0">
                <a:solidFill>
                  <a:srgbClr val="000000"/>
                </a:solidFill>
                <a:effectLst/>
                <a:latin typeface="+mj-lt"/>
              </a:rPr>
              <a:t>Trabajador Social</a:t>
            </a:r>
          </a:p>
          <a:p>
            <a:pPr algn="ctr"/>
            <a:r>
              <a:rPr lang="es-MX" sz="1800" b="1" dirty="0">
                <a:latin typeface="+mj-lt"/>
              </a:rPr>
              <a:t>Nutricionista</a:t>
            </a:r>
          </a:p>
          <a:p>
            <a:pPr algn="ctr"/>
            <a:r>
              <a:rPr lang="es-MX" sz="1800" b="1" dirty="0">
                <a:latin typeface="+mj-lt"/>
              </a:rPr>
              <a:t>Enfermera</a:t>
            </a:r>
          </a:p>
          <a:p>
            <a:pPr algn="ctr"/>
            <a:r>
              <a:rPr lang="es-MX" sz="1800" b="1" dirty="0">
                <a:latin typeface="+mj-lt"/>
              </a:rPr>
              <a:t>Odontólogo </a:t>
            </a:r>
          </a:p>
          <a:p>
            <a:pPr algn="ctr"/>
            <a:r>
              <a:rPr lang="es-MX" sz="1800" b="1" dirty="0">
                <a:latin typeface="+mj-lt"/>
              </a:rPr>
              <a:t>Técnico en Saneamiento</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466" y="1540197"/>
            <a:ext cx="2314246" cy="1568440"/>
          </a:xfrm>
          <a:prstGeom prst="ellipse">
            <a:avLst/>
          </a:prstGeom>
          <a:ln>
            <a:noFill/>
          </a:ln>
          <a:effectLst>
            <a:softEdge rad="112500"/>
          </a:effectLst>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182" y="631266"/>
            <a:ext cx="2803307" cy="1693151"/>
          </a:xfrm>
          <a:prstGeom prst="ellipse">
            <a:avLst/>
          </a:prstGeom>
          <a:ln>
            <a:noFill/>
          </a:ln>
          <a:effectLst>
            <a:softEdge rad="112500"/>
          </a:effectLst>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6720" y="3099414"/>
            <a:ext cx="2352976" cy="1530115"/>
          </a:xfrm>
          <a:prstGeom prst="ellipse">
            <a:avLst/>
          </a:prstGeom>
          <a:ln>
            <a:noFill/>
          </a:ln>
          <a:effectLst>
            <a:softEdge rad="112500"/>
          </a:effectLst>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7112" y="2171321"/>
            <a:ext cx="2556195" cy="1706970"/>
          </a:xfrm>
          <a:prstGeom prst="ellipse">
            <a:avLst/>
          </a:prstGeom>
          <a:ln>
            <a:noFill/>
          </a:ln>
          <a:effectLst>
            <a:softEdge rad="112500"/>
          </a:effectLst>
        </p:spPr>
      </p:pic>
    </p:spTree>
    <p:extLst>
      <p:ext uri="{BB962C8B-B14F-4D97-AF65-F5344CB8AC3E}">
        <p14:creationId xmlns:p14="http://schemas.microsoft.com/office/powerpoint/2010/main" val="363783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6B076E9B-7CF2-2129-52FD-7BA1CC1E233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1A17263-3B75-B4F6-FC81-622FBBB50C90}"/>
              </a:ext>
            </a:extLst>
          </p:cNvPr>
          <p:cNvSpPr txBox="1"/>
          <p:nvPr/>
        </p:nvSpPr>
        <p:spPr>
          <a:xfrm>
            <a:off x="-167429" y="508164"/>
            <a:ext cx="4439393" cy="400110"/>
          </a:xfrm>
          <a:prstGeom prst="rect">
            <a:avLst/>
          </a:prstGeom>
          <a:noFill/>
        </p:spPr>
        <p:txBody>
          <a:bodyPr wrap="square" rtlCol="0">
            <a:spAutoFit/>
          </a:bodyPr>
          <a:lstStyle/>
          <a:p>
            <a:pPr algn="ctr"/>
            <a:r>
              <a:rPr lang="es-MX" sz="2000" b="1" dirty="0">
                <a:solidFill>
                  <a:schemeClr val="bg1"/>
                </a:solidFill>
              </a:rPr>
              <a:t>DOCUMENTOS ANEXOS</a:t>
            </a:r>
            <a:endParaRPr lang="es-CO" sz="2000" b="1" dirty="0">
              <a:solidFill>
                <a:schemeClr val="bg1"/>
              </a:solidFill>
            </a:endParaRPr>
          </a:p>
        </p:txBody>
      </p:sp>
      <p:pic>
        <p:nvPicPr>
          <p:cNvPr id="5122" name="Picture 2" descr="Diez Consejos para Elaborar Documentos en Ambiente de BPF">
            <a:extLst>
              <a:ext uri="{FF2B5EF4-FFF2-40B4-BE49-F238E27FC236}">
                <a16:creationId xmlns:a16="http://schemas.microsoft.com/office/drawing/2014/main" id="{0C781C11-45BB-7421-4390-9F44B9F75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081" y="1752910"/>
            <a:ext cx="2600325" cy="17621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307C54F-3CC6-D1CF-16E5-17C027E4E95E}"/>
              </a:ext>
            </a:extLst>
          </p:cNvPr>
          <p:cNvSpPr txBox="1"/>
          <p:nvPr/>
        </p:nvSpPr>
        <p:spPr>
          <a:xfrm>
            <a:off x="357102" y="1206711"/>
            <a:ext cx="4659084" cy="2585323"/>
          </a:xfrm>
          <a:prstGeom prst="rect">
            <a:avLst/>
          </a:prstGeom>
          <a:noFill/>
        </p:spPr>
        <p:txBody>
          <a:bodyPr wrap="square">
            <a:spAutoFit/>
          </a:bodyPr>
          <a:lstStyle/>
          <a:p>
            <a:pPr marL="285750" indent="-285750">
              <a:buFont typeface="Arial" panose="020B0604020202020204" pitchFamily="34" charset="0"/>
              <a:buChar char="•"/>
            </a:pPr>
            <a:r>
              <a:rPr lang="es-MX" sz="1800" b="1" i="0" u="none" strike="noStrike" dirty="0">
                <a:solidFill>
                  <a:srgbClr val="000000"/>
                </a:solidFill>
                <a:effectLst/>
                <a:latin typeface="+mj-lt"/>
              </a:rPr>
              <a:t>Pre test</a:t>
            </a:r>
          </a:p>
          <a:p>
            <a:pPr marL="285750" indent="-285750">
              <a:buFont typeface="Arial" panose="020B0604020202020204" pitchFamily="34" charset="0"/>
              <a:buChar char="•"/>
            </a:pPr>
            <a:endParaRPr lang="es-MX" sz="1800" b="1" dirty="0">
              <a:latin typeface="+mj-lt"/>
            </a:endParaRPr>
          </a:p>
          <a:p>
            <a:pPr marL="285750" indent="-285750">
              <a:buFont typeface="Arial" panose="020B0604020202020204" pitchFamily="34" charset="0"/>
              <a:buChar char="•"/>
            </a:pPr>
            <a:r>
              <a:rPr lang="es-MX" sz="1800" b="1" dirty="0">
                <a:latin typeface="+mj-lt"/>
              </a:rPr>
              <a:t>Post test </a:t>
            </a:r>
          </a:p>
          <a:p>
            <a:endParaRPr lang="es-MX" sz="1800" b="1" dirty="0">
              <a:latin typeface="+mj-lt"/>
            </a:endParaRPr>
          </a:p>
          <a:p>
            <a:pPr marL="285750" indent="-285750">
              <a:buFont typeface="Arial" panose="020B0604020202020204" pitchFamily="34" charset="0"/>
              <a:buChar char="•"/>
            </a:pPr>
            <a:r>
              <a:rPr lang="es-MX" sz="1800" b="1" i="0" u="none" strike="noStrike" dirty="0">
                <a:solidFill>
                  <a:srgbClr val="000000"/>
                </a:solidFill>
                <a:effectLst/>
                <a:latin typeface="+mj-lt"/>
              </a:rPr>
              <a:t>Lineamientos técnicos operativos AIEPI – PAI</a:t>
            </a:r>
            <a:r>
              <a:rPr lang="es-MX" sz="1800" b="1" dirty="0"/>
              <a:t> –</a:t>
            </a:r>
            <a:r>
              <a:rPr lang="es-MX" sz="1800" b="1" i="0" u="none" strike="noStrike" dirty="0">
                <a:solidFill>
                  <a:srgbClr val="000000"/>
                </a:solidFill>
                <a:effectLst/>
                <a:latin typeface="+mj-lt"/>
              </a:rPr>
              <a:t> ETMI Plus – Guías GABA – Hací</a:t>
            </a:r>
            <a:r>
              <a:rPr lang="es-MX" sz="1800" b="1" dirty="0">
                <a:latin typeface="+mj-lt"/>
              </a:rPr>
              <a:t>a una Vivienda Saludable</a:t>
            </a:r>
            <a:endParaRPr lang="es-MX" sz="1800" b="1" i="0" u="none" strike="noStrike" dirty="0">
              <a:solidFill>
                <a:srgbClr val="000000"/>
              </a:solidFill>
              <a:effectLst/>
              <a:latin typeface="+mj-lt"/>
            </a:endParaRPr>
          </a:p>
          <a:p>
            <a:pPr marL="285750" indent="-285750">
              <a:buFont typeface="Arial" panose="020B0604020202020204" pitchFamily="34" charset="0"/>
              <a:buChar char="•"/>
            </a:pPr>
            <a:endParaRPr lang="es-MX" sz="1800" b="1" dirty="0">
              <a:latin typeface="+mj-lt"/>
            </a:endParaRPr>
          </a:p>
          <a:p>
            <a:pPr marL="285750" indent="-285750">
              <a:buFont typeface="Arial" panose="020B0604020202020204" pitchFamily="34" charset="0"/>
              <a:buChar char="•"/>
            </a:pPr>
            <a:r>
              <a:rPr lang="es-MX" sz="1800" b="1" i="0" u="none" strike="noStrike" dirty="0">
                <a:solidFill>
                  <a:srgbClr val="000000"/>
                </a:solidFill>
                <a:effectLst/>
                <a:latin typeface="+mj-lt"/>
              </a:rPr>
              <a:t>Unidades didácticas</a:t>
            </a:r>
            <a:endParaRPr lang="es-MX" sz="1800" b="1" dirty="0">
              <a:latin typeface="+mj-lt"/>
            </a:endParaRPr>
          </a:p>
        </p:txBody>
      </p:sp>
    </p:spTree>
    <p:extLst>
      <p:ext uri="{BB962C8B-B14F-4D97-AF65-F5344CB8AC3E}">
        <p14:creationId xmlns:p14="http://schemas.microsoft.com/office/powerpoint/2010/main" val="395208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06A57E65-C9C6-072E-BC22-2FF5D83EA5C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B6A01B2-9DB1-B101-E99D-686C0A970D3D}"/>
              </a:ext>
            </a:extLst>
          </p:cNvPr>
          <p:cNvSpPr txBox="1"/>
          <p:nvPr/>
        </p:nvSpPr>
        <p:spPr>
          <a:xfrm>
            <a:off x="568036" y="498764"/>
            <a:ext cx="2840182" cy="400110"/>
          </a:xfrm>
          <a:prstGeom prst="rect">
            <a:avLst/>
          </a:prstGeom>
          <a:noFill/>
        </p:spPr>
        <p:txBody>
          <a:bodyPr wrap="square" rtlCol="0">
            <a:spAutoFit/>
          </a:bodyPr>
          <a:lstStyle/>
          <a:p>
            <a:pPr algn="ctr"/>
            <a:r>
              <a:rPr lang="es-MX" sz="2000" b="1" dirty="0">
                <a:solidFill>
                  <a:schemeClr val="bg1"/>
                </a:solidFill>
              </a:rPr>
              <a:t>META</a:t>
            </a:r>
          </a:p>
        </p:txBody>
      </p:sp>
      <p:graphicFrame>
        <p:nvGraphicFramePr>
          <p:cNvPr id="5" name="Tabla 4">
            <a:extLst>
              <a:ext uri="{FF2B5EF4-FFF2-40B4-BE49-F238E27FC236}">
                <a16:creationId xmlns:a16="http://schemas.microsoft.com/office/drawing/2014/main" id="{315A045F-D213-40CF-704D-69CE21B6D582}"/>
              </a:ext>
            </a:extLst>
          </p:cNvPr>
          <p:cNvGraphicFramePr>
            <a:graphicFrameLocks noGrp="1"/>
          </p:cNvGraphicFramePr>
          <p:nvPr>
            <p:extLst>
              <p:ext uri="{D42A27DB-BD31-4B8C-83A1-F6EECF244321}">
                <p14:modId xmlns:p14="http://schemas.microsoft.com/office/powerpoint/2010/main" val="281031451"/>
              </p:ext>
            </p:extLst>
          </p:nvPr>
        </p:nvGraphicFramePr>
        <p:xfrm>
          <a:off x="780185" y="1628775"/>
          <a:ext cx="7270740" cy="2514600"/>
        </p:xfrm>
        <a:graphic>
          <a:graphicData uri="http://schemas.openxmlformats.org/drawingml/2006/table">
            <a:tbl>
              <a:tblPr>
                <a:tableStyleId>{3C2FFA5D-87B4-456A-9821-1D502468CF0F}</a:tableStyleId>
              </a:tblPr>
              <a:tblGrid>
                <a:gridCol w="2423580">
                  <a:extLst>
                    <a:ext uri="{9D8B030D-6E8A-4147-A177-3AD203B41FA5}">
                      <a16:colId xmlns:a16="http://schemas.microsoft.com/office/drawing/2014/main" val="1406911820"/>
                    </a:ext>
                  </a:extLst>
                </a:gridCol>
                <a:gridCol w="2423580">
                  <a:extLst>
                    <a:ext uri="{9D8B030D-6E8A-4147-A177-3AD203B41FA5}">
                      <a16:colId xmlns:a16="http://schemas.microsoft.com/office/drawing/2014/main" val="982159339"/>
                    </a:ext>
                  </a:extLst>
                </a:gridCol>
                <a:gridCol w="2423580">
                  <a:extLst>
                    <a:ext uri="{9D8B030D-6E8A-4147-A177-3AD203B41FA5}">
                      <a16:colId xmlns:a16="http://schemas.microsoft.com/office/drawing/2014/main" val="2523582551"/>
                    </a:ext>
                  </a:extLst>
                </a:gridCol>
              </a:tblGrid>
              <a:tr h="457200">
                <a:tc>
                  <a:txBody>
                    <a:bodyPr/>
                    <a:lstStyle/>
                    <a:p>
                      <a:pPr algn="ctr" fontAlgn="ctr"/>
                      <a:r>
                        <a:rPr lang="es-CO" sz="1600" b="1" u="none" strike="noStrike" dirty="0">
                          <a:effectLst/>
                        </a:rPr>
                        <a:t>META</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rPr>
                        <a:t>NOMBRE DEL INDICADOR</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rPr>
                        <a:t>META RESULTADO</a:t>
                      </a:r>
                      <a:endParaRPr lang="es-CO" sz="16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189276838"/>
                  </a:ext>
                </a:extLst>
              </a:tr>
              <a:tr h="2017395">
                <a:tc>
                  <a:txBody>
                    <a:bodyPr/>
                    <a:lstStyle/>
                    <a:p>
                      <a:pPr algn="ctr" fontAlgn="ctr"/>
                      <a:r>
                        <a:rPr lang="es-MX" sz="1600" u="none" strike="noStrike" dirty="0">
                          <a:effectLst/>
                        </a:rPr>
                        <a:t>Un Grupo</a:t>
                      </a:r>
                      <a:r>
                        <a:rPr lang="es-MX" sz="1600" u="none" strike="noStrike" baseline="0" dirty="0">
                          <a:effectLst/>
                        </a:rPr>
                        <a:t> AIEPI de Actores Sociales con proceso formativo</a:t>
                      </a:r>
                      <a:endParaRPr lang="es-MX" sz="1600" b="0" i="0" u="none" strike="noStrike" dirty="0">
                        <a:solidFill>
                          <a:srgbClr val="000000"/>
                        </a:solidFill>
                        <a:effectLst/>
                        <a:latin typeface="+mj-lt"/>
                      </a:endParaRPr>
                    </a:p>
                  </a:txBody>
                  <a:tcPr marL="9525" marR="9525" marT="9525" marB="0" anchor="ctr">
                    <a:solidFill>
                      <a:schemeClr val="bg1"/>
                    </a:solidFill>
                  </a:tcPr>
                </a:tc>
                <a:tc>
                  <a:txBody>
                    <a:bodyPr/>
                    <a:lstStyle/>
                    <a:p>
                      <a:pPr algn="ctr" fontAlgn="ctr"/>
                      <a:r>
                        <a:rPr lang="es-MX" sz="1600" u="none" strike="noStrike" dirty="0">
                          <a:effectLst/>
                        </a:rPr>
                        <a:t># de Grupos de actores sociales con proceso formativo</a:t>
                      </a:r>
                      <a:endParaRPr lang="es-MX" sz="1600" b="0" i="0" u="none" strike="noStrike" dirty="0">
                        <a:solidFill>
                          <a:srgbClr val="000000"/>
                        </a:solidFill>
                        <a:effectLst/>
                        <a:latin typeface="+mj-lt"/>
                      </a:endParaRPr>
                    </a:p>
                  </a:txBody>
                  <a:tcPr marL="9525" marR="9525" marT="9525" marB="0" anchor="ctr">
                    <a:solidFill>
                      <a:schemeClr val="bg1"/>
                    </a:solidFill>
                  </a:tcPr>
                </a:tc>
                <a:tc>
                  <a:txBody>
                    <a:bodyPr/>
                    <a:lstStyle/>
                    <a:p>
                      <a:pPr algn="ctr" fontAlgn="ctr"/>
                      <a:r>
                        <a:rPr lang="es-MX" sz="1600" u="none" strike="noStrike" dirty="0">
                          <a:effectLst/>
                        </a:rPr>
                        <a:t>Grupo de actores sociales certificado en la Estrategia</a:t>
                      </a:r>
                      <a:r>
                        <a:rPr lang="es-MX" sz="1600" u="none" strike="noStrike" baseline="0" dirty="0">
                          <a:effectLst/>
                        </a:rPr>
                        <a:t> AIEPI</a:t>
                      </a:r>
                      <a:endParaRPr lang="es-MX" sz="1600" b="0" i="0" u="none" strike="noStrike" dirty="0">
                        <a:solidFill>
                          <a:srgbClr val="000000"/>
                        </a:solidFill>
                        <a:effectLst/>
                        <a:latin typeface="+mj-lt"/>
                      </a:endParaRPr>
                    </a:p>
                  </a:txBody>
                  <a:tcPr marL="9525" marR="9525" marT="9525" marB="0" anchor="ctr">
                    <a:solidFill>
                      <a:schemeClr val="bg1"/>
                    </a:solidFill>
                  </a:tcPr>
                </a:tc>
                <a:extLst>
                  <a:ext uri="{0D108BD9-81ED-4DB2-BD59-A6C34878D82A}">
                    <a16:rowId xmlns:a16="http://schemas.microsoft.com/office/drawing/2014/main" val="3874099874"/>
                  </a:ext>
                </a:extLst>
              </a:tr>
            </a:tbl>
          </a:graphicData>
        </a:graphic>
      </p:graphicFrame>
    </p:spTree>
    <p:extLst>
      <p:ext uri="{BB962C8B-B14F-4D97-AF65-F5344CB8AC3E}">
        <p14:creationId xmlns:p14="http://schemas.microsoft.com/office/powerpoint/2010/main" val="420782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C16A4AF5-2D3E-6D80-79B2-33E548181E7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EE3A45E-A128-EC25-68EA-E66B6616066F}"/>
              </a:ext>
            </a:extLst>
          </p:cNvPr>
          <p:cNvSpPr txBox="1"/>
          <p:nvPr/>
        </p:nvSpPr>
        <p:spPr>
          <a:xfrm>
            <a:off x="176150" y="396391"/>
            <a:ext cx="3873335" cy="707886"/>
          </a:xfrm>
          <a:prstGeom prst="rect">
            <a:avLst/>
          </a:prstGeom>
          <a:noFill/>
        </p:spPr>
        <p:txBody>
          <a:bodyPr wrap="square" rtlCol="0">
            <a:spAutoFit/>
          </a:bodyPr>
          <a:lstStyle/>
          <a:p>
            <a:pPr algn="ctr"/>
            <a:r>
              <a:rPr lang="es-MX" sz="2000" b="1" dirty="0">
                <a:solidFill>
                  <a:schemeClr val="bg1"/>
                </a:solidFill>
              </a:rPr>
              <a:t>CRITERIOS PARA EL CUMPLIMIENTO DE LA META</a:t>
            </a:r>
          </a:p>
        </p:txBody>
      </p:sp>
      <p:graphicFrame>
        <p:nvGraphicFramePr>
          <p:cNvPr id="3" name="Tabla 2">
            <a:extLst>
              <a:ext uri="{FF2B5EF4-FFF2-40B4-BE49-F238E27FC236}">
                <a16:creationId xmlns:a16="http://schemas.microsoft.com/office/drawing/2014/main" id="{48FF0EF0-9E0C-F6D1-F941-E1F48ABC432B}"/>
              </a:ext>
            </a:extLst>
          </p:cNvPr>
          <p:cNvGraphicFramePr>
            <a:graphicFrameLocks noGrp="1"/>
          </p:cNvGraphicFramePr>
          <p:nvPr>
            <p:extLst>
              <p:ext uri="{D42A27DB-BD31-4B8C-83A1-F6EECF244321}">
                <p14:modId xmlns:p14="http://schemas.microsoft.com/office/powerpoint/2010/main" val="807136800"/>
              </p:ext>
            </p:extLst>
          </p:nvPr>
        </p:nvGraphicFramePr>
        <p:xfrm>
          <a:off x="176150" y="1585233"/>
          <a:ext cx="8177275" cy="2807933"/>
        </p:xfrm>
        <a:graphic>
          <a:graphicData uri="http://schemas.openxmlformats.org/drawingml/2006/table">
            <a:tbl>
              <a:tblPr>
                <a:tableStyleId>{3C2FFA5D-87B4-456A-9821-1D502468CF0F}</a:tableStyleId>
              </a:tblPr>
              <a:tblGrid>
                <a:gridCol w="1182144">
                  <a:extLst>
                    <a:ext uri="{9D8B030D-6E8A-4147-A177-3AD203B41FA5}">
                      <a16:colId xmlns:a16="http://schemas.microsoft.com/office/drawing/2014/main" val="3369695005"/>
                    </a:ext>
                  </a:extLst>
                </a:gridCol>
                <a:gridCol w="764796">
                  <a:extLst>
                    <a:ext uri="{9D8B030D-6E8A-4147-A177-3AD203B41FA5}">
                      <a16:colId xmlns:a16="http://schemas.microsoft.com/office/drawing/2014/main" val="2807550888"/>
                    </a:ext>
                  </a:extLst>
                </a:gridCol>
                <a:gridCol w="1545020">
                  <a:extLst>
                    <a:ext uri="{9D8B030D-6E8A-4147-A177-3AD203B41FA5}">
                      <a16:colId xmlns:a16="http://schemas.microsoft.com/office/drawing/2014/main" val="1118625629"/>
                    </a:ext>
                  </a:extLst>
                </a:gridCol>
                <a:gridCol w="830318">
                  <a:extLst>
                    <a:ext uri="{9D8B030D-6E8A-4147-A177-3AD203B41FA5}">
                      <a16:colId xmlns:a16="http://schemas.microsoft.com/office/drawing/2014/main" val="1170582491"/>
                    </a:ext>
                  </a:extLst>
                </a:gridCol>
                <a:gridCol w="1492469">
                  <a:extLst>
                    <a:ext uri="{9D8B030D-6E8A-4147-A177-3AD203B41FA5}">
                      <a16:colId xmlns:a16="http://schemas.microsoft.com/office/drawing/2014/main" val="471798565"/>
                    </a:ext>
                  </a:extLst>
                </a:gridCol>
                <a:gridCol w="735724">
                  <a:extLst>
                    <a:ext uri="{9D8B030D-6E8A-4147-A177-3AD203B41FA5}">
                      <a16:colId xmlns:a16="http://schemas.microsoft.com/office/drawing/2014/main" val="1018012854"/>
                    </a:ext>
                  </a:extLst>
                </a:gridCol>
                <a:gridCol w="1626804">
                  <a:extLst>
                    <a:ext uri="{9D8B030D-6E8A-4147-A177-3AD203B41FA5}">
                      <a16:colId xmlns:a16="http://schemas.microsoft.com/office/drawing/2014/main" val="511303844"/>
                    </a:ext>
                  </a:extLst>
                </a:gridCol>
              </a:tblGrid>
              <a:tr h="373300">
                <a:tc rowSpan="2">
                  <a:txBody>
                    <a:bodyPr/>
                    <a:lstStyle/>
                    <a:p>
                      <a:pPr algn="ctr" fontAlgn="ctr"/>
                      <a:r>
                        <a:rPr lang="es-CO" sz="1600" b="1" u="none" strike="noStrike" dirty="0">
                          <a:effectLst/>
                          <a:latin typeface="+mj-lt"/>
                        </a:rPr>
                        <a:t>ENTORNO</a:t>
                      </a:r>
                      <a:endParaRPr lang="es-CO" sz="1600" b="1" i="0" u="none" strike="noStrike" dirty="0">
                        <a:solidFill>
                          <a:srgbClr val="000000"/>
                        </a:solidFill>
                        <a:effectLst/>
                        <a:latin typeface="+mj-lt"/>
                      </a:endParaRPr>
                    </a:p>
                  </a:txBody>
                  <a:tcPr marL="9525" marR="9525" marT="9525" marB="0" anchor="ctr"/>
                </a:tc>
                <a:tc gridSpan="2">
                  <a:txBody>
                    <a:bodyPr/>
                    <a:lstStyle/>
                    <a:p>
                      <a:pPr algn="ctr" fontAlgn="ctr"/>
                      <a:r>
                        <a:rPr lang="es-CO" sz="1600" b="1" u="none" strike="noStrike">
                          <a:effectLst/>
                          <a:latin typeface="+mj-lt"/>
                        </a:rPr>
                        <a:t>CORTE 1</a:t>
                      </a:r>
                      <a:endParaRPr lang="es-CO" sz="1600" b="1" i="0" u="none" strike="noStrike">
                        <a:solidFill>
                          <a:srgbClr val="000000"/>
                        </a:solidFill>
                        <a:effectLst/>
                        <a:latin typeface="+mj-lt"/>
                      </a:endParaRPr>
                    </a:p>
                  </a:txBody>
                  <a:tcPr marL="9525" marR="9525" marT="9525" marB="0" anchor="ctr"/>
                </a:tc>
                <a:tc hMerge="1">
                  <a:txBody>
                    <a:bodyPr/>
                    <a:lstStyle/>
                    <a:p>
                      <a:endParaRPr lang="es-CO"/>
                    </a:p>
                  </a:txBody>
                  <a:tcPr/>
                </a:tc>
                <a:tc gridSpan="2">
                  <a:txBody>
                    <a:bodyPr/>
                    <a:lstStyle/>
                    <a:p>
                      <a:pPr algn="ctr" fontAlgn="ctr"/>
                      <a:r>
                        <a:rPr lang="es-CO" sz="1600" b="1" u="none" strike="noStrike">
                          <a:effectLst/>
                          <a:latin typeface="+mj-lt"/>
                        </a:rPr>
                        <a:t>CORTE 2</a:t>
                      </a:r>
                      <a:endParaRPr lang="es-CO" sz="1600" b="1" i="0" u="none" strike="noStrike">
                        <a:solidFill>
                          <a:srgbClr val="000000"/>
                        </a:solidFill>
                        <a:effectLst/>
                        <a:latin typeface="+mj-lt"/>
                      </a:endParaRPr>
                    </a:p>
                  </a:txBody>
                  <a:tcPr marL="9525" marR="9525" marT="9525" marB="0" anchor="ctr"/>
                </a:tc>
                <a:tc hMerge="1">
                  <a:txBody>
                    <a:bodyPr/>
                    <a:lstStyle/>
                    <a:p>
                      <a:endParaRPr lang="es-CO"/>
                    </a:p>
                  </a:txBody>
                  <a:tcPr/>
                </a:tc>
                <a:tc gridSpan="2">
                  <a:txBody>
                    <a:bodyPr/>
                    <a:lstStyle/>
                    <a:p>
                      <a:pPr algn="ctr" fontAlgn="ctr"/>
                      <a:r>
                        <a:rPr lang="es-CO" sz="1600" b="1" u="none" strike="noStrike">
                          <a:effectLst/>
                          <a:latin typeface="+mj-lt"/>
                        </a:rPr>
                        <a:t>CORTE 3</a:t>
                      </a:r>
                      <a:endParaRPr lang="es-CO" sz="1600" b="1" i="0" u="none" strike="noStrike">
                        <a:solidFill>
                          <a:srgbClr val="000000"/>
                        </a:solidFill>
                        <a:effectLst/>
                        <a:latin typeface="+mj-lt"/>
                      </a:endParaRPr>
                    </a:p>
                  </a:txBody>
                  <a:tcPr marL="9525" marR="9525" marT="9525" marB="0" anchor="ctr"/>
                </a:tc>
                <a:tc hMerge="1">
                  <a:txBody>
                    <a:bodyPr/>
                    <a:lstStyle/>
                    <a:p>
                      <a:endParaRPr lang="es-CO"/>
                    </a:p>
                  </a:txBody>
                  <a:tcPr/>
                </a:tc>
                <a:extLst>
                  <a:ext uri="{0D108BD9-81ED-4DB2-BD59-A6C34878D82A}">
                    <a16:rowId xmlns:a16="http://schemas.microsoft.com/office/drawing/2014/main" val="1037273967"/>
                  </a:ext>
                </a:extLst>
              </a:tr>
              <a:tr h="256454">
                <a:tc vMerge="1">
                  <a:txBody>
                    <a:bodyPr/>
                    <a:lstStyle/>
                    <a:p>
                      <a:endParaRPr lang="es-CO"/>
                    </a:p>
                  </a:txBody>
                  <a:tcPr/>
                </a:tc>
                <a:tc gridSpan="2">
                  <a:txBody>
                    <a:bodyPr/>
                    <a:lstStyle/>
                    <a:p>
                      <a:pPr algn="ctr" fontAlgn="ctr"/>
                      <a:r>
                        <a:rPr lang="es-CO" sz="1600" b="1" u="none" strike="noStrike" dirty="0">
                          <a:effectLst/>
                          <a:latin typeface="+mj-lt"/>
                        </a:rPr>
                        <a:t>Abril a Junio</a:t>
                      </a:r>
                      <a:endParaRPr lang="es-CO" sz="1600" b="1" i="0" u="none" strike="noStrike" dirty="0">
                        <a:solidFill>
                          <a:srgbClr val="000000"/>
                        </a:solidFill>
                        <a:effectLst/>
                        <a:latin typeface="+mj-lt"/>
                      </a:endParaRPr>
                    </a:p>
                  </a:txBody>
                  <a:tcPr marL="9525" marR="9525" marT="9525" marB="0" anchor="ctr"/>
                </a:tc>
                <a:tc hMerge="1">
                  <a:txBody>
                    <a:bodyPr/>
                    <a:lstStyle/>
                    <a:p>
                      <a:endParaRPr lang="es-CO"/>
                    </a:p>
                  </a:txBody>
                  <a:tcPr/>
                </a:tc>
                <a:tc gridSpan="2">
                  <a:txBody>
                    <a:bodyPr/>
                    <a:lstStyle/>
                    <a:p>
                      <a:pPr algn="ctr" fontAlgn="ctr"/>
                      <a:r>
                        <a:rPr lang="es-CO" sz="1600" b="1" u="none" strike="noStrike" dirty="0">
                          <a:effectLst/>
                          <a:latin typeface="+mj-lt"/>
                        </a:rPr>
                        <a:t>Julio - Agosto</a:t>
                      </a:r>
                      <a:endParaRPr lang="es-CO" sz="1600" b="1" i="0" u="none" strike="noStrike" dirty="0">
                        <a:solidFill>
                          <a:srgbClr val="000000"/>
                        </a:solidFill>
                        <a:effectLst/>
                        <a:latin typeface="+mj-lt"/>
                      </a:endParaRPr>
                    </a:p>
                  </a:txBody>
                  <a:tcPr marL="9525" marR="9525" marT="9525" marB="0" anchor="ctr"/>
                </a:tc>
                <a:tc hMerge="1">
                  <a:txBody>
                    <a:bodyPr/>
                    <a:lstStyle/>
                    <a:p>
                      <a:endParaRPr lang="es-CO"/>
                    </a:p>
                  </a:txBody>
                  <a:tcPr/>
                </a:tc>
                <a:tc gridSpan="2">
                  <a:txBody>
                    <a:bodyPr/>
                    <a:lstStyle/>
                    <a:p>
                      <a:pPr algn="ctr" fontAlgn="ctr"/>
                      <a:r>
                        <a:rPr lang="es-CO" sz="1600" b="1" u="none" strike="noStrike">
                          <a:effectLst/>
                          <a:latin typeface="+mj-lt"/>
                        </a:rPr>
                        <a:t>Sep - Oct</a:t>
                      </a:r>
                      <a:endParaRPr lang="es-CO" sz="1600" b="1" i="0" u="none" strike="noStrike">
                        <a:solidFill>
                          <a:srgbClr val="000000"/>
                        </a:solidFill>
                        <a:effectLst/>
                        <a:latin typeface="+mj-lt"/>
                      </a:endParaRPr>
                    </a:p>
                  </a:txBody>
                  <a:tcPr marL="9525" marR="9525" marT="9525" marB="0" anchor="ctr"/>
                </a:tc>
                <a:tc hMerge="1">
                  <a:txBody>
                    <a:bodyPr/>
                    <a:lstStyle/>
                    <a:p>
                      <a:endParaRPr lang="es-CO"/>
                    </a:p>
                  </a:txBody>
                  <a:tcPr/>
                </a:tc>
                <a:extLst>
                  <a:ext uri="{0D108BD9-81ED-4DB2-BD59-A6C34878D82A}">
                    <a16:rowId xmlns:a16="http://schemas.microsoft.com/office/drawing/2014/main" val="1760742080"/>
                  </a:ext>
                </a:extLst>
              </a:tr>
              <a:tr h="503267">
                <a:tc>
                  <a:txBody>
                    <a:bodyPr/>
                    <a:lstStyle/>
                    <a:p>
                      <a:pPr algn="ctr" fontAlgn="ctr"/>
                      <a:r>
                        <a:rPr lang="es-CO" sz="1600" b="1" u="none" strike="noStrike" dirty="0">
                          <a:effectLst/>
                          <a:latin typeface="+mj-lt"/>
                        </a:rPr>
                        <a:t>C</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META</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CRITERIO</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a:effectLst/>
                          <a:latin typeface="+mj-lt"/>
                        </a:rPr>
                        <a:t>META</a:t>
                      </a:r>
                      <a:endParaRPr lang="es-CO" sz="1600" b="1" i="0" u="none" strike="noStrike">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CRITERIO</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META</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CRITERIO</a:t>
                      </a:r>
                      <a:endParaRPr lang="es-CO" sz="16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170075607"/>
                  </a:ext>
                </a:extLst>
              </a:tr>
              <a:tr h="924832">
                <a:tc rowSpan="2">
                  <a:txBody>
                    <a:bodyPr/>
                    <a:lstStyle/>
                    <a:p>
                      <a:pPr algn="ctr" fontAlgn="ctr"/>
                      <a:r>
                        <a:rPr lang="es-CO" sz="1600" u="none" strike="noStrike" dirty="0">
                          <a:effectLst/>
                          <a:latin typeface="+mj-lt"/>
                        </a:rPr>
                        <a:t>Comunitario</a:t>
                      </a:r>
                      <a:endParaRPr lang="es-CO" sz="1600" b="0" i="0" u="none" strike="noStrike" dirty="0">
                        <a:solidFill>
                          <a:srgbClr val="000000"/>
                        </a:solidFill>
                        <a:effectLst/>
                        <a:latin typeface="+mj-lt"/>
                      </a:endParaRPr>
                    </a:p>
                  </a:txBody>
                  <a:tcPr marL="9525" marR="9525" marT="9525" marB="0" anchor="ctr">
                    <a:solidFill>
                      <a:schemeClr val="bg1"/>
                    </a:solidFill>
                  </a:tcPr>
                </a:tc>
                <a:tc rowSpan="2">
                  <a:txBody>
                    <a:bodyPr/>
                    <a:lstStyle/>
                    <a:p>
                      <a:pPr algn="ctr" fontAlgn="ctr"/>
                      <a:r>
                        <a:rPr lang="es-CO" sz="1600" u="none" strike="noStrike" dirty="0">
                          <a:effectLst/>
                          <a:latin typeface="+mj-lt"/>
                        </a:rPr>
                        <a:t>1</a:t>
                      </a:r>
                      <a:endParaRPr lang="es-CO" sz="1600" b="0" i="0" u="none" strike="noStrike" dirty="0">
                        <a:solidFill>
                          <a:srgbClr val="000000"/>
                        </a:solidFill>
                        <a:effectLst/>
                        <a:latin typeface="+mj-lt"/>
                      </a:endParaRPr>
                    </a:p>
                  </a:txBody>
                  <a:tcPr marL="9525" marR="9525" marT="9525" marB="0" anchor="ctr">
                    <a:solidFill>
                      <a:schemeClr val="bg1"/>
                    </a:solidFill>
                  </a:tcPr>
                </a:tc>
                <a:tc rowSpan="2">
                  <a:txBody>
                    <a:bodyPr/>
                    <a:lstStyle/>
                    <a:p>
                      <a:pPr algn="ctr" fontAlgn="ctr"/>
                      <a:r>
                        <a:rPr lang="es-MX" sz="1600" u="none" strike="noStrike" dirty="0">
                          <a:effectLst/>
                          <a:latin typeface="+mj-lt"/>
                        </a:rPr>
                        <a:t>4 sesiones</a:t>
                      </a:r>
                      <a:r>
                        <a:rPr lang="es-MX" sz="1600" u="none" strike="noStrike" baseline="0" dirty="0">
                          <a:effectLst/>
                          <a:latin typeface="+mj-lt"/>
                        </a:rPr>
                        <a:t> educativas sesión 1obligatorio</a:t>
                      </a:r>
                    </a:p>
                    <a:p>
                      <a:pPr algn="ctr" fontAlgn="ctr"/>
                      <a:r>
                        <a:rPr lang="es-MX" sz="1600" u="none" strike="noStrike" baseline="0" dirty="0">
                          <a:effectLst/>
                          <a:latin typeface="+mj-lt"/>
                        </a:rPr>
                        <a:t>(aplicar pre test)</a:t>
                      </a:r>
                      <a:endParaRPr lang="es-MX" sz="1600" b="0" i="0" u="none" strike="noStrike" dirty="0">
                        <a:solidFill>
                          <a:srgbClr val="000000"/>
                        </a:solidFill>
                        <a:effectLst/>
                        <a:latin typeface="+mj-lt"/>
                      </a:endParaRPr>
                    </a:p>
                  </a:txBody>
                  <a:tcPr marL="9525" marR="9525" marT="9525" marB="0" anchor="ctr">
                    <a:solidFill>
                      <a:schemeClr val="bg1"/>
                    </a:solidFill>
                  </a:tcPr>
                </a:tc>
                <a:tc rowSpan="2">
                  <a:txBody>
                    <a:bodyPr/>
                    <a:lstStyle/>
                    <a:p>
                      <a:pPr algn="ctr" fontAlgn="ctr"/>
                      <a:r>
                        <a:rPr lang="es-CO" sz="1600" u="none" strike="noStrike" dirty="0">
                          <a:effectLst/>
                          <a:latin typeface="+mj-lt"/>
                        </a:rPr>
                        <a:t>1</a:t>
                      </a:r>
                      <a:endParaRPr lang="es-CO" sz="1600" b="0" i="0" u="none" strike="noStrike" dirty="0">
                        <a:solidFill>
                          <a:srgbClr val="000000"/>
                        </a:solidFill>
                        <a:effectLst/>
                        <a:latin typeface="+mj-lt"/>
                      </a:endParaRPr>
                    </a:p>
                  </a:txBody>
                  <a:tcPr marL="9525" marR="9525" marT="9525" marB="0" anchor="ctr">
                    <a:solidFill>
                      <a:schemeClr val="bg1"/>
                    </a:solidFill>
                  </a:tcPr>
                </a:tc>
                <a:tc>
                  <a:txBody>
                    <a:bodyPr/>
                    <a:lstStyle/>
                    <a:p>
                      <a:pPr algn="ctr" fontAlgn="ctr"/>
                      <a:r>
                        <a:rPr lang="es-MX" sz="1600" b="0" i="0" u="none" strike="noStrike" dirty="0">
                          <a:solidFill>
                            <a:srgbClr val="000000"/>
                          </a:solidFill>
                          <a:effectLst/>
                          <a:latin typeface="+mj-lt"/>
                        </a:rPr>
                        <a:t>7 Sesiones educativas</a:t>
                      </a:r>
                    </a:p>
                  </a:txBody>
                  <a:tcPr marL="9525" marR="9525" marT="9525" marB="0" anchor="ctr">
                    <a:solidFill>
                      <a:schemeClr val="bg1"/>
                    </a:solidFill>
                  </a:tcPr>
                </a:tc>
                <a:tc rowSpan="2">
                  <a:txBody>
                    <a:bodyPr/>
                    <a:lstStyle/>
                    <a:p>
                      <a:pPr algn="ctr" fontAlgn="ctr"/>
                      <a:r>
                        <a:rPr lang="es-CO" sz="1600" u="none" strike="noStrike" dirty="0">
                          <a:effectLst/>
                          <a:latin typeface="+mj-lt"/>
                        </a:rPr>
                        <a:t>1</a:t>
                      </a:r>
                      <a:endParaRPr lang="es-CO" sz="1600" b="0" i="0" u="none" strike="noStrike" dirty="0">
                        <a:solidFill>
                          <a:srgbClr val="000000"/>
                        </a:solidFill>
                        <a:effectLst/>
                        <a:latin typeface="+mj-lt"/>
                      </a:endParaRPr>
                    </a:p>
                  </a:txBody>
                  <a:tcPr marL="9525" marR="9525" marT="9525" marB="0" anchor="ctr">
                    <a:solidFill>
                      <a:schemeClr val="bg1"/>
                    </a:solidFill>
                  </a:tcPr>
                </a:tc>
                <a:tc rowSpan="2">
                  <a:txBody>
                    <a:bodyPr/>
                    <a:lstStyle/>
                    <a:p>
                      <a:pPr algn="ctr" fontAlgn="ctr"/>
                      <a:r>
                        <a:rPr lang="es-MX" sz="1600" u="none" strike="noStrike" dirty="0">
                          <a:effectLst/>
                          <a:latin typeface="+mj-lt"/>
                        </a:rPr>
                        <a:t>10 sesiones educativas (aplicar pos test)</a:t>
                      </a:r>
                      <a:endParaRPr lang="es-MX" sz="1600" b="0" i="0" u="none" strike="noStrike" dirty="0">
                        <a:solidFill>
                          <a:srgbClr val="000000"/>
                        </a:solidFill>
                        <a:effectLst/>
                        <a:latin typeface="+mj-lt"/>
                      </a:endParaRPr>
                    </a:p>
                  </a:txBody>
                  <a:tcPr marL="9525" marR="9525" marT="9525" marB="0" anchor="ctr">
                    <a:solidFill>
                      <a:schemeClr val="bg1"/>
                    </a:solidFill>
                  </a:tcPr>
                </a:tc>
                <a:extLst>
                  <a:ext uri="{0D108BD9-81ED-4DB2-BD59-A6C34878D82A}">
                    <a16:rowId xmlns:a16="http://schemas.microsoft.com/office/drawing/2014/main" val="2900284073"/>
                  </a:ext>
                </a:extLst>
              </a:tr>
              <a:tr h="75008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endParaRPr lang="es-MX" sz="1600" b="0" i="0" u="none" strike="noStrike" dirty="0">
                        <a:solidFill>
                          <a:srgbClr val="000000"/>
                        </a:solidFill>
                        <a:effectLst/>
                        <a:latin typeface="+mj-lt"/>
                      </a:endParaRPr>
                    </a:p>
                  </a:txBody>
                  <a:tcPr marL="9525" marR="9525" marT="9525" marB="0" anchor="ctr">
                    <a:solidFill>
                      <a:schemeClr val="bg1"/>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50106798"/>
                  </a:ext>
                </a:extLst>
              </a:tr>
            </a:tbl>
          </a:graphicData>
        </a:graphic>
      </p:graphicFrame>
    </p:spTree>
    <p:extLst>
      <p:ext uri="{BB962C8B-B14F-4D97-AF65-F5344CB8AC3E}">
        <p14:creationId xmlns:p14="http://schemas.microsoft.com/office/powerpoint/2010/main" val="245913931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831</Words>
  <Application>Microsoft Office PowerPoint</Application>
  <PresentationFormat>Presentación en pantalla (16:9)</PresentationFormat>
  <Paragraphs>237</Paragraphs>
  <Slides>20</Slides>
  <Notes>20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Simple Light</vt:lpstr>
      <vt:lpstr>Espacio para título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Espacio para título</dc:title>
  <cp:lastModifiedBy>DUFFAY</cp:lastModifiedBy>
  <cp:revision>151</cp:revision>
  <dcterms:modified xsi:type="dcterms:W3CDTF">2025-04-02T15:11:28Z</dcterms:modified>
</cp:coreProperties>
</file>