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76" r:id="rId4"/>
    <p:sldId id="270" r:id="rId5"/>
    <p:sldId id="272" r:id="rId6"/>
    <p:sldId id="271" r:id="rId7"/>
    <p:sldId id="261" r:id="rId8"/>
    <p:sldId id="264" r:id="rId9"/>
    <p:sldId id="269" r:id="rId10"/>
    <p:sldId id="267" r:id="rId11"/>
    <p:sldId id="268" r:id="rId12"/>
    <p:sldId id="277" r:id="rId13"/>
    <p:sldId id="278" r:id="rId14"/>
    <p:sldId id="273" r:id="rId15"/>
    <p:sldId id="280" r:id="rId16"/>
    <p:sldId id="275" r:id="rId17"/>
    <p:sldId id="279" r:id="rId18"/>
    <p:sldId id="274" r:id="rId19"/>
    <p:sldId id="260" r:id="rId20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22"/>
      <p:bold r:id="rId23"/>
      <p:italic r:id="rId24"/>
      <p:boldItalic r:id="rId25"/>
    </p:embeddedFont>
    <p:embeddedFont>
      <p:font typeface="Montserrat Black" panose="00000A00000000000000" pitchFamily="2" charset="0"/>
      <p:bold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91889" autoAdjust="0"/>
  </p:normalViewPr>
  <p:slideViewPr>
    <p:cSldViewPr snapToGrid="0">
      <p:cViewPr varScale="1">
        <p:scale>
          <a:sx n="134" d="100"/>
          <a:sy n="134" d="100"/>
        </p:scale>
        <p:origin x="123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04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67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76EEF86-73AD-E550-32CE-EACD246D3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AFFB4661-BDE8-5DE6-E450-A8AF9E7AC0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BD91DADD-7494-7E2D-F0B9-0D389D929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334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9A787E6-C7AA-8853-785A-7A27EAAE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8C4C935A-998C-E560-D666-8361DC25A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5272ED41-43DB-DA39-1C72-54B374DC2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030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9E13A1A-05C9-8F49-D94A-59A8422E2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7C92AB11-0383-4644-4C03-520759BF76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1BC01A3C-E5DD-C6FD-5EB6-47D31F0D5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28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D3B8ECA-51E9-DEC9-89BC-20347FBA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49715345-20EF-B011-2394-F2B9371781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BCDF210E-071D-BE77-DFAD-500E96096D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614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E56B6A3-426A-8087-1008-82DDE7B17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6713A98E-703E-3671-4ACA-4E44EEAEC3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25EE15A2-8144-CCA6-F432-5159A0F6CF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165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9124B2E-37CB-850C-487A-55A2FB2FC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A55D4038-A3FD-D7E3-F9D6-16CADAF6A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2AE0E318-674E-864D-6A70-A32BE4592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551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E9CDD65-81EA-4BC4-03D5-EE91EF187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60C07871-017B-7EFA-845B-CD281A487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9833C144-D03C-1B09-7D6A-9DD151190D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357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BD055AA-31F1-E4AC-EAB3-1D0E485CC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1496B283-24E7-C2FA-59D8-F2026AD7AC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5367800A-AF4B-7E5F-CE17-9C45A75038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319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A2B1291-16B2-941E-7D05-8006ECBD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944F7FBA-92E4-2D60-5E05-E63E2D80AE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50E84BCC-B115-FFBD-996E-E45605418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879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796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052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1A7F566-E999-467D-13DA-BFF17FEA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ACC86F3E-42E8-6781-7270-B749D3BC0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D28820C1-6612-F164-A36B-7132FB068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79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57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294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635A8FB-56BF-D544-9BDD-16E0B878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5302C9D1-0FFF-F4B4-058C-A26C34044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23ED904A-4458-FDC0-F49C-AD8154EED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557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E474473-21AC-06EA-96BB-E800F1C0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344C2D9C-0BE2-4316-A0B6-14FB452DB0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3D751280-6967-2967-A4C3-7406D01FB3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8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7DF823D-CB6D-9D73-065E-8877571A0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2FE221F8-FBFB-C2CD-49DC-D660D0FC33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4455EFED-A89A-573B-CB2C-FBAFB8F96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51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ADD6493-7B9C-4B38-A543-349B46B3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66C23E08-8B63-412A-D864-C6D03BEE7C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860767EA-4CBF-BE9A-7EB8-C7C97F358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57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C71378E4-E928-832F-DA33-7414B6BB39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A7AD84FB-C9D5-4B14-9989-40391151A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631E414D-CBAB-64D1-73F5-769C5E852D0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959682" y="599313"/>
            <a:ext cx="7353222" cy="181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LINEAMIENTO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"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100 % de ejecución de las actividades a la demanda generada en los diferentes entornos</a:t>
            </a:r>
            <a:endParaRPr sz="28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15EACE0-EDBF-856A-5BE7-A133B845A134}"/>
              </a:ext>
            </a:extLst>
          </p:cNvPr>
          <p:cNvSpPr txBox="1"/>
          <p:nvPr/>
        </p:nvSpPr>
        <p:spPr>
          <a:xfrm>
            <a:off x="1790778" y="3536131"/>
            <a:ext cx="5562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PLAN DE INTERVENCIONES COLECTIVAS - GESTIÓN EN SALUD PÚBLICA</a:t>
            </a:r>
          </a:p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SECRETARÍA DE SALUD PÚBLICA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27493B5-13CE-DC63-88CF-1B31A11C7525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15B19C39-1304-4562-B11B-26AF4920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5EB439D-76ED-F255-0615-97FCAFA97A56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003828"/>
              </p:ext>
            </p:extLst>
          </p:nvPr>
        </p:nvGraphicFramePr>
        <p:xfrm>
          <a:off x="311149" y="445497"/>
          <a:ext cx="8521701" cy="40782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7091">
                  <a:extLst>
                    <a:ext uri="{9D8B030D-6E8A-4147-A177-3AD203B41FA5}">
                      <a16:colId xmlns:a16="http://schemas.microsoft.com/office/drawing/2014/main" val="2644617915"/>
                    </a:ext>
                  </a:extLst>
                </a:gridCol>
                <a:gridCol w="887307">
                  <a:extLst>
                    <a:ext uri="{9D8B030D-6E8A-4147-A177-3AD203B41FA5}">
                      <a16:colId xmlns:a16="http://schemas.microsoft.com/office/drawing/2014/main" val="3785736327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1788832254"/>
                    </a:ext>
                  </a:extLst>
                </a:gridCol>
                <a:gridCol w="1476587">
                  <a:extLst>
                    <a:ext uri="{9D8B030D-6E8A-4147-A177-3AD203B41FA5}">
                      <a16:colId xmlns:a16="http://schemas.microsoft.com/office/drawing/2014/main" val="3142708351"/>
                    </a:ext>
                  </a:extLst>
                </a:gridCol>
                <a:gridCol w="1314026">
                  <a:extLst>
                    <a:ext uri="{9D8B030D-6E8A-4147-A177-3AD203B41FA5}">
                      <a16:colId xmlns:a16="http://schemas.microsoft.com/office/drawing/2014/main" val="1637202553"/>
                    </a:ext>
                  </a:extLst>
                </a:gridCol>
                <a:gridCol w="1110827">
                  <a:extLst>
                    <a:ext uri="{9D8B030D-6E8A-4147-A177-3AD203B41FA5}">
                      <a16:colId xmlns:a16="http://schemas.microsoft.com/office/drawing/2014/main" val="304397526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DURACION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MODULO SICAPS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GRUPO PRIORIZADO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273179995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PRÁCTICA DE ACTIVIDAD FÍSICA: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 realizará apoyo de actividad física a demanda. Desarrollar la actividad de acuerdo a lo concertado con las Instituciones por la SSP.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fotográfica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Promoción de la Salud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física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2401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TEMÁTICAS SALUD SEXUAL: 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Adaptación a cambios, 2. Autocuidado e higiene Personal,3. Prevención de riesgos higiénicos: Infecciones de transmisión sexual/ Vacunación contra el VPH.4. Prevención de riesgos reproductivos: Anticoncepción, embarazo, Conocimiento del ciclo menstrual, IVE</a:t>
                      </a:r>
                    </a:p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fotográfica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VIH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61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7432A560-C239-3A3B-FD08-5AE2532B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EF9364-A547-BADE-E399-3CE8EAC2702D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32388"/>
              </p:ext>
            </p:extLst>
          </p:nvPr>
        </p:nvGraphicFramePr>
        <p:xfrm>
          <a:off x="311149" y="445497"/>
          <a:ext cx="8521701" cy="40665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7091">
                  <a:extLst>
                    <a:ext uri="{9D8B030D-6E8A-4147-A177-3AD203B41FA5}">
                      <a16:colId xmlns:a16="http://schemas.microsoft.com/office/drawing/2014/main" val="2644617915"/>
                    </a:ext>
                  </a:extLst>
                </a:gridCol>
                <a:gridCol w="887307">
                  <a:extLst>
                    <a:ext uri="{9D8B030D-6E8A-4147-A177-3AD203B41FA5}">
                      <a16:colId xmlns:a16="http://schemas.microsoft.com/office/drawing/2014/main" val="3785736327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1788832254"/>
                    </a:ext>
                  </a:extLst>
                </a:gridCol>
                <a:gridCol w="1476587">
                  <a:extLst>
                    <a:ext uri="{9D8B030D-6E8A-4147-A177-3AD203B41FA5}">
                      <a16:colId xmlns:a16="http://schemas.microsoft.com/office/drawing/2014/main" val="3142708351"/>
                    </a:ext>
                  </a:extLst>
                </a:gridCol>
                <a:gridCol w="1314026">
                  <a:extLst>
                    <a:ext uri="{9D8B030D-6E8A-4147-A177-3AD203B41FA5}">
                      <a16:colId xmlns:a16="http://schemas.microsoft.com/office/drawing/2014/main" val="1637202553"/>
                    </a:ext>
                  </a:extLst>
                </a:gridCol>
                <a:gridCol w="1110827">
                  <a:extLst>
                    <a:ext uri="{9D8B030D-6E8A-4147-A177-3AD203B41FA5}">
                      <a16:colId xmlns:a16="http://schemas.microsoft.com/office/drawing/2014/main" val="304397526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137879779"/>
                    </a:ext>
                  </a:extLst>
                </a:gridCol>
              </a:tblGrid>
              <a:tr h="3629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DURACION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MODULO SICAPS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GRUPO PRIORIZADO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2731799955"/>
                  </a:ext>
                </a:extLst>
              </a:tr>
              <a:tr h="14847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TEMÁTICAS SALUD PSICOSEXUAL Y SOCIO SEXUAL:</a:t>
                      </a:r>
                    </a:p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Adaptación a cambios, </a:t>
                      </a:r>
                    </a:p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Comportamientos sexuales, </a:t>
                      </a:r>
                    </a:p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Derechos sexuales y derechos reproductivos, </a:t>
                      </a:r>
                    </a:p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Diversidad sexual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fotográfica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Sexualidad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DSX-Género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24015"/>
                  </a:ext>
                </a:extLst>
              </a:tr>
              <a:tr h="10885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sexual, Adaptación a cambios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fotografica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Sexualidad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DSX-Género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5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psicosexual y socio sexual, diversidad sexual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fotografica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Sexualidad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DSX-Género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00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96975D37-344B-CFE9-F3CC-5247455C8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51CFF77-6B31-FD60-DF8E-E7F7AFACB4D9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183871"/>
              </p:ext>
            </p:extLst>
          </p:nvPr>
        </p:nvGraphicFramePr>
        <p:xfrm>
          <a:off x="168274" y="768927"/>
          <a:ext cx="8521701" cy="37334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7091">
                  <a:extLst>
                    <a:ext uri="{9D8B030D-6E8A-4147-A177-3AD203B41FA5}">
                      <a16:colId xmlns:a16="http://schemas.microsoft.com/office/drawing/2014/main" val="2644617915"/>
                    </a:ext>
                  </a:extLst>
                </a:gridCol>
                <a:gridCol w="887307">
                  <a:extLst>
                    <a:ext uri="{9D8B030D-6E8A-4147-A177-3AD203B41FA5}">
                      <a16:colId xmlns:a16="http://schemas.microsoft.com/office/drawing/2014/main" val="3785736327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1788832254"/>
                    </a:ext>
                  </a:extLst>
                </a:gridCol>
                <a:gridCol w="1476587">
                  <a:extLst>
                    <a:ext uri="{9D8B030D-6E8A-4147-A177-3AD203B41FA5}">
                      <a16:colId xmlns:a16="http://schemas.microsoft.com/office/drawing/2014/main" val="3142708351"/>
                    </a:ext>
                  </a:extLst>
                </a:gridCol>
                <a:gridCol w="1314026">
                  <a:extLst>
                    <a:ext uri="{9D8B030D-6E8A-4147-A177-3AD203B41FA5}">
                      <a16:colId xmlns:a16="http://schemas.microsoft.com/office/drawing/2014/main" val="1637202553"/>
                    </a:ext>
                  </a:extLst>
                </a:gridCol>
                <a:gridCol w="1110827">
                  <a:extLst>
                    <a:ext uri="{9D8B030D-6E8A-4147-A177-3AD203B41FA5}">
                      <a16:colId xmlns:a16="http://schemas.microsoft.com/office/drawing/2014/main" val="304397526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DURACION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MODULO SICAPS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GRUPO PRIORIZADO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273179995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PROMOCION DEL ENVEJECIMIENTO ACTIVO Y SALUDABLE 1. Estilos de vida saludables (Promoción de la salud física y mental) 2. Adaptación a cambios, funcionalidad y autonomía.3. Prevención de caídas                                                                                          4.Autocuidado (Higiene, administración de medicamentos, prevención de enfermedades transmisibles) 5. Actividad física6. Estimulación cognitiva                           7. Demencias   </a:t>
                      </a:r>
                    </a:p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fotográfica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Promoción de la salud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Envejecimiento activo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2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41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DF04B868-779C-0019-4146-9D1081383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97E0AB2-8CEF-B9E0-0BAC-AF47344D0130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387887"/>
              </p:ext>
            </p:extLst>
          </p:nvPr>
        </p:nvGraphicFramePr>
        <p:xfrm>
          <a:off x="236643" y="284018"/>
          <a:ext cx="8521701" cy="45906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7091">
                  <a:extLst>
                    <a:ext uri="{9D8B030D-6E8A-4147-A177-3AD203B41FA5}">
                      <a16:colId xmlns:a16="http://schemas.microsoft.com/office/drawing/2014/main" val="2644617915"/>
                    </a:ext>
                  </a:extLst>
                </a:gridCol>
                <a:gridCol w="887307">
                  <a:extLst>
                    <a:ext uri="{9D8B030D-6E8A-4147-A177-3AD203B41FA5}">
                      <a16:colId xmlns:a16="http://schemas.microsoft.com/office/drawing/2014/main" val="3785736327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1788832254"/>
                    </a:ext>
                  </a:extLst>
                </a:gridCol>
                <a:gridCol w="1476587">
                  <a:extLst>
                    <a:ext uri="{9D8B030D-6E8A-4147-A177-3AD203B41FA5}">
                      <a16:colId xmlns:a16="http://schemas.microsoft.com/office/drawing/2014/main" val="3142708351"/>
                    </a:ext>
                  </a:extLst>
                </a:gridCol>
                <a:gridCol w="1314026">
                  <a:extLst>
                    <a:ext uri="{9D8B030D-6E8A-4147-A177-3AD203B41FA5}">
                      <a16:colId xmlns:a16="http://schemas.microsoft.com/office/drawing/2014/main" val="1637202553"/>
                    </a:ext>
                  </a:extLst>
                </a:gridCol>
                <a:gridCol w="1110827">
                  <a:extLst>
                    <a:ext uri="{9D8B030D-6E8A-4147-A177-3AD203B41FA5}">
                      <a16:colId xmlns:a16="http://schemas.microsoft.com/office/drawing/2014/main" val="304397526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137879779"/>
                    </a:ext>
                  </a:extLst>
                </a:gridCol>
              </a:tblGrid>
              <a:tr h="3629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DURACION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MODULO SICAPS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GRUPO PRIORIZADO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2731799955"/>
                  </a:ext>
                </a:extLst>
              </a:tr>
              <a:tr h="119507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SUICIDIO Y TRASTORNOS MENTALES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Habilidades para la vida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Prevención del suicidio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Autocuidado en salud mental-Felicidad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fotografica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Trastorno mental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mental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24015"/>
                  </a:ext>
                </a:extLst>
              </a:tr>
              <a:tr h="76014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CONSUMO DE SPA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Prevención del consumo de sustancias psicoactivas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fotografica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Trastorno mental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mental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59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VIOLENCIA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Participación de la familia en el cuidado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Maltrato infantil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Prevención de la violencia intrafamiliar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Prevención de la violencia sexual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Pautas de crianza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Violencia escolar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Vinculo afectivo y buen trato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fotografica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Violencia de género e intrafamiliar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mental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164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F6584CA8-B32D-B6A7-CB49-2AB450AFC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8317D0D-4D31-58B4-D5D3-42BD45BC363A}"/>
              </a:ext>
            </a:extLst>
          </p:cNvPr>
          <p:cNvSpPr/>
          <p:nvPr/>
        </p:nvSpPr>
        <p:spPr>
          <a:xfrm>
            <a:off x="0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398667"/>
              </p:ext>
            </p:extLst>
          </p:nvPr>
        </p:nvGraphicFramePr>
        <p:xfrm>
          <a:off x="311149" y="445497"/>
          <a:ext cx="8521701" cy="40782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7091">
                  <a:extLst>
                    <a:ext uri="{9D8B030D-6E8A-4147-A177-3AD203B41FA5}">
                      <a16:colId xmlns:a16="http://schemas.microsoft.com/office/drawing/2014/main" val="2644617915"/>
                    </a:ext>
                  </a:extLst>
                </a:gridCol>
                <a:gridCol w="887307">
                  <a:extLst>
                    <a:ext uri="{9D8B030D-6E8A-4147-A177-3AD203B41FA5}">
                      <a16:colId xmlns:a16="http://schemas.microsoft.com/office/drawing/2014/main" val="3785736327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1788832254"/>
                    </a:ext>
                  </a:extLst>
                </a:gridCol>
                <a:gridCol w="1476587">
                  <a:extLst>
                    <a:ext uri="{9D8B030D-6E8A-4147-A177-3AD203B41FA5}">
                      <a16:colId xmlns:a16="http://schemas.microsoft.com/office/drawing/2014/main" val="3142708351"/>
                    </a:ext>
                  </a:extLst>
                </a:gridCol>
                <a:gridCol w="1314026">
                  <a:extLst>
                    <a:ext uri="{9D8B030D-6E8A-4147-A177-3AD203B41FA5}">
                      <a16:colId xmlns:a16="http://schemas.microsoft.com/office/drawing/2014/main" val="1637202553"/>
                    </a:ext>
                  </a:extLst>
                </a:gridCol>
                <a:gridCol w="1110827">
                  <a:extLst>
                    <a:ext uri="{9D8B030D-6E8A-4147-A177-3AD203B41FA5}">
                      <a16:colId xmlns:a16="http://schemas.microsoft.com/office/drawing/2014/main" val="304397526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137879779"/>
                    </a:ext>
                  </a:extLst>
                </a:gridCol>
              </a:tblGrid>
              <a:tr h="2141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DURACION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MODULO SICAPS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GRUPO PRIORIZADO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273179995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SALUD BUCAL 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Importancia y técnicas de cepillado, uso de seda dental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2.Enfermedades bucales, factores de riesgo y factores protectores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3.Prevención de cáncer bucal-autoexamen de la cavidad oral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4.Uso e higiene de prótesis dental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Dieta cariogenica vs dieta saludable 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fotografica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Promoción de la salud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Manizales ve y sonrie sanamente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2401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VACUNACIÓN SEGÚN CURSO DE VIDA: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Vacunación COVID.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Vacunación en menores de 6 años.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Vacunación influenza.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Vacunación MEF y gestante.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fotografica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Transmisibles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Transmisibles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349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C5D839ED-D22C-A15E-26E4-BAE814785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FA4D75-5E24-5A0C-4210-2FD17D12D279}"/>
              </a:ext>
            </a:extLst>
          </p:cNvPr>
          <p:cNvSpPr/>
          <p:nvPr/>
        </p:nvSpPr>
        <p:spPr>
          <a:xfrm>
            <a:off x="0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A14430D-D15C-7F0D-B0AB-E1391EFCF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629960"/>
              </p:ext>
            </p:extLst>
          </p:nvPr>
        </p:nvGraphicFramePr>
        <p:xfrm>
          <a:off x="297603" y="711199"/>
          <a:ext cx="8521701" cy="371446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47091">
                  <a:extLst>
                    <a:ext uri="{9D8B030D-6E8A-4147-A177-3AD203B41FA5}">
                      <a16:colId xmlns:a16="http://schemas.microsoft.com/office/drawing/2014/main" val="2644617915"/>
                    </a:ext>
                  </a:extLst>
                </a:gridCol>
                <a:gridCol w="887307">
                  <a:extLst>
                    <a:ext uri="{9D8B030D-6E8A-4147-A177-3AD203B41FA5}">
                      <a16:colId xmlns:a16="http://schemas.microsoft.com/office/drawing/2014/main" val="3785736327"/>
                    </a:ext>
                  </a:extLst>
                </a:gridCol>
                <a:gridCol w="1652693">
                  <a:extLst>
                    <a:ext uri="{9D8B030D-6E8A-4147-A177-3AD203B41FA5}">
                      <a16:colId xmlns:a16="http://schemas.microsoft.com/office/drawing/2014/main" val="1788832254"/>
                    </a:ext>
                  </a:extLst>
                </a:gridCol>
                <a:gridCol w="1476587">
                  <a:extLst>
                    <a:ext uri="{9D8B030D-6E8A-4147-A177-3AD203B41FA5}">
                      <a16:colId xmlns:a16="http://schemas.microsoft.com/office/drawing/2014/main" val="3142708351"/>
                    </a:ext>
                  </a:extLst>
                </a:gridCol>
                <a:gridCol w="1314026">
                  <a:extLst>
                    <a:ext uri="{9D8B030D-6E8A-4147-A177-3AD203B41FA5}">
                      <a16:colId xmlns:a16="http://schemas.microsoft.com/office/drawing/2014/main" val="1637202553"/>
                    </a:ext>
                  </a:extLst>
                </a:gridCol>
                <a:gridCol w="1110827">
                  <a:extLst>
                    <a:ext uri="{9D8B030D-6E8A-4147-A177-3AD203B41FA5}">
                      <a16:colId xmlns:a16="http://schemas.microsoft.com/office/drawing/2014/main" val="304397526"/>
                    </a:ext>
                  </a:extLst>
                </a:gridCol>
                <a:gridCol w="1233170">
                  <a:extLst>
                    <a:ext uri="{9D8B030D-6E8A-4147-A177-3AD203B41FA5}">
                      <a16:colId xmlns:a16="http://schemas.microsoft.com/office/drawing/2014/main" val="137879779"/>
                    </a:ext>
                  </a:extLst>
                </a:gridCol>
              </a:tblGrid>
              <a:tr h="33570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DURACION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OBSERVACIONES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MODULO SICAPS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>
                          <a:effectLst/>
                        </a:rPr>
                        <a:t>GRUPO PRIORIZADO</a:t>
                      </a:r>
                      <a:endParaRPr lang="es-CO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PROGRAMA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273179995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TRANSMISIBLES: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1.Prevención de IRA y EDA y taller de lavado de manos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Vacunación según curso de vida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Cuidado de la salud infantil (pediculosis, escabiosis, cuidado de la tos, enfermedad de manos boca y pies) </a:t>
                      </a:r>
                      <a:b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TB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fotografica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Transmisibles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Transmisibles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124015"/>
                  </a:ext>
                </a:extLst>
              </a:tr>
              <a:tr h="13221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 EDUCATIVA GRUPAL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hora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ESTILOS DE VIDA SALUDABLES: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 las ECNT.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Estrategia 4*4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 cáncer.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Soporte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Cargue en SICAPS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Evidencia fotografica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Registro de asistencia grupal.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Promoción de la salud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Promoción de la salud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090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7DE56D42-3CDF-FAAB-8A66-295EC9ED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381AEFA-7EBB-9C75-BC60-E6586095A3AB}"/>
              </a:ext>
            </a:extLst>
          </p:cNvPr>
          <p:cNvSpPr txBox="1"/>
          <p:nvPr/>
        </p:nvSpPr>
        <p:spPr>
          <a:xfrm>
            <a:off x="147577" y="478084"/>
            <a:ext cx="387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CARGUE A SICAPS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47D7DD-9FCF-69E9-F2EC-5612457EA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37" y="1095444"/>
            <a:ext cx="3280214" cy="38112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BF6FCB6-D719-97B0-B6D8-554F2CA171BD}"/>
              </a:ext>
            </a:extLst>
          </p:cNvPr>
          <p:cNvSpPr txBox="1"/>
          <p:nvPr/>
        </p:nvSpPr>
        <p:spPr>
          <a:xfrm>
            <a:off x="4957718" y="2323741"/>
            <a:ext cx="29535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tx1"/>
                </a:solidFill>
              </a:rPr>
              <a:t>Todos en Modulo de actividades, </a:t>
            </a:r>
            <a:r>
              <a:rPr lang="es-MX" b="1" dirty="0">
                <a:solidFill>
                  <a:schemeClr val="tx1"/>
                </a:solidFill>
              </a:rPr>
              <a:t>cambia grupo priorizado y programa dependiendo de la temática.</a:t>
            </a:r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08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6D2B83E1-73A4-98BB-74A6-B12D234A2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4E59E9-037C-3875-F1BF-B879265D252C}"/>
              </a:ext>
            </a:extLst>
          </p:cNvPr>
          <p:cNvSpPr txBox="1"/>
          <p:nvPr/>
        </p:nvSpPr>
        <p:spPr>
          <a:xfrm>
            <a:off x="147577" y="478084"/>
            <a:ext cx="387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RETROALIMENTACION 2024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C08464-4F7D-D0BF-97E8-E8F8B9E8AACC}"/>
              </a:ext>
            </a:extLst>
          </p:cNvPr>
          <p:cNvSpPr txBox="1"/>
          <p:nvPr/>
        </p:nvSpPr>
        <p:spPr>
          <a:xfrm>
            <a:off x="196850" y="1263855"/>
            <a:ext cx="40767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Cargue de las actividades con grupo priorizado o programa erróneo.</a:t>
            </a:r>
          </a:p>
          <a:p>
            <a:pPr marL="342900" indent="-342900">
              <a:buFont typeface="+mj-lt"/>
              <a:buAutoNum type="arabicPeriod"/>
            </a:pPr>
            <a:endParaRPr lang="es-CO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Códigos CUPS en 0 a raíz del mal diligenciamiento en el SICAPS del profesional, tiempo  o tipo de actividad.</a:t>
            </a:r>
          </a:p>
          <a:p>
            <a:pPr marL="342900" indent="-342900">
              <a:buFont typeface="+mj-lt"/>
              <a:buAutoNum type="arabicPeriod"/>
            </a:pPr>
            <a:endParaRPr lang="es-CO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No anexo o coincidencia de beneficiarios de la actividad con soporte físico y SICAPS.</a:t>
            </a:r>
          </a:p>
          <a:p>
            <a:pPr marL="342900" indent="-342900">
              <a:buFont typeface="+mj-lt"/>
              <a:buAutoNum type="arabicPeriod"/>
            </a:pPr>
            <a:endParaRPr lang="es-CO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dirty="0">
                <a:solidFill>
                  <a:schemeClr val="tx1"/>
                </a:solidFill>
              </a:rPr>
              <a:t>Mal diligenciamiento del formato de actividad grupal &lt; 14 años debe contar con firma del docente o personal responsable, para el tratamiento de datos siempre debe estar autorizado por el docente.</a:t>
            </a:r>
          </a:p>
          <a:p>
            <a:endParaRPr lang="es-CO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CO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520" y="1263855"/>
            <a:ext cx="3095234" cy="305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62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A6673434-39A1-D281-5114-164A2BE38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280FB67-02BC-CC55-5E7F-367E01D43198}"/>
              </a:ext>
            </a:extLst>
          </p:cNvPr>
          <p:cNvSpPr/>
          <p:nvPr/>
        </p:nvSpPr>
        <p:spPr>
          <a:xfrm>
            <a:off x="14514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AutoShape 2" descr="551.000+ Preguntas Ilustraciones de Stock, gráficos vectoriales libres de  derechos y clip art - iStock | Dudas, Signo de interrogación, Encues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4" name="Picture 4" descr="El poder de las preguntas: Cómo usarlas para obtener respuestas valiosas –  Signo De Interroga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84" y="48944"/>
            <a:ext cx="5030259" cy="503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2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F95998B-3C9B-0775-876E-EF3855257803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5AC763-79C4-F70E-BFF9-30D2EB14D1FC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DEFINICIONES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ECA1A0-7BCC-CF39-4D42-DD41FAF17F6A}"/>
              </a:ext>
            </a:extLst>
          </p:cNvPr>
          <p:cNvSpPr txBox="1"/>
          <p:nvPr/>
        </p:nvSpPr>
        <p:spPr>
          <a:xfrm>
            <a:off x="398703" y="1693484"/>
            <a:ext cx="4566151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1800" b="1" dirty="0"/>
              <a:t>Ejecución a la demanda generada en los diferentes entornos</a:t>
            </a:r>
            <a:r>
              <a:rPr lang="es-CO" sz="1800" dirty="0"/>
              <a:t> se refiere a la capacidad de responder y actuar de manera total e inmediata ante cualquier requerimiento o solicitud, sin retrasos ni limitaciones, independientemente del contexto o las condiciones en las que se presente la demanda. Esta es una actividad que se concertara con la secretaria de salud pública.</a:t>
            </a:r>
            <a:endParaRPr lang="es-MX" sz="1800" dirty="0">
              <a:solidFill>
                <a:srgbClr val="24242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8" y="1801205"/>
            <a:ext cx="3225110" cy="21476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AAEC6764-876D-84D7-044E-7716EAB2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D17FAD8-D616-1340-2643-368600B1E18F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ESTRATEGIA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8F382E-7E51-351D-742A-39ECAD1C7BD4}"/>
              </a:ext>
            </a:extLst>
          </p:cNvPr>
          <p:cNvSpPr txBox="1"/>
          <p:nvPr/>
        </p:nvSpPr>
        <p:spPr>
          <a:xfrm>
            <a:off x="2209800" y="138357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/>
              <a:t>INFORMACIÓN EN SALUD EN ENTORNOS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633" y="2198686"/>
            <a:ext cx="3736334" cy="19528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36" y="2198686"/>
            <a:ext cx="3832606" cy="19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7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534D254-40E4-3601-3067-E96947481DE4}"/>
              </a:ext>
            </a:extLst>
          </p:cNvPr>
          <p:cNvSpPr txBox="1"/>
          <p:nvPr/>
        </p:nvSpPr>
        <p:spPr>
          <a:xfrm>
            <a:off x="-167429" y="384339"/>
            <a:ext cx="443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POBLACIÓN A LA QUE VA DIRIGIDO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8C40A5-F35F-93C6-EF89-F90BD6D2108B}"/>
              </a:ext>
            </a:extLst>
          </p:cNvPr>
          <p:cNvSpPr txBox="1"/>
          <p:nvPr/>
        </p:nvSpPr>
        <p:spPr>
          <a:xfrm>
            <a:off x="647094" y="2443995"/>
            <a:ext cx="3455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latin typeface="Arial" panose="020B0604020202020204" pitchFamily="34" charset="0"/>
              </a:rPr>
              <a:t>Población en general en todos los cursos de vida.</a:t>
            </a:r>
            <a:endParaRPr lang="es-CO" sz="1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819" y="1635996"/>
            <a:ext cx="3534833" cy="239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9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32D3D1-CEB9-0A66-2820-3F885D089D1A}"/>
              </a:ext>
            </a:extLst>
          </p:cNvPr>
          <p:cNvSpPr txBox="1"/>
          <p:nvPr/>
        </p:nvSpPr>
        <p:spPr>
          <a:xfrm>
            <a:off x="-370628" y="450107"/>
            <a:ext cx="491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</a:rPr>
              <a:t>PROFESIONALES RESPONSABLES DEL DESARROLLO DEL LINEAMIENTO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94B6BE7-C89E-A222-CAAF-1C288108C1AF}"/>
              </a:ext>
            </a:extLst>
          </p:cNvPr>
          <p:cNvSpPr txBox="1"/>
          <p:nvPr/>
        </p:nvSpPr>
        <p:spPr>
          <a:xfrm>
            <a:off x="4542972" y="1806880"/>
            <a:ext cx="42853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sz="1800" b="1" dirty="0">
                <a:latin typeface="+mj-lt"/>
              </a:rPr>
              <a:t>Licenciado en educación física</a:t>
            </a:r>
          </a:p>
          <a:p>
            <a:pPr algn="ctr"/>
            <a:endParaRPr lang="es-MX" sz="1800" b="1" dirty="0"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sz="1800" b="1" dirty="0">
                <a:latin typeface="+mj-lt"/>
              </a:rPr>
              <a:t>Enfermería</a:t>
            </a:r>
          </a:p>
          <a:p>
            <a:pPr algn="ctr"/>
            <a:endParaRPr lang="es-MX" sz="1800" b="1" dirty="0"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sz="1800" b="1" dirty="0">
                <a:latin typeface="+mj-lt"/>
              </a:rPr>
              <a:t>Psicología</a:t>
            </a:r>
          </a:p>
          <a:p>
            <a:pPr algn="ctr"/>
            <a:endParaRPr lang="es-MX" sz="1800" b="1" dirty="0"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MX" sz="1800" b="1" dirty="0">
                <a:latin typeface="+mj-lt"/>
              </a:rPr>
              <a:t>Odontología</a:t>
            </a:r>
          </a:p>
        </p:txBody>
      </p:sp>
      <p:pic>
        <p:nvPicPr>
          <p:cNvPr id="2050" name="Picture 2" descr="educación profesional con modelo de aprendizaje de concepto de crecimiento  para asociar actividad para experiencia real en ilustración de plantilla  dibujada a mano de dibujos animados planos 16081874 Vector en Vectee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26" y="1661577"/>
            <a:ext cx="3647054" cy="25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838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6B076E9B-7CF2-2129-52FD-7BA1CC1E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A17263-3B75-B4F6-FC81-622FBBB50C90}"/>
              </a:ext>
            </a:extLst>
          </p:cNvPr>
          <p:cNvSpPr txBox="1"/>
          <p:nvPr/>
        </p:nvSpPr>
        <p:spPr>
          <a:xfrm>
            <a:off x="-167429" y="508164"/>
            <a:ext cx="443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DOCUMENTOS ANEXOS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07C54F-3CC6-D1CF-16E5-17C027E4E95E}"/>
              </a:ext>
            </a:extLst>
          </p:cNvPr>
          <p:cNvSpPr txBox="1"/>
          <p:nvPr/>
        </p:nvSpPr>
        <p:spPr>
          <a:xfrm>
            <a:off x="372050" y="1764226"/>
            <a:ext cx="46590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latin typeface="+mj-lt"/>
              </a:rPr>
              <a:t>Lineamientos PIC SSP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latin typeface="+mj-lt"/>
              </a:rPr>
              <a:t>Resolución 3280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latin typeface="+mj-lt"/>
              </a:rPr>
              <a:t>Lineamientos de la Ruta Integrada de Promoción y mantenimiento de la salud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latin typeface="+mj-lt"/>
              </a:rPr>
              <a:t>Programa nacional de prevención, manejo y control de la infección respiratoria aguda y la enfermedad diarreica aguda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b="1" dirty="0">
                <a:latin typeface="+mj-lt"/>
              </a:rPr>
              <a:t>Lineamiento PAI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157" y="1526479"/>
            <a:ext cx="2863003" cy="286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8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06A57E65-C9C6-072E-BC22-2FF5D83EA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6A01B2-9DB1-B101-E99D-686C0A970D3D}"/>
              </a:ext>
            </a:extLst>
          </p:cNvPr>
          <p:cNvSpPr txBox="1"/>
          <p:nvPr/>
        </p:nvSpPr>
        <p:spPr>
          <a:xfrm>
            <a:off x="568036" y="498764"/>
            <a:ext cx="2840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META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15A045F-D213-40CF-704D-69CE21B6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997978"/>
              </p:ext>
            </p:extLst>
          </p:nvPr>
        </p:nvGraphicFramePr>
        <p:xfrm>
          <a:off x="1308821" y="1628775"/>
          <a:ext cx="6356422" cy="20431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78211">
                  <a:extLst>
                    <a:ext uri="{9D8B030D-6E8A-4147-A177-3AD203B41FA5}">
                      <a16:colId xmlns:a16="http://schemas.microsoft.com/office/drawing/2014/main" val="1406911820"/>
                    </a:ext>
                  </a:extLst>
                </a:gridCol>
                <a:gridCol w="3178211">
                  <a:extLst>
                    <a:ext uri="{9D8B030D-6E8A-4147-A177-3AD203B41FA5}">
                      <a16:colId xmlns:a16="http://schemas.microsoft.com/office/drawing/2014/main" val="982159339"/>
                    </a:ext>
                  </a:extLst>
                </a:gridCol>
              </a:tblGrid>
              <a:tr h="5113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</a:rPr>
                        <a:t>NOMBRE DEL INDICADOR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9276838"/>
                  </a:ext>
                </a:extLst>
              </a:tr>
              <a:tr h="15317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ontserrat Black"/>
                          <a:cs typeface="Arial" panose="020B0604020202020204" pitchFamily="34" charset="0"/>
                          <a:sym typeface="Montserrat Black"/>
                        </a:rPr>
                        <a:t>100 % de ejecución de las actividades a la demanda generada en los diferentes entornos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</a:rPr>
                        <a:t>% de</a:t>
                      </a:r>
                      <a:r>
                        <a:rPr lang="es-MX" sz="1600" u="none" strike="noStrike" baseline="0" dirty="0">
                          <a:effectLst/>
                        </a:rPr>
                        <a:t> la demanda generada en los entornos con intervención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099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82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C16A4AF5-2D3E-6D80-79B2-33E548181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E3A45E-A128-EC25-68EA-E66B6616066F}"/>
              </a:ext>
            </a:extLst>
          </p:cNvPr>
          <p:cNvSpPr txBox="1"/>
          <p:nvPr/>
        </p:nvSpPr>
        <p:spPr>
          <a:xfrm>
            <a:off x="176150" y="39639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CRITERIOS PARA EL CUMPLIMIENTO DE LA META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8FF0EF0-9E0C-F6D1-F941-E1F48ABC4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01325"/>
              </p:ext>
            </p:extLst>
          </p:nvPr>
        </p:nvGraphicFramePr>
        <p:xfrm>
          <a:off x="568036" y="1585233"/>
          <a:ext cx="7785389" cy="28079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5164">
                  <a:extLst>
                    <a:ext uri="{9D8B030D-6E8A-4147-A177-3AD203B41FA5}">
                      <a16:colId xmlns:a16="http://schemas.microsoft.com/office/drawing/2014/main" val="3369695005"/>
                    </a:ext>
                  </a:extLst>
                </a:gridCol>
                <a:gridCol w="37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476">
                  <a:extLst>
                    <a:ext uri="{9D8B030D-6E8A-4147-A177-3AD203B41FA5}">
                      <a16:colId xmlns:a16="http://schemas.microsoft.com/office/drawing/2014/main" val="2807550888"/>
                    </a:ext>
                  </a:extLst>
                </a:gridCol>
                <a:gridCol w="1115705">
                  <a:extLst>
                    <a:ext uri="{9D8B030D-6E8A-4147-A177-3AD203B41FA5}">
                      <a16:colId xmlns:a16="http://schemas.microsoft.com/office/drawing/2014/main" val="1118625629"/>
                    </a:ext>
                  </a:extLst>
                </a:gridCol>
                <a:gridCol w="1004603">
                  <a:extLst>
                    <a:ext uri="{9D8B030D-6E8A-4147-A177-3AD203B41FA5}">
                      <a16:colId xmlns:a16="http://schemas.microsoft.com/office/drawing/2014/main" val="1170582491"/>
                    </a:ext>
                  </a:extLst>
                </a:gridCol>
                <a:gridCol w="1641863">
                  <a:extLst>
                    <a:ext uri="{9D8B030D-6E8A-4147-A177-3AD203B41FA5}">
                      <a16:colId xmlns:a16="http://schemas.microsoft.com/office/drawing/2014/main" val="471798565"/>
                    </a:ext>
                  </a:extLst>
                </a:gridCol>
                <a:gridCol w="864138">
                  <a:extLst>
                    <a:ext uri="{9D8B030D-6E8A-4147-A177-3AD203B41FA5}">
                      <a16:colId xmlns:a16="http://schemas.microsoft.com/office/drawing/2014/main" val="1018012854"/>
                    </a:ext>
                  </a:extLst>
                </a:gridCol>
                <a:gridCol w="1045113">
                  <a:extLst>
                    <a:ext uri="{9D8B030D-6E8A-4147-A177-3AD203B41FA5}">
                      <a16:colId xmlns:a16="http://schemas.microsoft.com/office/drawing/2014/main" val="511303844"/>
                    </a:ext>
                  </a:extLst>
                </a:gridCol>
              </a:tblGrid>
              <a:tr h="373300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ENTORNO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effectLst/>
                          <a:latin typeface="+mj-lt"/>
                        </a:rPr>
                        <a:t>CORTE 1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effectLst/>
                          <a:latin typeface="+mj-lt"/>
                        </a:rPr>
                        <a:t>CORTE 2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effectLst/>
                          <a:latin typeface="+mj-lt"/>
                        </a:rPr>
                        <a:t>CORTE 3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273967"/>
                  </a:ext>
                </a:extLst>
              </a:tr>
              <a:tr h="256454">
                <a:tc gridSpan="3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Abril a Junio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Julio - Agosto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effectLst/>
                          <a:latin typeface="+mj-lt"/>
                        </a:rPr>
                        <a:t>Sep - Oct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742080"/>
                  </a:ext>
                </a:extLst>
              </a:tr>
              <a:tr h="5032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L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META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u="none" strike="noStrike" dirty="0">
                          <a:effectLst/>
                          <a:latin typeface="+mj-lt"/>
                        </a:rPr>
                        <a:t>CRITERIO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075607"/>
                  </a:ext>
                </a:extLst>
              </a:tr>
              <a:tr h="16749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X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effectLst/>
                          <a:latin typeface="+mj-lt"/>
                        </a:rPr>
                        <a:t>100% de la demanda en los entornos atendida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 de la demanda en los entornos atendida</a:t>
                      </a:r>
                      <a:endParaRPr lang="es-MX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 de la demanda en los entornos atendida</a:t>
                      </a:r>
                      <a:endParaRPr lang="es-MX" sz="16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28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39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AD4E5BEB-FAAF-802F-4587-3984530F7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B1329E-7EED-4A72-E294-55669A26BCA3}"/>
              </a:ext>
            </a:extLst>
          </p:cNvPr>
          <p:cNvSpPr txBox="1"/>
          <p:nvPr/>
        </p:nvSpPr>
        <p:spPr>
          <a:xfrm>
            <a:off x="176150" y="396391"/>
            <a:ext cx="3873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DESARROLLO DEL LINEAMIENTO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1547F0-079D-3F34-6B96-E881039BDC0D}"/>
              </a:ext>
            </a:extLst>
          </p:cNvPr>
          <p:cNvSpPr txBox="1"/>
          <p:nvPr/>
        </p:nvSpPr>
        <p:spPr>
          <a:xfrm>
            <a:off x="3152775" y="1803228"/>
            <a:ext cx="28230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/>
              <a:t>GESTION PARA EL DESARROLLO DEL LINEAMIENTO</a:t>
            </a:r>
          </a:p>
        </p:txBody>
      </p:sp>
      <p:pic>
        <p:nvPicPr>
          <p:cNvPr id="6154" name="Picture 10" descr="Gestión - Iconos gratis de negocio">
            <a:extLst>
              <a:ext uri="{FF2B5EF4-FFF2-40B4-BE49-F238E27FC236}">
                <a16:creationId xmlns:a16="http://schemas.microsoft.com/office/drawing/2014/main" id="{803EFD6C-DC56-7427-979C-96663F85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07" y="1803228"/>
            <a:ext cx="1537044" cy="1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422" y="1517227"/>
            <a:ext cx="2502205" cy="16684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979" y="3185690"/>
            <a:ext cx="2712826" cy="154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31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1203</Words>
  <Application>Microsoft Office PowerPoint</Application>
  <PresentationFormat>Presentación en pantalla (16:9)</PresentationFormat>
  <Paragraphs>206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Aptos Narrow</vt:lpstr>
      <vt:lpstr>Montserrat Black</vt:lpstr>
      <vt:lpstr>Arial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Jennifer Paola Bonilla Rojas</cp:lastModifiedBy>
  <cp:revision>24</cp:revision>
  <dcterms:modified xsi:type="dcterms:W3CDTF">2025-03-31T21:52:28Z</dcterms:modified>
</cp:coreProperties>
</file>