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7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3" r:id="rId3"/>
  </p:sldMasterIdLst>
  <p:notesMasterIdLst>
    <p:notesMasterId r:id="rId75"/>
  </p:notesMasterIdLst>
  <p:sldIdLst>
    <p:sldId id="256" r:id="rId4"/>
    <p:sldId id="368" r:id="rId5"/>
    <p:sldId id="367" r:id="rId6"/>
    <p:sldId id="370" r:id="rId7"/>
    <p:sldId id="389" r:id="rId8"/>
    <p:sldId id="369" r:id="rId9"/>
    <p:sldId id="405" r:id="rId10"/>
    <p:sldId id="388" r:id="rId11"/>
    <p:sldId id="407" r:id="rId12"/>
    <p:sldId id="371" r:id="rId13"/>
    <p:sldId id="372" r:id="rId14"/>
    <p:sldId id="357" r:id="rId15"/>
    <p:sldId id="416" r:id="rId16"/>
    <p:sldId id="374" r:id="rId17"/>
    <p:sldId id="346" r:id="rId18"/>
    <p:sldId id="348" r:id="rId19"/>
    <p:sldId id="391" r:id="rId20"/>
    <p:sldId id="353" r:id="rId21"/>
    <p:sldId id="350" r:id="rId22"/>
    <p:sldId id="417" r:id="rId23"/>
    <p:sldId id="418" r:id="rId24"/>
    <p:sldId id="419" r:id="rId25"/>
    <p:sldId id="420" r:id="rId26"/>
    <p:sldId id="436" r:id="rId27"/>
    <p:sldId id="435" r:id="rId28"/>
    <p:sldId id="434" r:id="rId29"/>
    <p:sldId id="433" r:id="rId30"/>
    <p:sldId id="432" r:id="rId31"/>
    <p:sldId id="431" r:id="rId32"/>
    <p:sldId id="430" r:id="rId33"/>
    <p:sldId id="429" r:id="rId34"/>
    <p:sldId id="428" r:id="rId35"/>
    <p:sldId id="427" r:id="rId36"/>
    <p:sldId id="426" r:id="rId37"/>
    <p:sldId id="425" r:id="rId38"/>
    <p:sldId id="358" r:id="rId39"/>
    <p:sldId id="397" r:id="rId40"/>
    <p:sldId id="412" r:id="rId41"/>
    <p:sldId id="437" r:id="rId42"/>
    <p:sldId id="438" r:id="rId43"/>
    <p:sldId id="439" r:id="rId44"/>
    <p:sldId id="396" r:id="rId45"/>
    <p:sldId id="440" r:id="rId46"/>
    <p:sldId id="442" r:id="rId47"/>
    <p:sldId id="443" r:id="rId48"/>
    <p:sldId id="445" r:id="rId49"/>
    <p:sldId id="446" r:id="rId50"/>
    <p:sldId id="449" r:id="rId51"/>
    <p:sldId id="448" r:id="rId52"/>
    <p:sldId id="383" r:id="rId53"/>
    <p:sldId id="450" r:id="rId54"/>
    <p:sldId id="451" r:id="rId55"/>
    <p:sldId id="452" r:id="rId56"/>
    <p:sldId id="453" r:id="rId57"/>
    <p:sldId id="454" r:id="rId58"/>
    <p:sldId id="467" r:id="rId59"/>
    <p:sldId id="466" r:id="rId60"/>
    <p:sldId id="455" r:id="rId61"/>
    <p:sldId id="456" r:id="rId62"/>
    <p:sldId id="457" r:id="rId63"/>
    <p:sldId id="469" r:id="rId64"/>
    <p:sldId id="459" r:id="rId65"/>
    <p:sldId id="460" r:id="rId66"/>
    <p:sldId id="462" r:id="rId67"/>
    <p:sldId id="471" r:id="rId68"/>
    <p:sldId id="468" r:id="rId69"/>
    <p:sldId id="473" r:id="rId70"/>
    <p:sldId id="472" r:id="rId71"/>
    <p:sldId id="464" r:id="rId72"/>
    <p:sldId id="465" r:id="rId73"/>
    <p:sldId id="260" r:id="rId74"/>
  </p:sldIdLst>
  <p:sldSz cx="9144000" cy="5143500" type="screen16x9"/>
  <p:notesSz cx="6858000" cy="9144000"/>
  <p:embeddedFontLst>
    <p:embeddedFont>
      <p:font typeface="Aptos Narrow" panose="020B0604020202020204" charset="0"/>
      <p:regular r:id="rId76"/>
      <p:bold r:id="rId77"/>
      <p:italic r:id="rId78"/>
      <p:boldItalic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Montserrat" panose="020B060402020202020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font" Target="fonts/font4.fntdata"/><Relationship Id="rId87" Type="http://schemas.openxmlformats.org/officeDocument/2006/relationships/font" Target="fonts/font12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7.fntdata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592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3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6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74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37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82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7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38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667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98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50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34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17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296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303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990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263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48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07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49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94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43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58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13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268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332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157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887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998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770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90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831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452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17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2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80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494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646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824201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376258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045988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3542785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9813990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148973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12597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299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168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8546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899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8344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387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7601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0589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3350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3141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74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0511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046eef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046eef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055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091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229750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484492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034664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206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947462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8254401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9268796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Google Shape;58;g22049f0a27f_0_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Google Shape;59;g22049f0a27f_0_0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2762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165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1340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1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42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=""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=""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12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03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9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9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691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" name="Google Shape;61;p14">
            <a:extLst>
              <a:ext uri="{FF2B5EF4-FFF2-40B4-BE49-F238E27FC236}">
                <a16:creationId xmlns=""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075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40.jpe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06759" y="930656"/>
            <a:ext cx="6823788" cy="203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3600" b="1" spc="-345" dirty="0" smtClean="0">
                <a:solidFill>
                  <a:srgbClr val="002060"/>
                </a:solidFill>
              </a:rPr>
              <a:t>LINEAMIENTO GRUPOS DE APOYO - TOMAS </a:t>
            </a:r>
            <a:r>
              <a:rPr lang="es-ES" sz="3600" b="1" spc="-345" dirty="0" smtClean="0">
                <a:solidFill>
                  <a:srgbClr val="002060"/>
                </a:solidFill>
              </a:rPr>
              <a:t>COMUNITARIAS -  </a:t>
            </a:r>
            <a:r>
              <a:rPr lang="es-ES" sz="3600" b="1" spc="-345" dirty="0" smtClean="0">
                <a:solidFill>
                  <a:srgbClr val="002060"/>
                </a:solidFill>
              </a:rPr>
              <a:t>ACTIVIDADES EDUCATIVAS </a:t>
            </a:r>
            <a:r>
              <a:rPr lang="es-ES" sz="3600" b="1" spc="-95" dirty="0" smtClean="0">
                <a:solidFill>
                  <a:srgbClr val="002060"/>
                </a:solidFill>
              </a:rPr>
              <a:t>2025</a:t>
            </a:r>
            <a:endParaRPr lang="es-ES" sz="3600" dirty="0">
              <a:solidFill>
                <a:srgbClr val="00206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F4E409D-6310-5F2D-9C0D-98D9D17BA3A6}"/>
              </a:ext>
            </a:extLst>
          </p:cNvPr>
          <p:cNvSpPr txBox="1"/>
          <p:nvPr/>
        </p:nvSpPr>
        <p:spPr>
          <a:xfrm>
            <a:off x="7662272" y="4658768"/>
            <a:ext cx="96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09/04/25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9" y="3304528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DOCUMENTOS ANEXOS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307C54F-3CC6-D1CF-16E5-17C027E4E95E}"/>
              </a:ext>
            </a:extLst>
          </p:cNvPr>
          <p:cNvSpPr txBox="1"/>
          <p:nvPr/>
        </p:nvSpPr>
        <p:spPr>
          <a:xfrm>
            <a:off x="195699" y="1406562"/>
            <a:ext cx="36182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Excel con temas a desarrollar por cada grupo priorizado, según clasificación CAPS.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Orientaciones para el trabajo con grupos de apoyo y de ayuda mutua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Modelo de intervención CAPS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 smtClean="0"/>
              <a:t>Instructivo </a:t>
            </a:r>
            <a:r>
              <a:rPr lang="es-MX" b="1" dirty="0"/>
              <a:t>módulo </a:t>
            </a:r>
            <a:r>
              <a:rPr lang="es-MX" b="1" dirty="0" smtClean="0"/>
              <a:t>actividades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Material digital </a:t>
            </a:r>
            <a:r>
              <a:rPr lang="es-MX" b="1" dirty="0" smtClean="0"/>
              <a:t>guía </a:t>
            </a:r>
            <a:r>
              <a:rPr lang="es-MX" b="1" dirty="0"/>
              <a:t>para el desarrollo de 18 temáticas</a:t>
            </a:r>
            <a:r>
              <a:rPr lang="es-MX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Excel con </a:t>
            </a:r>
            <a:r>
              <a:rPr lang="es-MX" b="1" dirty="0" smtClean="0"/>
              <a:t>pre y </a:t>
            </a:r>
            <a:r>
              <a:rPr lang="es-MX" b="1" dirty="0" err="1" smtClean="0"/>
              <a:t>postest</a:t>
            </a:r>
            <a:r>
              <a:rPr lang="es-MX" b="1" dirty="0" smtClean="0"/>
              <a:t> </a:t>
            </a:r>
            <a:r>
              <a:rPr lang="es-MX" b="1" dirty="0"/>
              <a:t>a desarrollar por cada grupo priorizado según clasificación CAPS. </a:t>
            </a:r>
            <a:endParaRPr lang="es-MX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Diagnóstico comunitario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b="1" dirty="0"/>
              <a:t>Manual de glosas y </a:t>
            </a:r>
            <a:r>
              <a:rPr lang="es-MX" b="1" dirty="0" smtClean="0"/>
              <a:t>anexo</a:t>
            </a:r>
            <a:endParaRPr lang="es-MX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67" y="122969"/>
            <a:ext cx="1428132" cy="15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94" y="1158968"/>
            <a:ext cx="1427294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533" y="2437355"/>
            <a:ext cx="1337851" cy="1827589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69" y="3477544"/>
            <a:ext cx="1361719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2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B6A01B2-9DB1-B101-E99D-686C0A970D3D}"/>
              </a:ext>
            </a:extLst>
          </p:cNvPr>
          <p:cNvSpPr txBox="1"/>
          <p:nvPr/>
        </p:nvSpPr>
        <p:spPr>
          <a:xfrm>
            <a:off x="55983" y="364273"/>
            <a:ext cx="413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</a:rPr>
              <a:t>META - CRITERIOS </a:t>
            </a:r>
            <a:r>
              <a:rPr lang="es-MX" sz="2000" b="1" dirty="0">
                <a:solidFill>
                  <a:srgbClr val="FFFFFF"/>
                </a:solidFill>
              </a:rPr>
              <a:t>PARA EL CUMPLIMIENTO DE LA META</a:t>
            </a:r>
          </a:p>
          <a:p>
            <a:pPr algn="ctr"/>
            <a:endParaRPr lang="es-MX" sz="2000" b="1" dirty="0">
              <a:solidFill>
                <a:srgbClr val="FFFF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9241"/>
            <a:ext cx="9144000" cy="300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19866"/>
            <a:ext cx="9144000" cy="11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2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704281" y="1531447"/>
            <a:ext cx="5570871" cy="20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chemeClr val="bg1"/>
                </a:solidFill>
              </a:rPr>
              <a:t>DESARROLLO DEL LINEAMIENTO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22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710501" y="1792704"/>
            <a:ext cx="5570871" cy="117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chemeClr val="bg1"/>
                </a:solidFill>
              </a:rPr>
              <a:t>GRUPOS DE APOYO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334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8395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152775" y="1803228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27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2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84604"/>
              </p:ext>
            </p:extLst>
          </p:nvPr>
        </p:nvGraphicFramePr>
        <p:xfrm>
          <a:off x="136849" y="1383599"/>
          <a:ext cx="8422433" cy="35394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55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1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27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2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02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40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ABIERTA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Coordinadora / Profesional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PLANEACIÓN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Analizar la información disponible en el SICAPS, para determinar temáticas a abordar por territorio según perfil epidemiológico. Evaluar otras fuentes de información disponibles para identificar posibles usuarios. Movilizar a los EBS para que apoyen la captación y remisión de usuarios. Gestionar el lugar donde se va a desarrollar las sesiones del proceso educativo, que sea de fácil acceso y que brinde condiciones de seguridad y comodidad a los asistentes. Conformación de grupos con mínimo de 12 asistentes. Realizar planeación y cronograma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 las actividades educativas grupales se debe tener presente: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-Asistencia al grupo de un mínimo de 12 participantes.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-Los asistentes no pueden participar de dos o mas grupos de apoyo, ni estar en seguimiento individual o familiar por CAPS.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-Solo se admiten integrantes nuevos hasta la cuarta sesión.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-Todos deben tener el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pretest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postest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-Las sesiones deben ser participativas y no actividades magistrales.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-Cada tema debe ser ajustado al grupo priorizado específico y a su clasificación.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-Se deben priorizar 16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temáticas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las 18 enunciadas, las cuales deben ser previamente concertadas con cada grupo.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-Se debe realizar las actividades acorde a los diferentes documentos anexos a este lineamiento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-La actividad es de responsabilidad y cargue del profesional y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debe contar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 el apoyo de la auxiliar de enfermería del territorio para la aplicación de los test.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focalización puede realizarse desde las acciones realizadas en el entorno hogar u otros entornos, por llamadas telefónicas, articulación con actores o se oferta directamente en la comunidad. Se debe favorecer la creación de diversos grupos priorizados por CAPS y desarrollar  estrategias que permitan a la comunidad conocer esta oferta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Interna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8931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66919"/>
              </p:ext>
            </p:extLst>
          </p:nvPr>
        </p:nvGraphicFramePr>
        <p:xfrm>
          <a:off x="174171" y="1618082"/>
          <a:ext cx="8878954" cy="23812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20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90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86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05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TELEFÓNICA O VIRTUAL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minutos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Coordinadora / Profesional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MOTIVACIÓN E INDUCCIÓN A LA DEMANDA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Contacto telefónico con usuarios, recordandoles la Estrategia CAPS y motivandolos a hacer parte de los grupos, indicandoles las ventajas, contenidos, duración y proceso a llevar a cabo.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Registrar en el sistema, campo de observaciones del módulo actividades, la efectividad o no de cada una de las llamadas realizadas a los usuarios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individual de asistencia (sin firma).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140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8395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010677" y="1769944"/>
            <a:ext cx="321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 smtClean="0"/>
              <a:t>ACCIONES A DESARROLLAR PARA EL LOGRO DE LA META</a:t>
            </a:r>
            <a:endParaRPr lang="es-CO" sz="1800" b="1" dirty="0"/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27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4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39218"/>
              </p:ext>
            </p:extLst>
          </p:nvPr>
        </p:nvGraphicFramePr>
        <p:xfrm>
          <a:off x="124409" y="1586981"/>
          <a:ext cx="8928716" cy="23812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3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95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Auxiliar y profesional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SESIÓN 1: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 - PRETEST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Presentación de los participantes. Conceptos generales relacionados con los grupos de apoyo y la temática especifica a trabajar. Encuadre terapéutico.  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Motivación para la participación activa y constante en el proceso.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Aplicación y cargue de pretest para valorar conocimientos previos al desarrollo de los temas, del CAE y del cuestionario de autocuidado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-Pretest.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439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94921"/>
              </p:ext>
            </p:extLst>
          </p:nvPr>
        </p:nvGraphicFramePr>
        <p:xfrm>
          <a:off x="124409" y="1511560"/>
          <a:ext cx="8928716" cy="31558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</a:t>
                      </a:r>
                      <a:b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Conocimientos básicos sobre el cáncer, pronóstico, tratamiento, evolución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Señales de alarma, signos y síntomas (CA priorizados)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sueño, corporal, estilos de vida saludable, adherencia al tratamiento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saludable: desestimulo al consumo de bebidas azucaradas y productos de alta densidad calórica y alto contenido de nutrientes críticos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 responsable: salud sexual y reproductiva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bucal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violencia intrafamiliar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estrés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uso del tiempo libre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tabaco: Espacios libres de humo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al diagnóstico, tratamiento y rehabilitación del cáncer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8719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ESTRATEGIA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2209800" y="13835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 smtClean="0"/>
              <a:t>COMUNIDADES CON AUTOCUIDADO PROMOTORAS DE SALUD - CAPS</a:t>
            </a:r>
            <a:endParaRPr lang="es-CO" sz="1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89" y="2170922"/>
            <a:ext cx="4870900" cy="22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74389"/>
              </p:ext>
            </p:extLst>
          </p:nvPr>
        </p:nvGraphicFramePr>
        <p:xfrm>
          <a:off x="124409" y="1511560"/>
          <a:ext cx="8928716" cy="352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A CANCER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Conocimientos básicos sobre el cáncer, pronóstico y evolución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Diagnóstico temprano: Identificación de factores de riesgos asociados con el cáncer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Pruebas de tamización según corresponda, de acuerdo al grupo de edad, sexo y riesgo (tamización: mamografía, citologia vaginal, prostata, etc)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Señales de alarma, signos y síntomas sugestivos de cáncer  (CA priorizados)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sueño, corporal, estilos de vida saludables, salud bucal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Detección y Prevención: autoexamen de mama, vacunación contra VPH, Hb, uso de preservativo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saludable: desestimulo al consumo de bebidas azucaradas y productos de alta densidad calórica y alto contenido de nutrientes críticos Sexualidad responsable: salud sexual y reproductiva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 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 y uso del tiempo libre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la gestión del riesgo, detección temprana, diagnóstico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6950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45675"/>
              </p:ext>
            </p:extLst>
          </p:nvPr>
        </p:nvGraphicFramePr>
        <p:xfrm>
          <a:off x="124409" y="1511560"/>
          <a:ext cx="8928716" cy="33996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DIABETES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 y tratamiento: importancia del cumplimiento del mismo y su relación con el estilo de vida y la enfermedad cardiovascular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Comorbilidad, complicaciones, tuberculosis, diabetes, otros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Signos de alarma de la diabetes.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Detección temprana de síntomas de hipoglucemia Alimentación saludable general: desestimulo al consumo de bebidas azucaradas y productos de alta densidad calórica y alto contenido de nutrientes críticos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a diabetico: beneficios y contenidos nutricionales, prácticas de autoconsumo Autocuidado: Higiene del sueño, cuidados corporales, adherencia al tratamiento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 responsable: salud sexual y reproductivaSalud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violencia intrafamiliar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 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estress y uso del tiempo libre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al diagnóstico y tratamiento de la diabetes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619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07914"/>
              </p:ext>
            </p:extLst>
          </p:nvPr>
        </p:nvGraphicFramePr>
        <p:xfrm>
          <a:off x="124409" y="1511560"/>
          <a:ext cx="8928716" cy="352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A DIABETES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prevención, factores de riesgo, relación con el estilo de vida y la enfermedad cardiovascular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Señales de alarma, signos y síntomas sugestivos de diabetes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Obesidad, riesgo cardiovascular y metabólico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sueño, corporal, adopción de estilos de vida saludables, envejecimiento activo y saludable, salud sexual y bucal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Lactancia Materna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general: desestimulo al consumo de bebidas azucaradas y productos de alta densidad calórica y alto contenido de nutrientes críticos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prevenir diabetes: beneficios, contenidos nutricionales, prácticas de autoconsumo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estress y uso del tiempo libre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la gestión del riesgo, detección temprana, diagnóstico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714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74916"/>
              </p:ext>
            </p:extLst>
          </p:nvPr>
        </p:nvGraphicFramePr>
        <p:xfrm>
          <a:off x="124409" y="1430695"/>
          <a:ext cx="8928716" cy="36434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EPOC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factores de riesgo, comorbilidades y relación con el estilo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terapéutico, tratamiento, controles, esquema de rehabilitación pulmonar domiciliario, manejo adecuado de las exacerbaciones y uso idóneo del oxígeno e inhaladores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sueño, corporal, estilos de vida saludables, envejecimiento activo, salud sexual, bucal, visual y auditiva y vacunación contra neumococo e influenza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estress y uso del tiempo libre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Aspectos generales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Estrategias comportamentales, cognitivas y farmacologicas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Prevención de recaídas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Ambientes libre de humo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 y prevención de la violencia intrafamiliar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la detección temprana, diagnóstico, tratamiento y rehabilitación del EPOC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5632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34432"/>
              </p:ext>
            </p:extLst>
          </p:nvPr>
        </p:nvGraphicFramePr>
        <p:xfrm>
          <a:off x="124409" y="1511560"/>
          <a:ext cx="8928716" cy="31558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EPOC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prevención, factores de riesgo, relación con el estilo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sueño, corporal, salud sexual,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estress y uso del tiempo libre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Aspectos generales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Estrategias comportamentales, cognitivas y farmacologicas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tabaquismo: Prevención de recaídas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Ambientes libres de humo - Control de tabaco y del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 y prevención de la violencia intrafamiliar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la detección temprana, diagnóstico, tratamiento y rehabilitación del cáncer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2848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57079"/>
              </p:ext>
            </p:extLst>
          </p:nvPr>
        </p:nvGraphicFramePr>
        <p:xfrm>
          <a:off x="167952" y="1306287"/>
          <a:ext cx="8928716" cy="37654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VIH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prevención y mecanismos para la reducción de riesgos y vulnerabilidades, incluida la desmitificación de la enfermedad, con énfasis en la pareja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Comorbilidad y proceso terapéutico: Señales de alarma, tratamiento, controles, control bacteriológico y toma del medicamento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VIH y Tuberculosis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 y corporal, hábitat saludable, salud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Afrontamiento y convivencia con la enfermedad Derechos sexuales y reproductivos: Imaginarios, prácticas y creencias en torno a su feminidad y/o masculinidad. Derechos y deberes de la mujer gestante viviendo con VIH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Sexualidad: Prevención de transmisión sexual y vertical del virus, cesárea electiva, esquemas de tratamiento, utilización de fórmula de sustitución de la leche materna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alcohol, tabaco y ALHT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estrés y ansiedad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 y prevención de la violencia intrafamiliar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el tratamiento y rehabilitación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6065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05084"/>
              </p:ext>
            </p:extLst>
          </p:nvPr>
        </p:nvGraphicFramePr>
        <p:xfrm>
          <a:off x="124409" y="1511560"/>
          <a:ext cx="8928716" cy="352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VIH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conceptos básicos, sintomatología y prevención de ITS-VIH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Formas de transmisión y relación de ITS-VIH/SIDA y consumo de sustancias psicoactivas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Diagnóstico temprano: asesoría y prueba para detección del VIH, beneficios, carácter voluntario, confidencialidad y consentimiento, procedimientos para la solicitud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y autoevaluación de riesgo para ITS/VIH-SIDA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Imaginarios, prácticas y creencias en torno a su feminidad y/o masculinidad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 responsable. Competencias para hablar de sexo entre adultos y con los hijos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deberes relacionados con la salud sexual y reproductiva, perspectivas de género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Autoaceptación y reconocimiento del cuerpo 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Uso correcto del condón. Anticoncepción de emergencia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otras SPA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Resolucion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en el SGSSS en relación con la detección temprana y diagnóstico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760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35430"/>
              </p:ext>
            </p:extLst>
          </p:nvPr>
        </p:nvGraphicFramePr>
        <p:xfrm>
          <a:off x="124409" y="1511560"/>
          <a:ext cx="8928716" cy="33996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TUBERCULOSIS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transmisión, medidas de prevención y control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Tratamiento, controles, signos de toxicidad, intolerancia; clínicos y conductuales de no efectividad o adherencia. Captación de TB multiresistente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Comorbilidad y signos de alarma, factores de riesgo, estilo de vida y reducción estigmatización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 y corporal, salud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 - Manipulación de alimentos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 - ALHT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violencia intrafamiliar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saludable: Saneamiento básico, condiciones de riesgo en el entorno domiciliario y estrategias que promuevan el desarrollo de un entorno familiar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dentro del SGSSS en relación con la detección temprana, diagnóstico, tratamiento y rehabilitación de la TB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8944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681"/>
              </p:ext>
            </p:extLst>
          </p:nvPr>
        </p:nvGraphicFramePr>
        <p:xfrm>
          <a:off x="124409" y="1511560"/>
          <a:ext cx="8928716" cy="32777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TUBERCULOSIS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Definición, sintomatología, transmisión, prevención, factores de riesgo, relación con el estilo de vida y reducción de la estigmatización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 y corporal, salud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Manipulación de alimentos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 - ALHT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Cesación del tabaquismo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 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violencia intrafamiliar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estress y uso del tiempo libre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saludable: Saneamiento básico, condiciones de riesgo en el entorno domiciliario y estrategias que promuevan el desarrollo de un entorno familiar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y rutas de atención en el SGSSS en relación con la detección temprana y diagnóstico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571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13681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VIOLENCIA INTRAFAMILIAR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 de la violencia intrafamiliar (VIF)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Mitos y falsas creencias que pueden propiciar o perpetuar la VIF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 a nivel individual, familiar y social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Rutas de atención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Estrategias cognitivas de afrontamiento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las 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de pareja-pautas de crianza-normas y límites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sexual y reproductiva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duelo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 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Autoaceptacion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Inteligencia emocional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de vida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77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DEFINICIONES</a:t>
            </a:r>
            <a:endParaRPr lang="es-CO" sz="2000" b="1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0ECA1A0-7BCC-CF39-4D42-DD41FAF17F6A}"/>
              </a:ext>
            </a:extLst>
          </p:cNvPr>
          <p:cNvSpPr txBox="1"/>
          <p:nvPr/>
        </p:nvSpPr>
        <p:spPr>
          <a:xfrm>
            <a:off x="505409" y="1645675"/>
            <a:ext cx="3174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rgbClr val="242424"/>
                </a:solidFill>
              </a:rPr>
              <a:t>GRUPOS DE APOYO</a:t>
            </a:r>
            <a:endParaRPr lang="es-MX" sz="1800" dirty="0">
              <a:solidFill>
                <a:srgbClr val="242424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E45C149-A1B1-A83C-C4FB-A76E7E949DAB}"/>
              </a:ext>
            </a:extLst>
          </p:cNvPr>
          <p:cNvSpPr txBox="1"/>
          <p:nvPr/>
        </p:nvSpPr>
        <p:spPr>
          <a:xfrm>
            <a:off x="5127172" y="1645675"/>
            <a:ext cx="3174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rgbClr val="242424"/>
                </a:solidFill>
              </a:rPr>
              <a:t>TOMAS COMUNITARIAS</a:t>
            </a:r>
            <a:endParaRPr lang="es-CO" sz="1800" dirty="0">
              <a:solidFill>
                <a:srgbClr val="000000"/>
              </a:solidFill>
            </a:endParaRPr>
          </a:p>
        </p:txBody>
      </p:sp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9843" y="2470150"/>
            <a:ext cx="4224828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3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93148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VIOLENCIA INTRAFAMILIAR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 de la violencia intrafamiliar (VIF)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Mitos y falsas creencias que pueden propiciar VIF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 a nivel individual, familiar y social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de pareja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Pautas de crianza: normas y límites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sexual y reproductiva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 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Autoaceptacion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estrés y ansiedad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Inteligencia emocional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Rutas de atención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7749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75403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Aspectos generales del consumo de SPA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de recaída a nivel individual, familiar y social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Estrategias cognitivas de afrontamiento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estrés y ansiedad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 - 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tabaco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otras SPA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Sexual y reproductiva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bucal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recaídas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315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37910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SPA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Aspectos generales del consumo de SPA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 a nivel individual, familiar y social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del consumo de tabaco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del consumo de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suicidio-depresión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estrés y ansiedad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Inteligencia emocional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Alimentación saludable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  -actividad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Sexual y reproductiva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bucal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saludable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224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72997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INTENTO SUICIDA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 de los trastornos mentales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Depresión y suicidio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 a nivel individual, familiar y social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consumo de alcohol y otras SPA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Adherencia al tratamiento y manejo de medicamentos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Estrategias cognitivas de afrontamiento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de pareja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estrés y ansiedad 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Autoaceptación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de vida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la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presion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grupo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102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35136"/>
              </p:ext>
            </p:extLst>
          </p:nvPr>
        </p:nvGraphicFramePr>
        <p:xfrm>
          <a:off x="124409" y="1511560"/>
          <a:ext cx="8928716" cy="27900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 / Médicina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SESIONES 2 A LA 17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PRIORIZADO: </a:t>
                      </a: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SUICIDA</a:t>
                      </a: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 de transtornos mentales: Depresión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Factores de riesgo a nivel individual, familiar y social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Autocuidado: Higiene del sueño y corporal, salud bucal, visual y auditiva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estrés y ansiedad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consumo alcohol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del consumo de otras SPA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Convivencia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de pareja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Sentido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de vida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Estrategias de autocontrol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Asertividad y comunicación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de conflictos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Autoaceptación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de decisiones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 la presion de grupo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3853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27359"/>
              </p:ext>
            </p:extLst>
          </p:nvPr>
        </p:nvGraphicFramePr>
        <p:xfrm>
          <a:off x="124409" y="1511560"/>
          <a:ext cx="8928716" cy="23023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45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42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Auxiliar y profesional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SESIÓN 18: CIERRE - POSTEST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Conclusiones generales, aplicación y cargue de postest para valorar conocimientos posteriores al desarrollo de los temas y del cuestionario de autocuidado. Cierre del proceso.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grupal.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-Postest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-Cuestionario de autocuidado (registrar en observaciones lo expresado cualitativamente por los usuarios en relación con los grupos de apoyo).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con el análisis de los resultados obtenidos de acuerdo al pretest y postest y autocuidado.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Cáncer - diabetes - EPOC - VIH - TB - violencia intrafamiliar - trastornos mentales-TUS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apoyo-CAPS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403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698061" y="1946988"/>
            <a:ext cx="5570871" cy="14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chemeClr val="bg1"/>
                </a:solidFill>
              </a:rPr>
              <a:t>ACCIONES REQUERIDAS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2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2562805" y="1082902"/>
            <a:ext cx="3215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/>
              <a:t>TAMIZACIONES</a:t>
            </a:r>
            <a:endParaRPr lang="es-CO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343" y="1668774"/>
            <a:ext cx="5900877" cy="2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31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4" y="1078382"/>
            <a:ext cx="3493120" cy="30372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524" y="1078381"/>
            <a:ext cx="2820916" cy="30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328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30" y="1084601"/>
            <a:ext cx="3548047" cy="30372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92" y="1084601"/>
            <a:ext cx="2875641" cy="30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652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FFFF"/>
                </a:solidFill>
              </a:rPr>
              <a:t>DEFINICIÓN</a:t>
            </a:r>
            <a:endParaRPr lang="es-CO" sz="1600" b="1" dirty="0">
              <a:solidFill>
                <a:srgbClr val="FFFFFF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73654" y="1756785"/>
            <a:ext cx="8138636" cy="29001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lang="es-MX" sz="2400" b="1" dirty="0" smtClean="0">
                <a:solidFill>
                  <a:srgbClr val="004041"/>
                </a:solidFill>
              </a:rPr>
              <a:t>GRUPOS DE APOYO</a:t>
            </a:r>
            <a:endParaRPr sz="2400" dirty="0"/>
          </a:p>
          <a:p>
            <a:pPr>
              <a:spcBef>
                <a:spcPts val="34"/>
              </a:spcBef>
            </a:pPr>
            <a:endParaRPr sz="1800" spc="-4" dirty="0">
              <a:latin typeface="Calibri"/>
              <a:cs typeface="Calibri"/>
            </a:endParaRPr>
          </a:p>
          <a:p>
            <a:pPr marL="9525" marR="3810" algn="just">
              <a:lnSpc>
                <a:spcPct val="90000"/>
              </a:lnSpc>
            </a:pPr>
            <a:r>
              <a:rPr lang="es-MX" sz="1800" spc="-4" dirty="0">
                <a:latin typeface="Calibri"/>
                <a:cs typeface="Calibri"/>
              </a:rPr>
              <a:t>Los grupos de apoyo, se describen como espacios de interacción convocados y liderados por profesionales (de la salud o las ciencias sociales, con previo entrenamiento para tal fin), con el propósito de crear un ambiente de acogida y confianza, donde se facilita la identificación y reactivación, o puesta en marcha, de los recursos (tanto emocionales, como familiares, sociales, </a:t>
            </a:r>
            <a:r>
              <a:rPr lang="es-MX" sz="1800" spc="-4" dirty="0" smtClean="0">
                <a:latin typeface="Calibri"/>
                <a:cs typeface="Calibri"/>
              </a:rPr>
              <a:t>institucionales</a:t>
            </a:r>
            <a:r>
              <a:rPr lang="es-MX" sz="1800" spc="-4" dirty="0">
                <a:latin typeface="Calibri"/>
                <a:cs typeface="Calibri"/>
              </a:rPr>
              <a:t>, entre otros) con los que cuentan las persona para afrontar las situaciones conflictivas o amenazantes con las que se identifican, o </a:t>
            </a:r>
            <a:r>
              <a:rPr lang="es-MX" sz="1800" spc="-4" dirty="0" smtClean="0">
                <a:latin typeface="Calibri"/>
                <a:cs typeface="Calibri"/>
              </a:rPr>
              <a:t>comparten. </a:t>
            </a:r>
          </a:p>
          <a:p>
            <a:pPr marL="9525" marR="3810" algn="just">
              <a:lnSpc>
                <a:spcPct val="90000"/>
              </a:lnSpc>
            </a:pPr>
            <a:endParaRPr lang="es-MX" sz="1800" spc="-4" dirty="0">
              <a:latin typeface="Calibri"/>
              <a:cs typeface="Calibri"/>
            </a:endParaRPr>
          </a:p>
          <a:p>
            <a:pPr marL="9525" marR="3810" algn="just">
              <a:lnSpc>
                <a:spcPct val="90000"/>
              </a:lnSpc>
            </a:pPr>
            <a:r>
              <a:rPr lang="es-MX" spc="-4" dirty="0" smtClean="0">
                <a:latin typeface="Calibri"/>
                <a:cs typeface="Calibri"/>
              </a:rPr>
              <a:t>MSPS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457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636" y="1000956"/>
            <a:ext cx="3362951" cy="41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22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chemeClr val="bg1"/>
                </a:solidFill>
              </a:rPr>
              <a:t>DESARROLLO LINEAMIENTO</a:t>
            </a:r>
            <a:endParaRPr lang="es-CO" sz="15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065" y="989045"/>
            <a:ext cx="3272093" cy="41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73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704281" y="2158482"/>
            <a:ext cx="5570871" cy="14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chemeClr val="bg1"/>
                </a:solidFill>
              </a:rPr>
              <a:t>SICAPS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119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0" y="0"/>
            <a:ext cx="541853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376238"/>
            <a:ext cx="941785" cy="9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o 3"/>
          <p:cNvSpPr/>
          <p:nvPr/>
        </p:nvSpPr>
        <p:spPr>
          <a:xfrm>
            <a:off x="3928346" y="1219614"/>
            <a:ext cx="933450" cy="987028"/>
          </a:xfrm>
          <a:prstGeom prst="fra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-57746" y="3383757"/>
            <a:ext cx="9188054" cy="841772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8387358" y="3755231"/>
            <a:ext cx="742950" cy="842963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8602862" y="2827735"/>
            <a:ext cx="444103" cy="359569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-58341"/>
            <a:ext cx="5855494" cy="520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6" y="0"/>
            <a:ext cx="8709108" cy="5094514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4673340" y="1667069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4" name="Marco 3"/>
          <p:cNvSpPr/>
          <p:nvPr/>
        </p:nvSpPr>
        <p:spPr>
          <a:xfrm>
            <a:off x="3220875" y="3250163"/>
            <a:ext cx="7664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058678" y="3250163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370115" y="2195803"/>
            <a:ext cx="5816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1528762"/>
            <a:ext cx="9142810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-130373" y="3056335"/>
            <a:ext cx="4277916" cy="790575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08424" y="512312"/>
            <a:ext cx="491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FFFF"/>
                </a:solidFill>
              </a:rPr>
              <a:t>DEFINICIÓN</a:t>
            </a:r>
            <a:endParaRPr lang="es-CO" sz="1600" b="1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955" y="1436915"/>
            <a:ext cx="7818989" cy="3596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lang="es-MX" sz="2000" b="1" dirty="0" smtClean="0">
                <a:solidFill>
                  <a:srgbClr val="004041"/>
                </a:solidFill>
              </a:rPr>
              <a:t>TOMAS COMUNITARIAS</a:t>
            </a:r>
          </a:p>
          <a:p>
            <a:pPr marL="3810" algn="ctr">
              <a:lnSpc>
                <a:spcPct val="100000"/>
              </a:lnSpc>
              <a:spcBef>
                <a:spcPts val="105"/>
              </a:spcBef>
            </a:pPr>
            <a:endParaRPr sz="2000" dirty="0"/>
          </a:p>
          <a:p>
            <a:pPr marR="5080" algn="just"/>
            <a:r>
              <a:rPr lang="es-MX" sz="1800" spc="-4" dirty="0">
                <a:latin typeface="Calibri"/>
                <a:cs typeface="Calibri"/>
              </a:rPr>
              <a:t>Las </a:t>
            </a:r>
            <a:r>
              <a:rPr lang="es-MX" sz="1800" spc="-4" dirty="0" smtClean="0">
                <a:latin typeface="Calibri"/>
                <a:cs typeface="Calibri"/>
              </a:rPr>
              <a:t>tomas comunitarias (toma en entornos-formula saludable) en </a:t>
            </a:r>
            <a:r>
              <a:rPr lang="es-MX" sz="1800" spc="-4" dirty="0">
                <a:latin typeface="Calibri"/>
                <a:cs typeface="Calibri"/>
              </a:rPr>
              <a:t>el marco del PIC corresponden a una actividad que facilita el acceso a los servicios de salud </a:t>
            </a:r>
            <a:r>
              <a:rPr lang="es-MX" sz="1800" spc="-4" dirty="0" smtClean="0">
                <a:latin typeface="Calibri"/>
                <a:cs typeface="Calibri"/>
              </a:rPr>
              <a:t>colectivos</a:t>
            </a:r>
            <a:r>
              <a:rPr lang="es-MX" sz="1800" spc="-4" dirty="0">
                <a:latin typeface="Calibri"/>
                <a:cs typeface="Calibri"/>
              </a:rPr>
              <a:t>, mediante el acercamiento de los mismos a las comunidades que los requieren. </a:t>
            </a:r>
            <a:endParaRPr lang="es-MX" sz="1800" spc="-4" dirty="0" smtClean="0">
              <a:latin typeface="Calibri"/>
              <a:cs typeface="Calibri"/>
            </a:endParaRPr>
          </a:p>
          <a:p>
            <a:pPr marR="5080" algn="just"/>
            <a:endParaRPr lang="es-MX" sz="1800" spc="-4" dirty="0">
              <a:latin typeface="Calibri"/>
              <a:cs typeface="Calibri"/>
            </a:endParaRPr>
          </a:p>
          <a:p>
            <a:pPr marR="5080" algn="just"/>
            <a:r>
              <a:rPr lang="es-MX" sz="1800" spc="-4" dirty="0" smtClean="0">
                <a:latin typeface="Calibri"/>
                <a:cs typeface="Calibri"/>
              </a:rPr>
              <a:t>Las tomas deben </a:t>
            </a:r>
            <a:r>
              <a:rPr lang="es-MX" sz="1800" spc="-4" dirty="0">
                <a:latin typeface="Calibri"/>
                <a:cs typeface="Calibri"/>
              </a:rPr>
              <a:t>integrar la oferta de servicios de diferentes entidades, organizaciones, e instituciones, tanto del sector salud como de otros sectores que convergen para desarrollar actividades relacionadas con la salud de una población o </a:t>
            </a:r>
            <a:r>
              <a:rPr lang="es-MX" sz="1800" spc="-4" dirty="0" smtClean="0">
                <a:latin typeface="Calibri"/>
                <a:cs typeface="Calibri"/>
              </a:rPr>
              <a:t>comunidad. </a:t>
            </a:r>
            <a:endParaRPr lang="es-MX" sz="1800" spc="-4" dirty="0" smtClean="0">
              <a:latin typeface="Calibri"/>
              <a:cs typeface="Calibri"/>
            </a:endParaRPr>
          </a:p>
          <a:p>
            <a:pPr marR="5080" algn="just"/>
            <a:endParaRPr lang="es-MX" sz="1800" spc="-4" dirty="0" smtClean="0">
              <a:latin typeface="Calibri"/>
              <a:cs typeface="Calibri"/>
            </a:endParaRPr>
          </a:p>
          <a:p>
            <a:pPr marR="5080" algn="just"/>
            <a:r>
              <a:rPr lang="es-MX" sz="1200" spc="-4" dirty="0" smtClean="0">
                <a:latin typeface="Calibri"/>
                <a:cs typeface="Calibri"/>
              </a:rPr>
              <a:t>MSPS</a:t>
            </a:r>
            <a:endParaRPr sz="1800"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449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FFFF"/>
              </a:solidFill>
            </a:endParaRPr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="" xmlns:a16="http://schemas.microsoft.com/office/drawing/2014/main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48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101013" y="1674516"/>
            <a:ext cx="6637175" cy="117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rgbClr val="FFFFFF"/>
                </a:solidFill>
              </a:rPr>
              <a:t>TOMAS COMUNITARIAS – ACTIVIDADES EDUCATIVAS</a:t>
            </a:r>
            <a:endParaRPr lang="es-E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65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8395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152775" y="1803228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27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04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25892"/>
              </p:ext>
            </p:extLst>
          </p:nvPr>
        </p:nvGraphicFramePr>
        <p:xfrm>
          <a:off x="404326" y="1630525"/>
          <a:ext cx="8422433" cy="22135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55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1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13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2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02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40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Coordinadora del territorio / Profesionales del Equipo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Realizar convocatoria colectiva en la comunidad.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Gestionar el lugar donde se van a desarrollar las sesiones del proceso educativo, que sea de fácil acceso y que brinde condiciones de seguridad para los asistentes.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Convocatoria dirigida a la comunidad a las cuales se les debe ofertar información en salud,  teniendo en cuenta que deben desplazarse al lugar donde se van a desarrollar las 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245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8395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010677" y="1769944"/>
            <a:ext cx="3215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ACCIONES A DESARROLLAR PARA EL LOGRO DE LA META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="" xmlns:a16="http://schemas.microsoft.com/office/drawing/2014/main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27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="" xmlns:a16="http://schemas.microsoft.com/office/drawing/2014/main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=""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9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65213"/>
              </p:ext>
            </p:extLst>
          </p:nvPr>
        </p:nvGraphicFramePr>
        <p:xfrm>
          <a:off x="124409" y="1537217"/>
          <a:ext cx="8928716" cy="29755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3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95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EN ENTORNOS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Equipo complementario: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Enfermera, Nutricionista, Psicologo, Odontologo y TSST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comunitaria. Participación minima de 80 personas.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 en escenarios de convocatoria colectiva, con el objetivo de intensificar acciones de información en salud y/o articulación intersectorial, en estos espacios se aplicarán las metodologías concertadas con la supervisión y se realizará difusión de la información en salud tomando como referencia las problemáticas definidas. 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Dentro de las posibles tematicas se encuentran: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-Sexualidad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-Envejecimiento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-Nutricion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-Salud Mental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-Discapacidad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-Vida saludable, salud bucal, visual y auditiva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-Vacunacion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Soportes: 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SICAPS. 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actividades individuales y grupales.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que se carga en SICAPS por parte del profesional coordinador o profesional a cargo, con reporte de todos los miembros del equipo que participan en el desarrollo de la misma.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comunitaria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849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06387"/>
              </p:ext>
            </p:extLst>
          </p:nvPr>
        </p:nvGraphicFramePr>
        <p:xfrm>
          <a:off x="124409" y="1667846"/>
          <a:ext cx="8928716" cy="244217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3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95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EN ENTORNOS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COMUNITARIA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que implica la toma de un barrio cubierto por el EBS, seleccionado estrategicamente por su ubicación y facilitación con los logros esperados y en la cual participan todos los integrantes del EBS del territorio. En ella se debera realizar una oferta de actividades acorde a las necesidades de la población beneficiada y debera incluir la participación de otras entidades que hacen presencia en la comunidad. Cada integrante del EBS tendra unas tareas claramente definidas y establecida una población mínima a impactar. 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 las 8 tomas comunitarias proyectadas en el territorio, debe realizarse con enfoque de RBC (ver lineamiento RBC)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de las 8 tomas comunitarias deben ser realizadas en el marco de los nucleos comunitarios (ver lineamiento nucleos)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Soportes: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fotográfico</a:t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Toma comunitaria según directrices SSP, con minimo 100 personas beneficiadas, con plan de acción y participación de la comunidad en el liderazgo de actividades.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457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7201"/>
              </p:ext>
            </p:extLst>
          </p:nvPr>
        </p:nvGraphicFramePr>
        <p:xfrm>
          <a:off x="124409" y="1586980"/>
          <a:ext cx="8928716" cy="27164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75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95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9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45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ACTIVIDAD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DURACIÓN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PERFIL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TEMÁTICA (ASPECTOS GENERALES A DESARROLLAR)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OBSERVACIONES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MÓDULO SICAPS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GRUPO PRIORIZADO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PROGRAMA</a:t>
                      </a:r>
                      <a:endParaRPr lang="es-CO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3" marR="3753" marT="375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7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EBS: Enfermería, Psicología y Medicina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COMUNITARIA</a:t>
                      </a:r>
                      <a:b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liderada por enfermería, psicología y medicina, según grupo priorizado y temática a desarrollar. Estas acciones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están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enfocadas en favorecer información en salud a personas identificadas con una problemática o interés en común, de los territorios de EBS. Los temas deben estar asociados a los protocolos CAPS y a la Res 3280.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Soportes: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fotográfico</a:t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educativas con metodologia acorde al grupo poblacional objetivo. Tomar como referencia los talleres y conferencias dadas en los grupos de apoyo. Duración de 2 horas. Promedio de 20 beneficiarios por actividad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 - diabetes - EPOC - ECV - VIH - TB - violencia intrafamiliar - trastornos mentales - gestantes - menores de 6 años - discapacidad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904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698061" y="1946988"/>
            <a:ext cx="5570871" cy="14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rgbClr val="FFFFFF"/>
                </a:solidFill>
              </a:rPr>
              <a:t>ACCIONES REQUERIDAS</a:t>
            </a:r>
            <a:endParaRPr lang="es-E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54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Presentación de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1" y="1045882"/>
            <a:ext cx="3628571" cy="23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0" y="3266530"/>
            <a:ext cx="1623003" cy="18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949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POBLACIÓN A LA QUE VA </a:t>
            </a:r>
            <a:r>
              <a:rPr lang="es-MX" sz="2000" b="1" dirty="0" smtClean="0">
                <a:solidFill>
                  <a:srgbClr val="FFFFFF"/>
                </a:solidFill>
              </a:rPr>
              <a:t>DIRIGIDA</a:t>
            </a:r>
            <a:endParaRPr lang="es-CO" sz="2000" b="1" dirty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4" y="1256523"/>
            <a:ext cx="6100825" cy="35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6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 t="5823" b="5814"/>
          <a:stretch/>
        </p:blipFill>
        <p:spPr>
          <a:xfrm>
            <a:off x="6252600" y="4215650"/>
            <a:ext cx="2772777" cy="6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="" xmlns:a16="http://schemas.microsoft.com/office/drawing/2014/main" id="{4570DF8E-E01F-EF2F-213C-8E467D89D2F3}"/>
              </a:ext>
            </a:extLst>
          </p:cNvPr>
          <p:cNvSpPr txBox="1"/>
          <p:nvPr/>
        </p:nvSpPr>
        <p:spPr>
          <a:xfrm>
            <a:off x="1704281" y="2158482"/>
            <a:ext cx="5570871" cy="14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" marR="5080" indent="-635" algn="ctr">
              <a:spcBef>
                <a:spcPts val="105"/>
              </a:spcBef>
            </a:pPr>
            <a:r>
              <a:rPr lang="es-ES" sz="4400" b="1" spc="-345" dirty="0" smtClean="0">
                <a:solidFill>
                  <a:srgbClr val="FFFFFF"/>
                </a:solidFill>
              </a:rPr>
              <a:t>SICAPS</a:t>
            </a:r>
            <a:endParaRPr lang="es-E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36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853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2995285" y="1219614"/>
            <a:ext cx="933450" cy="987028"/>
          </a:xfrm>
          <a:prstGeom prst="fram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652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-57746" y="3383757"/>
            <a:ext cx="9188054" cy="841772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8387358" y="3755231"/>
            <a:ext cx="742950" cy="842963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8602862" y="2827735"/>
            <a:ext cx="444103" cy="359569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5627" y="550014"/>
            <a:ext cx="4049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 smtClean="0">
                <a:solidFill>
                  <a:srgbClr val="FFFFFF"/>
                </a:solidFill>
              </a:rPr>
              <a:t>DESARROLLO LINEAMIENTO</a:t>
            </a:r>
            <a:endParaRPr lang="es-CO" sz="1500" b="1" dirty="0">
              <a:solidFill>
                <a:srgbClr val="FFFFFF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-58341"/>
            <a:ext cx="5855494" cy="520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347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6" y="0"/>
            <a:ext cx="8894707" cy="5143500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4486727" y="1679510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4" name="Marco 3"/>
          <p:cNvSpPr/>
          <p:nvPr/>
        </p:nvSpPr>
        <p:spPr>
          <a:xfrm>
            <a:off x="3034262" y="3262604"/>
            <a:ext cx="7664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5872065" y="3262604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183502" y="2208244"/>
            <a:ext cx="5816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6" y="0"/>
            <a:ext cx="8894707" cy="5143500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4486727" y="1679510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4" name="Marco 3"/>
          <p:cNvSpPr/>
          <p:nvPr/>
        </p:nvSpPr>
        <p:spPr>
          <a:xfrm>
            <a:off x="3034262" y="3262604"/>
            <a:ext cx="7664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183502" y="2208244"/>
            <a:ext cx="5816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66" y="3049452"/>
            <a:ext cx="2712098" cy="495369"/>
          </a:xfrm>
          <a:prstGeom prst="rect">
            <a:avLst/>
          </a:prstGeom>
        </p:spPr>
      </p:pic>
      <p:sp>
        <p:nvSpPr>
          <p:cNvPr id="5" name="Marco 4"/>
          <p:cNvSpPr/>
          <p:nvPr/>
        </p:nvSpPr>
        <p:spPr>
          <a:xfrm>
            <a:off x="5872065" y="3243944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" y="0"/>
            <a:ext cx="8781586" cy="5143500"/>
          </a:xfrm>
          <a:prstGeom prst="rect">
            <a:avLst/>
          </a:prstGeom>
        </p:spPr>
      </p:pic>
      <p:sp>
        <p:nvSpPr>
          <p:cNvPr id="4" name="Marco 3"/>
          <p:cNvSpPr/>
          <p:nvPr/>
        </p:nvSpPr>
        <p:spPr>
          <a:xfrm>
            <a:off x="4542712" y="1754155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3090247" y="3337249"/>
            <a:ext cx="7664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6" name="Marco 5"/>
          <p:cNvSpPr/>
          <p:nvPr/>
        </p:nvSpPr>
        <p:spPr>
          <a:xfrm>
            <a:off x="5928050" y="3337249"/>
            <a:ext cx="1385338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7" name="Marco 6"/>
          <p:cNvSpPr/>
          <p:nvPr/>
        </p:nvSpPr>
        <p:spPr>
          <a:xfrm>
            <a:off x="239487" y="2282889"/>
            <a:ext cx="581607" cy="255038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" y="1528762"/>
            <a:ext cx="9142810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o 5"/>
          <p:cNvSpPr/>
          <p:nvPr/>
        </p:nvSpPr>
        <p:spPr>
          <a:xfrm>
            <a:off x="-130373" y="3056335"/>
            <a:ext cx="4277916" cy="790575"/>
          </a:xfrm>
          <a:prstGeom prst="fram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FF"/>
                </a:solidFill>
              </a:rPr>
              <a:t>POBLACIÓN A LA QUE VA </a:t>
            </a:r>
            <a:r>
              <a:rPr lang="es-MX" sz="2000" b="1" dirty="0" smtClean="0">
                <a:solidFill>
                  <a:srgbClr val="FFFFFF"/>
                </a:solidFill>
              </a:rPr>
              <a:t>DIRIGIDA</a:t>
            </a:r>
            <a:endParaRPr lang="es-CO" sz="2000" b="1" dirty="0">
              <a:solidFill>
                <a:srgbClr val="FFFFFF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0725" y="1200539"/>
            <a:ext cx="5528810" cy="32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74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FFFF"/>
              </a:solidFill>
            </a:endParaRPr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="" xmlns:a16="http://schemas.microsoft.com/office/drawing/2014/main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785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FFFF"/>
                </a:solidFill>
              </a:rPr>
              <a:t>PROFESIONALES RESPONSABLES DEL DESARROLLO DEL LINEAMIENTO</a:t>
            </a:r>
            <a:endParaRPr lang="es-CO" sz="1600" b="1" dirty="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94B6BE7-C89E-A222-CAAF-1C288108C1AF}"/>
              </a:ext>
            </a:extLst>
          </p:cNvPr>
          <p:cNvSpPr txBox="1"/>
          <p:nvPr/>
        </p:nvSpPr>
        <p:spPr>
          <a:xfrm>
            <a:off x="-43544" y="1535844"/>
            <a:ext cx="4887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EQUIPO BÁSICO DE SALUD</a:t>
            </a:r>
            <a:endParaRPr lang="es-MX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3" y="1739771"/>
            <a:ext cx="3460101" cy="25950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2779342"/>
            <a:ext cx="3314191" cy="23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1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=""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312145" y="472028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PROBLEMATICAS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1664685" y="1386173"/>
            <a:ext cx="6295549" cy="2917984"/>
            <a:chOff x="2219579" y="1848230"/>
            <a:chExt cx="8394065" cy="3890645"/>
          </a:xfrm>
        </p:grpSpPr>
        <p:sp>
          <p:nvSpPr>
            <p:cNvPr id="6" name="object 5"/>
            <p:cNvSpPr/>
            <p:nvPr/>
          </p:nvSpPr>
          <p:spPr>
            <a:xfrm>
              <a:off x="2225929" y="1854580"/>
              <a:ext cx="818515" cy="3877945"/>
            </a:xfrm>
            <a:custGeom>
              <a:avLst/>
              <a:gdLst/>
              <a:ahLst/>
              <a:cxnLst/>
              <a:rect l="l" t="t" r="r" b="b"/>
              <a:pathLst>
                <a:path w="818514" h="3877945">
                  <a:moveTo>
                    <a:pt x="15239" y="0"/>
                  </a:moveTo>
                  <a:lnTo>
                    <a:pt x="49048" y="34396"/>
                  </a:lnTo>
                  <a:lnTo>
                    <a:pt x="82130" y="69235"/>
                  </a:lnTo>
                  <a:lnTo>
                    <a:pt x="114485" y="104506"/>
                  </a:lnTo>
                  <a:lnTo>
                    <a:pt x="146113" y="140201"/>
                  </a:lnTo>
                  <a:lnTo>
                    <a:pt x="177013" y="176308"/>
                  </a:lnTo>
                  <a:lnTo>
                    <a:pt x="207187" y="212819"/>
                  </a:lnTo>
                  <a:lnTo>
                    <a:pt x="236633" y="249724"/>
                  </a:lnTo>
                  <a:lnTo>
                    <a:pt x="265353" y="287014"/>
                  </a:lnTo>
                  <a:lnTo>
                    <a:pt x="293345" y="324678"/>
                  </a:lnTo>
                  <a:lnTo>
                    <a:pt x="320610" y="362708"/>
                  </a:lnTo>
                  <a:lnTo>
                    <a:pt x="347149" y="401093"/>
                  </a:lnTo>
                  <a:lnTo>
                    <a:pt x="372960" y="439825"/>
                  </a:lnTo>
                  <a:lnTo>
                    <a:pt x="398044" y="478892"/>
                  </a:lnTo>
                  <a:lnTo>
                    <a:pt x="422401" y="518287"/>
                  </a:lnTo>
                  <a:lnTo>
                    <a:pt x="446031" y="557998"/>
                  </a:lnTo>
                  <a:lnTo>
                    <a:pt x="468933" y="598017"/>
                  </a:lnTo>
                  <a:lnTo>
                    <a:pt x="491109" y="638334"/>
                  </a:lnTo>
                  <a:lnTo>
                    <a:pt x="512558" y="678940"/>
                  </a:lnTo>
                  <a:lnTo>
                    <a:pt x="533279" y="719824"/>
                  </a:lnTo>
                  <a:lnTo>
                    <a:pt x="553274" y="760977"/>
                  </a:lnTo>
                  <a:lnTo>
                    <a:pt x="572541" y="802390"/>
                  </a:lnTo>
                  <a:lnTo>
                    <a:pt x="591082" y="844053"/>
                  </a:lnTo>
                  <a:lnTo>
                    <a:pt x="608895" y="885955"/>
                  </a:lnTo>
                  <a:lnTo>
                    <a:pt x="625981" y="928089"/>
                  </a:lnTo>
                  <a:lnTo>
                    <a:pt x="642340" y="970444"/>
                  </a:lnTo>
                  <a:lnTo>
                    <a:pt x="657973" y="1013010"/>
                  </a:lnTo>
                  <a:lnTo>
                    <a:pt x="672878" y="1055778"/>
                  </a:lnTo>
                  <a:lnTo>
                    <a:pt x="687055" y="1098738"/>
                  </a:lnTo>
                  <a:lnTo>
                    <a:pt x="700506" y="1141880"/>
                  </a:lnTo>
                  <a:lnTo>
                    <a:pt x="713230" y="1185196"/>
                  </a:lnTo>
                  <a:lnTo>
                    <a:pt x="725227" y="1228675"/>
                  </a:lnTo>
                  <a:lnTo>
                    <a:pt x="736496" y="1272308"/>
                  </a:lnTo>
                  <a:lnTo>
                    <a:pt x="747039" y="1316085"/>
                  </a:lnTo>
                  <a:lnTo>
                    <a:pt x="756855" y="1359997"/>
                  </a:lnTo>
                  <a:lnTo>
                    <a:pt x="765943" y="1404033"/>
                  </a:lnTo>
                  <a:lnTo>
                    <a:pt x="774304" y="1448185"/>
                  </a:lnTo>
                  <a:lnTo>
                    <a:pt x="781939" y="1492443"/>
                  </a:lnTo>
                  <a:lnTo>
                    <a:pt x="788846" y="1536797"/>
                  </a:lnTo>
                  <a:lnTo>
                    <a:pt x="795026" y="1581237"/>
                  </a:lnTo>
                  <a:lnTo>
                    <a:pt x="800479" y="1625754"/>
                  </a:lnTo>
                  <a:lnTo>
                    <a:pt x="805205" y="1670338"/>
                  </a:lnTo>
                  <a:lnTo>
                    <a:pt x="809204" y="1714981"/>
                  </a:lnTo>
                  <a:lnTo>
                    <a:pt x="812476" y="1759671"/>
                  </a:lnTo>
                  <a:lnTo>
                    <a:pt x="815020" y="1804399"/>
                  </a:lnTo>
                  <a:lnTo>
                    <a:pt x="816838" y="1849157"/>
                  </a:lnTo>
                  <a:lnTo>
                    <a:pt x="817929" y="1893933"/>
                  </a:lnTo>
                  <a:lnTo>
                    <a:pt x="818292" y="1938720"/>
                  </a:lnTo>
                  <a:lnTo>
                    <a:pt x="817929" y="1983506"/>
                  </a:lnTo>
                  <a:lnTo>
                    <a:pt x="816838" y="2028283"/>
                  </a:lnTo>
                  <a:lnTo>
                    <a:pt x="815020" y="2073040"/>
                  </a:lnTo>
                  <a:lnTo>
                    <a:pt x="812476" y="2117769"/>
                  </a:lnTo>
                  <a:lnTo>
                    <a:pt x="809204" y="2162459"/>
                  </a:lnTo>
                  <a:lnTo>
                    <a:pt x="805205" y="2207101"/>
                  </a:lnTo>
                  <a:lnTo>
                    <a:pt x="800479" y="2251685"/>
                  </a:lnTo>
                  <a:lnTo>
                    <a:pt x="795026" y="2296203"/>
                  </a:lnTo>
                  <a:lnTo>
                    <a:pt x="788846" y="2340643"/>
                  </a:lnTo>
                  <a:lnTo>
                    <a:pt x="781939" y="2384997"/>
                  </a:lnTo>
                  <a:lnTo>
                    <a:pt x="774304" y="2429254"/>
                  </a:lnTo>
                  <a:lnTo>
                    <a:pt x="765943" y="2473406"/>
                  </a:lnTo>
                  <a:lnTo>
                    <a:pt x="756855" y="2517443"/>
                  </a:lnTo>
                  <a:lnTo>
                    <a:pt x="747039" y="2561355"/>
                  </a:lnTo>
                  <a:lnTo>
                    <a:pt x="736496" y="2605132"/>
                  </a:lnTo>
                  <a:lnTo>
                    <a:pt x="725227" y="2648765"/>
                  </a:lnTo>
                  <a:lnTo>
                    <a:pt x="713230" y="2692244"/>
                  </a:lnTo>
                  <a:lnTo>
                    <a:pt x="700506" y="2735560"/>
                  </a:lnTo>
                  <a:lnTo>
                    <a:pt x="687055" y="2778703"/>
                  </a:lnTo>
                  <a:lnTo>
                    <a:pt x="672878" y="2821663"/>
                  </a:lnTo>
                  <a:lnTo>
                    <a:pt x="657973" y="2864431"/>
                  </a:lnTo>
                  <a:lnTo>
                    <a:pt x="642340" y="2906998"/>
                  </a:lnTo>
                  <a:lnTo>
                    <a:pt x="625981" y="2949352"/>
                  </a:lnTo>
                  <a:lnTo>
                    <a:pt x="608895" y="2991486"/>
                  </a:lnTo>
                  <a:lnTo>
                    <a:pt x="591082" y="3033389"/>
                  </a:lnTo>
                  <a:lnTo>
                    <a:pt x="572541" y="3075052"/>
                  </a:lnTo>
                  <a:lnTo>
                    <a:pt x="553274" y="3116465"/>
                  </a:lnTo>
                  <a:lnTo>
                    <a:pt x="533279" y="3157619"/>
                  </a:lnTo>
                  <a:lnTo>
                    <a:pt x="512558" y="3198503"/>
                  </a:lnTo>
                  <a:lnTo>
                    <a:pt x="491109" y="3239109"/>
                  </a:lnTo>
                  <a:lnTo>
                    <a:pt x="468933" y="3279426"/>
                  </a:lnTo>
                  <a:lnTo>
                    <a:pt x="446031" y="3319445"/>
                  </a:lnTo>
                  <a:lnTo>
                    <a:pt x="422401" y="3359157"/>
                  </a:lnTo>
                  <a:lnTo>
                    <a:pt x="398044" y="3398552"/>
                  </a:lnTo>
                  <a:lnTo>
                    <a:pt x="372960" y="3437620"/>
                  </a:lnTo>
                  <a:lnTo>
                    <a:pt x="347149" y="3476351"/>
                  </a:lnTo>
                  <a:lnTo>
                    <a:pt x="320610" y="3514737"/>
                  </a:lnTo>
                  <a:lnTo>
                    <a:pt x="293345" y="3552767"/>
                  </a:lnTo>
                  <a:lnTo>
                    <a:pt x="265353" y="3590432"/>
                  </a:lnTo>
                  <a:lnTo>
                    <a:pt x="236633" y="3627722"/>
                  </a:lnTo>
                  <a:lnTo>
                    <a:pt x="207187" y="3664627"/>
                  </a:lnTo>
                  <a:lnTo>
                    <a:pt x="177013" y="3701139"/>
                  </a:lnTo>
                  <a:lnTo>
                    <a:pt x="146113" y="3737247"/>
                  </a:lnTo>
                  <a:lnTo>
                    <a:pt x="114485" y="3772941"/>
                  </a:lnTo>
                  <a:lnTo>
                    <a:pt x="82130" y="3808213"/>
                  </a:lnTo>
                  <a:lnTo>
                    <a:pt x="49048" y="3843052"/>
                  </a:lnTo>
                  <a:lnTo>
                    <a:pt x="15239" y="3877449"/>
                  </a:lnTo>
                  <a:lnTo>
                    <a:pt x="0" y="3862171"/>
                  </a:lnTo>
                  <a:lnTo>
                    <a:pt x="33896" y="3827675"/>
                  </a:lnTo>
                  <a:lnTo>
                    <a:pt x="67057" y="3792731"/>
                  </a:lnTo>
                  <a:lnTo>
                    <a:pt x="99480" y="3757349"/>
                  </a:lnTo>
                  <a:lnTo>
                    <a:pt x="131166" y="3721539"/>
                  </a:lnTo>
                  <a:lnTo>
                    <a:pt x="162115" y="3685310"/>
                  </a:lnTo>
                  <a:lnTo>
                    <a:pt x="192328" y="3648673"/>
                  </a:lnTo>
                  <a:lnTo>
                    <a:pt x="221804" y="3611637"/>
                  </a:lnTo>
                  <a:lnTo>
                    <a:pt x="250542" y="3574212"/>
                  </a:lnTo>
                  <a:lnTo>
                    <a:pt x="278544" y="3536408"/>
                  </a:lnTo>
                  <a:lnTo>
                    <a:pt x="305809" y="3498235"/>
                  </a:lnTo>
                  <a:lnTo>
                    <a:pt x="332337" y="3459703"/>
                  </a:lnTo>
                  <a:lnTo>
                    <a:pt x="358128" y="3420821"/>
                  </a:lnTo>
                  <a:lnTo>
                    <a:pt x="383183" y="3381599"/>
                  </a:lnTo>
                  <a:lnTo>
                    <a:pt x="407500" y="3342048"/>
                  </a:lnTo>
                  <a:lnTo>
                    <a:pt x="431081" y="3302177"/>
                  </a:lnTo>
                  <a:lnTo>
                    <a:pt x="453924" y="3261995"/>
                  </a:lnTo>
                  <a:lnTo>
                    <a:pt x="476031" y="3221513"/>
                  </a:lnTo>
                  <a:lnTo>
                    <a:pt x="497401" y="3180741"/>
                  </a:lnTo>
                  <a:lnTo>
                    <a:pt x="518034" y="3139689"/>
                  </a:lnTo>
                  <a:lnTo>
                    <a:pt x="537930" y="3098365"/>
                  </a:lnTo>
                  <a:lnTo>
                    <a:pt x="557089" y="3056781"/>
                  </a:lnTo>
                  <a:lnTo>
                    <a:pt x="575511" y="3014946"/>
                  </a:lnTo>
                  <a:lnTo>
                    <a:pt x="593197" y="2972869"/>
                  </a:lnTo>
                  <a:lnTo>
                    <a:pt x="610145" y="2930561"/>
                  </a:lnTo>
                  <a:lnTo>
                    <a:pt x="626357" y="2888032"/>
                  </a:lnTo>
                  <a:lnTo>
                    <a:pt x="641831" y="2845291"/>
                  </a:lnTo>
                  <a:lnTo>
                    <a:pt x="656569" y="2802348"/>
                  </a:lnTo>
                  <a:lnTo>
                    <a:pt x="670570" y="2759213"/>
                  </a:lnTo>
                  <a:lnTo>
                    <a:pt x="683834" y="2715896"/>
                  </a:lnTo>
                  <a:lnTo>
                    <a:pt x="696361" y="2672407"/>
                  </a:lnTo>
                  <a:lnTo>
                    <a:pt x="708152" y="2628756"/>
                  </a:lnTo>
                  <a:lnTo>
                    <a:pt x="719205" y="2584951"/>
                  </a:lnTo>
                  <a:lnTo>
                    <a:pt x="729521" y="2541005"/>
                  </a:lnTo>
                  <a:lnTo>
                    <a:pt x="739101" y="2496925"/>
                  </a:lnTo>
                  <a:lnTo>
                    <a:pt x="747944" y="2452722"/>
                  </a:lnTo>
                  <a:lnTo>
                    <a:pt x="756049" y="2408406"/>
                  </a:lnTo>
                  <a:lnTo>
                    <a:pt x="763418" y="2363987"/>
                  </a:lnTo>
                  <a:lnTo>
                    <a:pt x="770050" y="2319474"/>
                  </a:lnTo>
                  <a:lnTo>
                    <a:pt x="775945" y="2274877"/>
                  </a:lnTo>
                  <a:lnTo>
                    <a:pt x="781104" y="2230207"/>
                  </a:lnTo>
                  <a:lnTo>
                    <a:pt x="785525" y="2185473"/>
                  </a:lnTo>
                  <a:lnTo>
                    <a:pt x="789209" y="2140684"/>
                  </a:lnTo>
                  <a:lnTo>
                    <a:pt x="792157" y="2095852"/>
                  </a:lnTo>
                  <a:lnTo>
                    <a:pt x="794368" y="2050984"/>
                  </a:lnTo>
                  <a:lnTo>
                    <a:pt x="795841" y="2006093"/>
                  </a:lnTo>
                  <a:lnTo>
                    <a:pt x="796578" y="1961186"/>
                  </a:lnTo>
                  <a:lnTo>
                    <a:pt x="796578" y="1916275"/>
                  </a:lnTo>
                  <a:lnTo>
                    <a:pt x="795841" y="1871369"/>
                  </a:lnTo>
                  <a:lnTo>
                    <a:pt x="794368" y="1826477"/>
                  </a:lnTo>
                  <a:lnTo>
                    <a:pt x="792157" y="1781610"/>
                  </a:lnTo>
                  <a:lnTo>
                    <a:pt x="789209" y="1736778"/>
                  </a:lnTo>
                  <a:lnTo>
                    <a:pt x="785525" y="1691990"/>
                  </a:lnTo>
                  <a:lnTo>
                    <a:pt x="781104" y="1647256"/>
                  </a:lnTo>
                  <a:lnTo>
                    <a:pt x="775945" y="1602586"/>
                  </a:lnTo>
                  <a:lnTo>
                    <a:pt x="770050" y="1557990"/>
                  </a:lnTo>
                  <a:lnTo>
                    <a:pt x="763418" y="1513478"/>
                  </a:lnTo>
                  <a:lnTo>
                    <a:pt x="756049" y="1469059"/>
                  </a:lnTo>
                  <a:lnTo>
                    <a:pt x="747944" y="1424744"/>
                  </a:lnTo>
                  <a:lnTo>
                    <a:pt x="739101" y="1380542"/>
                  </a:lnTo>
                  <a:lnTo>
                    <a:pt x="729521" y="1336463"/>
                  </a:lnTo>
                  <a:lnTo>
                    <a:pt x="719205" y="1292517"/>
                  </a:lnTo>
                  <a:lnTo>
                    <a:pt x="708151" y="1248714"/>
                  </a:lnTo>
                  <a:lnTo>
                    <a:pt x="696361" y="1205064"/>
                  </a:lnTo>
                  <a:lnTo>
                    <a:pt x="683834" y="1161576"/>
                  </a:lnTo>
                  <a:lnTo>
                    <a:pt x="670570" y="1118260"/>
                  </a:lnTo>
                  <a:lnTo>
                    <a:pt x="656569" y="1075127"/>
                  </a:lnTo>
                  <a:lnTo>
                    <a:pt x="641831" y="1032185"/>
                  </a:lnTo>
                  <a:lnTo>
                    <a:pt x="626357" y="989446"/>
                  </a:lnTo>
                  <a:lnTo>
                    <a:pt x="610145" y="946918"/>
                  </a:lnTo>
                  <a:lnTo>
                    <a:pt x="593197" y="904612"/>
                  </a:lnTo>
                  <a:lnTo>
                    <a:pt x="575511" y="862537"/>
                  </a:lnTo>
                  <a:lnTo>
                    <a:pt x="557089" y="820703"/>
                  </a:lnTo>
                  <a:lnTo>
                    <a:pt x="537930" y="779121"/>
                  </a:lnTo>
                  <a:lnTo>
                    <a:pt x="518034" y="737799"/>
                  </a:lnTo>
                  <a:lnTo>
                    <a:pt x="497401" y="696749"/>
                  </a:lnTo>
                  <a:lnTo>
                    <a:pt x="476031" y="655979"/>
                  </a:lnTo>
                  <a:lnTo>
                    <a:pt x="453924" y="615499"/>
                  </a:lnTo>
                  <a:lnTo>
                    <a:pt x="431081" y="575320"/>
                  </a:lnTo>
                  <a:lnTo>
                    <a:pt x="407500" y="535451"/>
                  </a:lnTo>
                  <a:lnTo>
                    <a:pt x="383183" y="495902"/>
                  </a:lnTo>
                  <a:lnTo>
                    <a:pt x="358128" y="456683"/>
                  </a:lnTo>
                  <a:lnTo>
                    <a:pt x="332337" y="417803"/>
                  </a:lnTo>
                  <a:lnTo>
                    <a:pt x="305809" y="379273"/>
                  </a:lnTo>
                  <a:lnTo>
                    <a:pt x="278544" y="341103"/>
                  </a:lnTo>
                  <a:lnTo>
                    <a:pt x="250542" y="303301"/>
                  </a:lnTo>
                  <a:lnTo>
                    <a:pt x="221804" y="265879"/>
                  </a:lnTo>
                  <a:lnTo>
                    <a:pt x="192328" y="228846"/>
                  </a:lnTo>
                  <a:lnTo>
                    <a:pt x="162115" y="192212"/>
                  </a:lnTo>
                  <a:lnTo>
                    <a:pt x="131166" y="155986"/>
                  </a:lnTo>
                  <a:lnTo>
                    <a:pt x="99480" y="120179"/>
                  </a:lnTo>
                  <a:lnTo>
                    <a:pt x="67057" y="84800"/>
                  </a:lnTo>
                  <a:lnTo>
                    <a:pt x="33896" y="49859"/>
                  </a:lnTo>
                  <a:lnTo>
                    <a:pt x="0" y="15367"/>
                  </a:lnTo>
                  <a:lnTo>
                    <a:pt x="15239" y="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object 6"/>
            <p:cNvSpPr/>
            <p:nvPr/>
          </p:nvSpPr>
          <p:spPr>
            <a:xfrm>
              <a:off x="2625090" y="2070417"/>
              <a:ext cx="7981950" cy="626745"/>
            </a:xfrm>
            <a:custGeom>
              <a:avLst/>
              <a:gdLst/>
              <a:ahLst/>
              <a:cxnLst/>
              <a:rect l="l" t="t" r="r" b="b"/>
              <a:pathLst>
                <a:path w="7981950" h="626744">
                  <a:moveTo>
                    <a:pt x="7981950" y="0"/>
                  </a:moveTo>
                  <a:lnTo>
                    <a:pt x="0" y="0"/>
                  </a:lnTo>
                  <a:lnTo>
                    <a:pt x="0" y="626427"/>
                  </a:lnTo>
                  <a:lnTo>
                    <a:pt x="7981950" y="626427"/>
                  </a:lnTo>
                  <a:lnTo>
                    <a:pt x="79819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7"/>
            <p:cNvSpPr/>
            <p:nvPr/>
          </p:nvSpPr>
          <p:spPr>
            <a:xfrm>
              <a:off x="2625090" y="2070417"/>
              <a:ext cx="7981950" cy="626745"/>
            </a:xfrm>
            <a:custGeom>
              <a:avLst/>
              <a:gdLst/>
              <a:ahLst/>
              <a:cxnLst/>
              <a:rect l="l" t="t" r="r" b="b"/>
              <a:pathLst>
                <a:path w="7981950" h="626744">
                  <a:moveTo>
                    <a:pt x="0" y="626427"/>
                  </a:moveTo>
                  <a:lnTo>
                    <a:pt x="7981950" y="626427"/>
                  </a:lnTo>
                  <a:lnTo>
                    <a:pt x="7981950" y="0"/>
                  </a:lnTo>
                  <a:lnTo>
                    <a:pt x="0" y="0"/>
                  </a:lnTo>
                  <a:lnTo>
                    <a:pt x="0" y="626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9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549" y="1992121"/>
              <a:ext cx="783082" cy="783081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2233549" y="1992121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540"/>
                  </a:moveTo>
                  <a:lnTo>
                    <a:pt x="3050" y="342419"/>
                  </a:lnTo>
                  <a:lnTo>
                    <a:pt x="11955" y="295120"/>
                  </a:lnTo>
                  <a:lnTo>
                    <a:pt x="26350" y="250011"/>
                  </a:lnTo>
                  <a:lnTo>
                    <a:pt x="45867" y="207458"/>
                  </a:lnTo>
                  <a:lnTo>
                    <a:pt x="70140" y="167828"/>
                  </a:lnTo>
                  <a:lnTo>
                    <a:pt x="98802" y="131487"/>
                  </a:lnTo>
                  <a:lnTo>
                    <a:pt x="131487" y="98802"/>
                  </a:lnTo>
                  <a:lnTo>
                    <a:pt x="167828" y="70140"/>
                  </a:lnTo>
                  <a:lnTo>
                    <a:pt x="207458" y="45867"/>
                  </a:lnTo>
                  <a:lnTo>
                    <a:pt x="250011" y="26350"/>
                  </a:lnTo>
                  <a:lnTo>
                    <a:pt x="295120" y="11955"/>
                  </a:lnTo>
                  <a:lnTo>
                    <a:pt x="342419" y="3050"/>
                  </a:lnTo>
                  <a:lnTo>
                    <a:pt x="391540" y="0"/>
                  </a:lnTo>
                  <a:lnTo>
                    <a:pt x="440662" y="3050"/>
                  </a:lnTo>
                  <a:lnTo>
                    <a:pt x="487961" y="11955"/>
                  </a:lnTo>
                  <a:lnTo>
                    <a:pt x="533070" y="26350"/>
                  </a:lnTo>
                  <a:lnTo>
                    <a:pt x="575623" y="45867"/>
                  </a:lnTo>
                  <a:lnTo>
                    <a:pt x="615253" y="70140"/>
                  </a:lnTo>
                  <a:lnTo>
                    <a:pt x="651594" y="98802"/>
                  </a:lnTo>
                  <a:lnTo>
                    <a:pt x="684279" y="131487"/>
                  </a:lnTo>
                  <a:lnTo>
                    <a:pt x="712941" y="167828"/>
                  </a:lnTo>
                  <a:lnTo>
                    <a:pt x="737214" y="207458"/>
                  </a:lnTo>
                  <a:lnTo>
                    <a:pt x="756731" y="250011"/>
                  </a:lnTo>
                  <a:lnTo>
                    <a:pt x="771126" y="295120"/>
                  </a:lnTo>
                  <a:lnTo>
                    <a:pt x="780031" y="342419"/>
                  </a:lnTo>
                  <a:lnTo>
                    <a:pt x="783082" y="391540"/>
                  </a:lnTo>
                  <a:lnTo>
                    <a:pt x="780031" y="440637"/>
                  </a:lnTo>
                  <a:lnTo>
                    <a:pt x="771126" y="487919"/>
                  </a:lnTo>
                  <a:lnTo>
                    <a:pt x="756731" y="533018"/>
                  </a:lnTo>
                  <a:lnTo>
                    <a:pt x="737214" y="575567"/>
                  </a:lnTo>
                  <a:lnTo>
                    <a:pt x="712941" y="615198"/>
                  </a:lnTo>
                  <a:lnTo>
                    <a:pt x="684279" y="651543"/>
                  </a:lnTo>
                  <a:lnTo>
                    <a:pt x="651594" y="684235"/>
                  </a:lnTo>
                  <a:lnTo>
                    <a:pt x="615253" y="712906"/>
                  </a:lnTo>
                  <a:lnTo>
                    <a:pt x="575623" y="737189"/>
                  </a:lnTo>
                  <a:lnTo>
                    <a:pt x="533070" y="756716"/>
                  </a:lnTo>
                  <a:lnTo>
                    <a:pt x="487961" y="771118"/>
                  </a:lnTo>
                  <a:lnTo>
                    <a:pt x="440662" y="780029"/>
                  </a:lnTo>
                  <a:lnTo>
                    <a:pt x="391540" y="783081"/>
                  </a:lnTo>
                  <a:lnTo>
                    <a:pt x="342419" y="780029"/>
                  </a:lnTo>
                  <a:lnTo>
                    <a:pt x="295120" y="771118"/>
                  </a:lnTo>
                  <a:lnTo>
                    <a:pt x="250011" y="756716"/>
                  </a:lnTo>
                  <a:lnTo>
                    <a:pt x="207458" y="737189"/>
                  </a:lnTo>
                  <a:lnTo>
                    <a:pt x="167828" y="712906"/>
                  </a:lnTo>
                  <a:lnTo>
                    <a:pt x="131487" y="684235"/>
                  </a:lnTo>
                  <a:lnTo>
                    <a:pt x="98802" y="651543"/>
                  </a:lnTo>
                  <a:lnTo>
                    <a:pt x="70140" y="615198"/>
                  </a:lnTo>
                  <a:lnTo>
                    <a:pt x="45867" y="575567"/>
                  </a:lnTo>
                  <a:lnTo>
                    <a:pt x="26350" y="533018"/>
                  </a:lnTo>
                  <a:lnTo>
                    <a:pt x="11955" y="487919"/>
                  </a:lnTo>
                  <a:lnTo>
                    <a:pt x="3050" y="440637"/>
                  </a:lnTo>
                  <a:lnTo>
                    <a:pt x="0" y="39154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0"/>
            <p:cNvSpPr/>
            <p:nvPr/>
          </p:nvSpPr>
          <p:spPr>
            <a:xfrm>
              <a:off x="2984246" y="3010217"/>
              <a:ext cx="7623175" cy="626745"/>
            </a:xfrm>
            <a:custGeom>
              <a:avLst/>
              <a:gdLst/>
              <a:ahLst/>
              <a:cxnLst/>
              <a:rect l="l" t="t" r="r" b="b"/>
              <a:pathLst>
                <a:path w="7623175" h="626745">
                  <a:moveTo>
                    <a:pt x="7622794" y="0"/>
                  </a:moveTo>
                  <a:lnTo>
                    <a:pt x="0" y="0"/>
                  </a:lnTo>
                  <a:lnTo>
                    <a:pt x="0" y="626427"/>
                  </a:lnTo>
                  <a:lnTo>
                    <a:pt x="7622794" y="626427"/>
                  </a:lnTo>
                  <a:lnTo>
                    <a:pt x="7622794" y="0"/>
                  </a:lnTo>
                  <a:close/>
                </a:path>
              </a:pathLst>
            </a:custGeom>
            <a:solidFill>
              <a:srgbClr val="43BD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1"/>
            <p:cNvSpPr/>
            <p:nvPr/>
          </p:nvSpPr>
          <p:spPr>
            <a:xfrm>
              <a:off x="2984246" y="3010217"/>
              <a:ext cx="7623175" cy="626745"/>
            </a:xfrm>
            <a:custGeom>
              <a:avLst/>
              <a:gdLst/>
              <a:ahLst/>
              <a:cxnLst/>
              <a:rect l="l" t="t" r="r" b="b"/>
              <a:pathLst>
                <a:path w="7623175" h="626745">
                  <a:moveTo>
                    <a:pt x="0" y="626427"/>
                  </a:moveTo>
                  <a:lnTo>
                    <a:pt x="7622794" y="626427"/>
                  </a:lnTo>
                  <a:lnTo>
                    <a:pt x="7622794" y="0"/>
                  </a:lnTo>
                  <a:lnTo>
                    <a:pt x="0" y="0"/>
                  </a:lnTo>
                  <a:lnTo>
                    <a:pt x="0" y="626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3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705" y="2931922"/>
              <a:ext cx="783082" cy="783082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2592705" y="2931922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540"/>
                  </a:moveTo>
                  <a:lnTo>
                    <a:pt x="3050" y="342419"/>
                  </a:lnTo>
                  <a:lnTo>
                    <a:pt x="11955" y="295120"/>
                  </a:lnTo>
                  <a:lnTo>
                    <a:pt x="26350" y="250011"/>
                  </a:lnTo>
                  <a:lnTo>
                    <a:pt x="45867" y="207458"/>
                  </a:lnTo>
                  <a:lnTo>
                    <a:pt x="70140" y="167828"/>
                  </a:lnTo>
                  <a:lnTo>
                    <a:pt x="98802" y="131487"/>
                  </a:lnTo>
                  <a:lnTo>
                    <a:pt x="131487" y="98802"/>
                  </a:lnTo>
                  <a:lnTo>
                    <a:pt x="167828" y="70140"/>
                  </a:lnTo>
                  <a:lnTo>
                    <a:pt x="207458" y="45867"/>
                  </a:lnTo>
                  <a:lnTo>
                    <a:pt x="250011" y="26350"/>
                  </a:lnTo>
                  <a:lnTo>
                    <a:pt x="295120" y="11955"/>
                  </a:lnTo>
                  <a:lnTo>
                    <a:pt x="342419" y="3050"/>
                  </a:lnTo>
                  <a:lnTo>
                    <a:pt x="391540" y="0"/>
                  </a:lnTo>
                  <a:lnTo>
                    <a:pt x="440662" y="3050"/>
                  </a:lnTo>
                  <a:lnTo>
                    <a:pt x="487961" y="11955"/>
                  </a:lnTo>
                  <a:lnTo>
                    <a:pt x="533070" y="26350"/>
                  </a:lnTo>
                  <a:lnTo>
                    <a:pt x="575623" y="45867"/>
                  </a:lnTo>
                  <a:lnTo>
                    <a:pt x="615253" y="70140"/>
                  </a:lnTo>
                  <a:lnTo>
                    <a:pt x="651594" y="98802"/>
                  </a:lnTo>
                  <a:lnTo>
                    <a:pt x="684279" y="131487"/>
                  </a:lnTo>
                  <a:lnTo>
                    <a:pt x="712941" y="167828"/>
                  </a:lnTo>
                  <a:lnTo>
                    <a:pt x="737214" y="207458"/>
                  </a:lnTo>
                  <a:lnTo>
                    <a:pt x="756731" y="250011"/>
                  </a:lnTo>
                  <a:lnTo>
                    <a:pt x="771126" y="295120"/>
                  </a:lnTo>
                  <a:lnTo>
                    <a:pt x="780031" y="342419"/>
                  </a:lnTo>
                  <a:lnTo>
                    <a:pt x="783082" y="391540"/>
                  </a:lnTo>
                  <a:lnTo>
                    <a:pt x="780031" y="440637"/>
                  </a:lnTo>
                  <a:lnTo>
                    <a:pt x="771126" y="487919"/>
                  </a:lnTo>
                  <a:lnTo>
                    <a:pt x="756731" y="533018"/>
                  </a:lnTo>
                  <a:lnTo>
                    <a:pt x="737214" y="575567"/>
                  </a:lnTo>
                  <a:lnTo>
                    <a:pt x="712941" y="615198"/>
                  </a:lnTo>
                  <a:lnTo>
                    <a:pt x="684279" y="651543"/>
                  </a:lnTo>
                  <a:lnTo>
                    <a:pt x="651594" y="684235"/>
                  </a:lnTo>
                  <a:lnTo>
                    <a:pt x="615253" y="712906"/>
                  </a:lnTo>
                  <a:lnTo>
                    <a:pt x="575623" y="737189"/>
                  </a:lnTo>
                  <a:lnTo>
                    <a:pt x="533070" y="756716"/>
                  </a:lnTo>
                  <a:lnTo>
                    <a:pt x="487961" y="771118"/>
                  </a:lnTo>
                  <a:lnTo>
                    <a:pt x="440662" y="780029"/>
                  </a:lnTo>
                  <a:lnTo>
                    <a:pt x="391540" y="783082"/>
                  </a:lnTo>
                  <a:lnTo>
                    <a:pt x="342419" y="780029"/>
                  </a:lnTo>
                  <a:lnTo>
                    <a:pt x="295120" y="771118"/>
                  </a:lnTo>
                  <a:lnTo>
                    <a:pt x="250011" y="756716"/>
                  </a:lnTo>
                  <a:lnTo>
                    <a:pt x="207458" y="737189"/>
                  </a:lnTo>
                  <a:lnTo>
                    <a:pt x="167828" y="712906"/>
                  </a:lnTo>
                  <a:lnTo>
                    <a:pt x="131487" y="684235"/>
                  </a:lnTo>
                  <a:lnTo>
                    <a:pt x="98802" y="651543"/>
                  </a:lnTo>
                  <a:lnTo>
                    <a:pt x="70140" y="615198"/>
                  </a:lnTo>
                  <a:lnTo>
                    <a:pt x="45867" y="575567"/>
                  </a:lnTo>
                  <a:lnTo>
                    <a:pt x="26350" y="533018"/>
                  </a:lnTo>
                  <a:lnTo>
                    <a:pt x="11955" y="487919"/>
                  </a:lnTo>
                  <a:lnTo>
                    <a:pt x="3050" y="440637"/>
                  </a:lnTo>
                  <a:lnTo>
                    <a:pt x="0" y="391540"/>
                  </a:lnTo>
                  <a:close/>
                </a:path>
              </a:pathLst>
            </a:custGeom>
            <a:ln w="12700">
              <a:solidFill>
                <a:srgbClr val="43BDB8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4"/>
            <p:cNvSpPr/>
            <p:nvPr/>
          </p:nvSpPr>
          <p:spPr>
            <a:xfrm>
              <a:off x="2984246" y="3950017"/>
              <a:ext cx="7623175" cy="626745"/>
            </a:xfrm>
            <a:custGeom>
              <a:avLst/>
              <a:gdLst/>
              <a:ahLst/>
              <a:cxnLst/>
              <a:rect l="l" t="t" r="r" b="b"/>
              <a:pathLst>
                <a:path w="7623175" h="626745">
                  <a:moveTo>
                    <a:pt x="7622794" y="0"/>
                  </a:moveTo>
                  <a:lnTo>
                    <a:pt x="0" y="0"/>
                  </a:lnTo>
                  <a:lnTo>
                    <a:pt x="0" y="626427"/>
                  </a:lnTo>
                  <a:lnTo>
                    <a:pt x="7622794" y="626427"/>
                  </a:lnTo>
                  <a:lnTo>
                    <a:pt x="7622794" y="0"/>
                  </a:lnTo>
                  <a:close/>
                </a:path>
              </a:pathLst>
            </a:custGeom>
            <a:solidFill>
              <a:srgbClr val="45B66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5"/>
            <p:cNvSpPr/>
            <p:nvPr/>
          </p:nvSpPr>
          <p:spPr>
            <a:xfrm>
              <a:off x="2984246" y="3950017"/>
              <a:ext cx="7623175" cy="626745"/>
            </a:xfrm>
            <a:custGeom>
              <a:avLst/>
              <a:gdLst/>
              <a:ahLst/>
              <a:cxnLst/>
              <a:rect l="l" t="t" r="r" b="b"/>
              <a:pathLst>
                <a:path w="7623175" h="626745">
                  <a:moveTo>
                    <a:pt x="0" y="626427"/>
                  </a:moveTo>
                  <a:lnTo>
                    <a:pt x="7622794" y="626427"/>
                  </a:lnTo>
                  <a:lnTo>
                    <a:pt x="7622794" y="0"/>
                  </a:lnTo>
                  <a:lnTo>
                    <a:pt x="0" y="0"/>
                  </a:lnTo>
                  <a:lnTo>
                    <a:pt x="0" y="626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7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2705" y="3871722"/>
              <a:ext cx="783082" cy="783082"/>
            </a:xfrm>
            <a:prstGeom prst="rect">
              <a:avLst/>
            </a:prstGeom>
          </p:spPr>
        </p:pic>
        <p:sp>
          <p:nvSpPr>
            <p:cNvPr id="18" name="object 17"/>
            <p:cNvSpPr/>
            <p:nvPr/>
          </p:nvSpPr>
          <p:spPr>
            <a:xfrm>
              <a:off x="2592705" y="3871722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540"/>
                  </a:moveTo>
                  <a:lnTo>
                    <a:pt x="3050" y="342419"/>
                  </a:lnTo>
                  <a:lnTo>
                    <a:pt x="11955" y="295120"/>
                  </a:lnTo>
                  <a:lnTo>
                    <a:pt x="26350" y="250011"/>
                  </a:lnTo>
                  <a:lnTo>
                    <a:pt x="45867" y="207458"/>
                  </a:lnTo>
                  <a:lnTo>
                    <a:pt x="70140" y="167828"/>
                  </a:lnTo>
                  <a:lnTo>
                    <a:pt x="98802" y="131487"/>
                  </a:lnTo>
                  <a:lnTo>
                    <a:pt x="131487" y="98802"/>
                  </a:lnTo>
                  <a:lnTo>
                    <a:pt x="167828" y="70140"/>
                  </a:lnTo>
                  <a:lnTo>
                    <a:pt x="207458" y="45867"/>
                  </a:lnTo>
                  <a:lnTo>
                    <a:pt x="250011" y="26350"/>
                  </a:lnTo>
                  <a:lnTo>
                    <a:pt x="295120" y="11955"/>
                  </a:lnTo>
                  <a:lnTo>
                    <a:pt x="342419" y="3050"/>
                  </a:lnTo>
                  <a:lnTo>
                    <a:pt x="391540" y="0"/>
                  </a:lnTo>
                  <a:lnTo>
                    <a:pt x="440662" y="3050"/>
                  </a:lnTo>
                  <a:lnTo>
                    <a:pt x="487961" y="11955"/>
                  </a:lnTo>
                  <a:lnTo>
                    <a:pt x="533070" y="26350"/>
                  </a:lnTo>
                  <a:lnTo>
                    <a:pt x="575623" y="45867"/>
                  </a:lnTo>
                  <a:lnTo>
                    <a:pt x="615253" y="70140"/>
                  </a:lnTo>
                  <a:lnTo>
                    <a:pt x="651594" y="98802"/>
                  </a:lnTo>
                  <a:lnTo>
                    <a:pt x="684279" y="131487"/>
                  </a:lnTo>
                  <a:lnTo>
                    <a:pt x="712941" y="167828"/>
                  </a:lnTo>
                  <a:lnTo>
                    <a:pt x="737214" y="207458"/>
                  </a:lnTo>
                  <a:lnTo>
                    <a:pt x="756731" y="250011"/>
                  </a:lnTo>
                  <a:lnTo>
                    <a:pt x="771126" y="295120"/>
                  </a:lnTo>
                  <a:lnTo>
                    <a:pt x="780031" y="342419"/>
                  </a:lnTo>
                  <a:lnTo>
                    <a:pt x="783082" y="391540"/>
                  </a:lnTo>
                  <a:lnTo>
                    <a:pt x="780031" y="440637"/>
                  </a:lnTo>
                  <a:lnTo>
                    <a:pt x="771126" y="487919"/>
                  </a:lnTo>
                  <a:lnTo>
                    <a:pt x="756731" y="533018"/>
                  </a:lnTo>
                  <a:lnTo>
                    <a:pt x="737214" y="575567"/>
                  </a:lnTo>
                  <a:lnTo>
                    <a:pt x="712941" y="615198"/>
                  </a:lnTo>
                  <a:lnTo>
                    <a:pt x="684279" y="651543"/>
                  </a:lnTo>
                  <a:lnTo>
                    <a:pt x="651594" y="684235"/>
                  </a:lnTo>
                  <a:lnTo>
                    <a:pt x="615253" y="712906"/>
                  </a:lnTo>
                  <a:lnTo>
                    <a:pt x="575623" y="737189"/>
                  </a:lnTo>
                  <a:lnTo>
                    <a:pt x="533070" y="756716"/>
                  </a:lnTo>
                  <a:lnTo>
                    <a:pt x="487961" y="771118"/>
                  </a:lnTo>
                  <a:lnTo>
                    <a:pt x="440662" y="780029"/>
                  </a:lnTo>
                  <a:lnTo>
                    <a:pt x="391540" y="783082"/>
                  </a:lnTo>
                  <a:lnTo>
                    <a:pt x="342419" y="780029"/>
                  </a:lnTo>
                  <a:lnTo>
                    <a:pt x="295120" y="771118"/>
                  </a:lnTo>
                  <a:lnTo>
                    <a:pt x="250011" y="756716"/>
                  </a:lnTo>
                  <a:lnTo>
                    <a:pt x="207458" y="737189"/>
                  </a:lnTo>
                  <a:lnTo>
                    <a:pt x="167828" y="712906"/>
                  </a:lnTo>
                  <a:lnTo>
                    <a:pt x="131487" y="684235"/>
                  </a:lnTo>
                  <a:lnTo>
                    <a:pt x="98802" y="651543"/>
                  </a:lnTo>
                  <a:lnTo>
                    <a:pt x="70140" y="615198"/>
                  </a:lnTo>
                  <a:lnTo>
                    <a:pt x="45867" y="575567"/>
                  </a:lnTo>
                  <a:lnTo>
                    <a:pt x="26350" y="533018"/>
                  </a:lnTo>
                  <a:lnTo>
                    <a:pt x="11955" y="487919"/>
                  </a:lnTo>
                  <a:lnTo>
                    <a:pt x="3050" y="440637"/>
                  </a:lnTo>
                  <a:lnTo>
                    <a:pt x="0" y="391540"/>
                  </a:lnTo>
                  <a:close/>
                </a:path>
              </a:pathLst>
            </a:custGeom>
            <a:ln w="12700">
              <a:solidFill>
                <a:srgbClr val="45B663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8"/>
            <p:cNvSpPr/>
            <p:nvPr/>
          </p:nvSpPr>
          <p:spPr>
            <a:xfrm>
              <a:off x="2625090" y="4889817"/>
              <a:ext cx="7981950" cy="626745"/>
            </a:xfrm>
            <a:custGeom>
              <a:avLst/>
              <a:gdLst/>
              <a:ahLst/>
              <a:cxnLst/>
              <a:rect l="l" t="t" r="r" b="b"/>
              <a:pathLst>
                <a:path w="7981950" h="626745">
                  <a:moveTo>
                    <a:pt x="7981950" y="0"/>
                  </a:moveTo>
                  <a:lnTo>
                    <a:pt x="0" y="0"/>
                  </a:lnTo>
                  <a:lnTo>
                    <a:pt x="0" y="626427"/>
                  </a:lnTo>
                  <a:lnTo>
                    <a:pt x="7981950" y="626427"/>
                  </a:lnTo>
                  <a:lnTo>
                    <a:pt x="798195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19"/>
            <p:cNvSpPr/>
            <p:nvPr/>
          </p:nvSpPr>
          <p:spPr>
            <a:xfrm>
              <a:off x="2625090" y="4889817"/>
              <a:ext cx="7981950" cy="626745"/>
            </a:xfrm>
            <a:custGeom>
              <a:avLst/>
              <a:gdLst/>
              <a:ahLst/>
              <a:cxnLst/>
              <a:rect l="l" t="t" r="r" b="b"/>
              <a:pathLst>
                <a:path w="7981950" h="626745">
                  <a:moveTo>
                    <a:pt x="0" y="626427"/>
                  </a:moveTo>
                  <a:lnTo>
                    <a:pt x="7981950" y="626427"/>
                  </a:lnTo>
                  <a:lnTo>
                    <a:pt x="7981950" y="0"/>
                  </a:lnTo>
                  <a:lnTo>
                    <a:pt x="0" y="0"/>
                  </a:lnTo>
                  <a:lnTo>
                    <a:pt x="0" y="6264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1" name="object 20"/>
          <p:cNvSpPr txBox="1"/>
          <p:nvPr/>
        </p:nvSpPr>
        <p:spPr>
          <a:xfrm>
            <a:off x="2332483" y="1655825"/>
            <a:ext cx="4252436" cy="23123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*Cáncer</a:t>
            </a:r>
            <a:r>
              <a:rPr sz="135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 Enfermedad Cardiovascular</a:t>
            </a:r>
            <a:r>
              <a:rPr sz="135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Diabetes</a:t>
            </a:r>
            <a:r>
              <a:rPr sz="1350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 EPOC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38"/>
              </a:spcBef>
            </a:pPr>
            <a:endParaRPr sz="1838" dirty="0">
              <a:latin typeface="Calibri"/>
              <a:cs typeface="Calibri"/>
            </a:endParaRPr>
          </a:p>
          <a:p>
            <a:pPr marL="278606">
              <a:spcBef>
                <a:spcPts val="4"/>
              </a:spcBef>
            </a:pP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*Tuberculosis</a:t>
            </a:r>
            <a:r>
              <a:rPr sz="135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38"/>
              </a:spcBef>
            </a:pPr>
            <a:endParaRPr sz="1838" dirty="0">
              <a:latin typeface="Calibri"/>
              <a:cs typeface="Calibri"/>
            </a:endParaRPr>
          </a:p>
          <a:p>
            <a:pPr marL="278606"/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350" spc="-15" dirty="0" err="1">
                <a:solidFill>
                  <a:srgbClr val="FFFFFF"/>
                </a:solidFill>
                <a:latin typeface="Calibri"/>
                <a:cs typeface="Calibri"/>
              </a:rPr>
              <a:t>Trastornos</a:t>
            </a:r>
            <a:r>
              <a:rPr sz="135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4" dirty="0" err="1" smtClean="0">
                <a:solidFill>
                  <a:srgbClr val="FFFFFF"/>
                </a:solidFill>
                <a:latin typeface="Calibri"/>
                <a:cs typeface="Calibri"/>
              </a:rPr>
              <a:t>mentales</a:t>
            </a:r>
            <a:r>
              <a:rPr lang="es-MX" sz="1350" spc="-4" dirty="0" smtClean="0">
                <a:solidFill>
                  <a:srgbClr val="FFFFFF"/>
                </a:solidFill>
                <a:latin typeface="Calibri"/>
                <a:cs typeface="Calibri"/>
              </a:rPr>
              <a:t>/TUSPA</a:t>
            </a:r>
            <a:r>
              <a:rPr sz="135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Violencia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intrafamiliar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41"/>
              </a:spcBef>
            </a:pPr>
            <a:endParaRPr sz="1838" dirty="0">
              <a:latin typeface="Calibri"/>
              <a:cs typeface="Calibri"/>
            </a:endParaRPr>
          </a:p>
          <a:p>
            <a:pPr marL="9525"/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*Gestantes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Discapacidad</a:t>
            </a:r>
            <a:r>
              <a:rPr sz="135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 Menores de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22" name="object 21"/>
          <p:cNvGrpSpPr/>
          <p:nvPr/>
        </p:nvGrpSpPr>
        <p:grpSpPr>
          <a:xfrm>
            <a:off x="1675161" y="3608644"/>
            <a:ext cx="587692" cy="587693"/>
            <a:chOff x="2233548" y="4811521"/>
            <a:chExt cx="783590" cy="783590"/>
          </a:xfrm>
        </p:grpSpPr>
        <p:pic>
          <p:nvPicPr>
            <p:cNvPr id="23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548" y="4811521"/>
              <a:ext cx="783082" cy="783031"/>
            </a:xfrm>
            <a:prstGeom prst="rect">
              <a:avLst/>
            </a:prstGeom>
          </p:spPr>
        </p:pic>
        <p:sp>
          <p:nvSpPr>
            <p:cNvPr id="24" name="object 23"/>
            <p:cNvSpPr/>
            <p:nvPr/>
          </p:nvSpPr>
          <p:spPr>
            <a:xfrm>
              <a:off x="2233548" y="4811521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540"/>
                  </a:moveTo>
                  <a:lnTo>
                    <a:pt x="3050" y="342419"/>
                  </a:lnTo>
                  <a:lnTo>
                    <a:pt x="11955" y="295120"/>
                  </a:lnTo>
                  <a:lnTo>
                    <a:pt x="26350" y="250011"/>
                  </a:lnTo>
                  <a:lnTo>
                    <a:pt x="45867" y="207458"/>
                  </a:lnTo>
                  <a:lnTo>
                    <a:pt x="70140" y="167828"/>
                  </a:lnTo>
                  <a:lnTo>
                    <a:pt x="98802" y="131487"/>
                  </a:lnTo>
                  <a:lnTo>
                    <a:pt x="131487" y="98802"/>
                  </a:lnTo>
                  <a:lnTo>
                    <a:pt x="167828" y="70140"/>
                  </a:lnTo>
                  <a:lnTo>
                    <a:pt x="207458" y="45867"/>
                  </a:lnTo>
                  <a:lnTo>
                    <a:pt x="250011" y="26350"/>
                  </a:lnTo>
                  <a:lnTo>
                    <a:pt x="295120" y="11955"/>
                  </a:lnTo>
                  <a:lnTo>
                    <a:pt x="342419" y="3050"/>
                  </a:lnTo>
                  <a:lnTo>
                    <a:pt x="391540" y="0"/>
                  </a:lnTo>
                  <a:lnTo>
                    <a:pt x="440662" y="3050"/>
                  </a:lnTo>
                  <a:lnTo>
                    <a:pt x="487961" y="11955"/>
                  </a:lnTo>
                  <a:lnTo>
                    <a:pt x="533070" y="26350"/>
                  </a:lnTo>
                  <a:lnTo>
                    <a:pt x="575623" y="45867"/>
                  </a:lnTo>
                  <a:lnTo>
                    <a:pt x="615253" y="70140"/>
                  </a:lnTo>
                  <a:lnTo>
                    <a:pt x="651594" y="98802"/>
                  </a:lnTo>
                  <a:lnTo>
                    <a:pt x="684279" y="131487"/>
                  </a:lnTo>
                  <a:lnTo>
                    <a:pt x="712941" y="167828"/>
                  </a:lnTo>
                  <a:lnTo>
                    <a:pt x="737214" y="207458"/>
                  </a:lnTo>
                  <a:lnTo>
                    <a:pt x="756731" y="250011"/>
                  </a:lnTo>
                  <a:lnTo>
                    <a:pt x="771126" y="295120"/>
                  </a:lnTo>
                  <a:lnTo>
                    <a:pt x="780031" y="342419"/>
                  </a:lnTo>
                  <a:lnTo>
                    <a:pt x="783082" y="391540"/>
                  </a:lnTo>
                  <a:lnTo>
                    <a:pt x="780031" y="440636"/>
                  </a:lnTo>
                  <a:lnTo>
                    <a:pt x="771126" y="487916"/>
                  </a:lnTo>
                  <a:lnTo>
                    <a:pt x="756731" y="533011"/>
                  </a:lnTo>
                  <a:lnTo>
                    <a:pt x="737214" y="575555"/>
                  </a:lnTo>
                  <a:lnTo>
                    <a:pt x="712941" y="615181"/>
                  </a:lnTo>
                  <a:lnTo>
                    <a:pt x="684279" y="651521"/>
                  </a:lnTo>
                  <a:lnTo>
                    <a:pt x="651594" y="684207"/>
                  </a:lnTo>
                  <a:lnTo>
                    <a:pt x="615253" y="712872"/>
                  </a:lnTo>
                  <a:lnTo>
                    <a:pt x="575623" y="737150"/>
                  </a:lnTo>
                  <a:lnTo>
                    <a:pt x="533070" y="756672"/>
                  </a:lnTo>
                  <a:lnTo>
                    <a:pt x="487961" y="771071"/>
                  </a:lnTo>
                  <a:lnTo>
                    <a:pt x="440662" y="779979"/>
                  </a:lnTo>
                  <a:lnTo>
                    <a:pt x="391540" y="783031"/>
                  </a:lnTo>
                  <a:lnTo>
                    <a:pt x="342419" y="779979"/>
                  </a:lnTo>
                  <a:lnTo>
                    <a:pt x="295120" y="771071"/>
                  </a:lnTo>
                  <a:lnTo>
                    <a:pt x="250011" y="756672"/>
                  </a:lnTo>
                  <a:lnTo>
                    <a:pt x="207458" y="737150"/>
                  </a:lnTo>
                  <a:lnTo>
                    <a:pt x="167828" y="712872"/>
                  </a:lnTo>
                  <a:lnTo>
                    <a:pt x="131487" y="684207"/>
                  </a:lnTo>
                  <a:lnTo>
                    <a:pt x="98802" y="651521"/>
                  </a:lnTo>
                  <a:lnTo>
                    <a:pt x="70140" y="615181"/>
                  </a:lnTo>
                  <a:lnTo>
                    <a:pt x="45867" y="575555"/>
                  </a:lnTo>
                  <a:lnTo>
                    <a:pt x="26350" y="533011"/>
                  </a:lnTo>
                  <a:lnTo>
                    <a:pt x="11955" y="487916"/>
                  </a:lnTo>
                  <a:lnTo>
                    <a:pt x="3050" y="440636"/>
                  </a:lnTo>
                  <a:lnTo>
                    <a:pt x="0" y="39154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7369083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1666</Words>
  <Application>Microsoft Office PowerPoint</Application>
  <PresentationFormat>Presentación en pantalla (16:9)</PresentationFormat>
  <Paragraphs>481</Paragraphs>
  <Slides>71</Slides>
  <Notes>71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71</vt:i4>
      </vt:variant>
    </vt:vector>
  </HeadingPairs>
  <TitlesOfParts>
    <vt:vector size="79" baseType="lpstr">
      <vt:lpstr>Arial</vt:lpstr>
      <vt:lpstr>Wingdings</vt:lpstr>
      <vt:lpstr>Aptos Narrow</vt:lpstr>
      <vt:lpstr>Calibri</vt:lpstr>
      <vt:lpstr>Montserrat</vt:lpstr>
      <vt:lpstr>Simple Light</vt:lpstr>
      <vt:lpstr>1_Simple Light</vt:lpstr>
      <vt:lpstr>2_Simple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Leidy Lisbeth Moreno Meza</dc:creator>
  <cp:lastModifiedBy>Alejandro Prieto Montoya</cp:lastModifiedBy>
  <cp:revision>91</cp:revision>
  <dcterms:modified xsi:type="dcterms:W3CDTF">2025-04-08T13:52:05Z</dcterms:modified>
</cp:coreProperties>
</file>