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62" r:id="rId4"/>
    <p:sldId id="281" r:id="rId5"/>
    <p:sldId id="276" r:id="rId6"/>
    <p:sldId id="270" r:id="rId7"/>
    <p:sldId id="272" r:id="rId8"/>
    <p:sldId id="271" r:id="rId9"/>
    <p:sldId id="261" r:id="rId10"/>
    <p:sldId id="264" r:id="rId11"/>
    <p:sldId id="269" r:id="rId12"/>
    <p:sldId id="267" r:id="rId13"/>
    <p:sldId id="268" r:id="rId14"/>
    <p:sldId id="277" r:id="rId15"/>
    <p:sldId id="296" r:id="rId16"/>
    <p:sldId id="297" r:id="rId17"/>
    <p:sldId id="283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9" r:id="rId28"/>
    <p:sldId id="310" r:id="rId29"/>
    <p:sldId id="311" r:id="rId30"/>
    <p:sldId id="312" r:id="rId31"/>
    <p:sldId id="275" r:id="rId32"/>
    <p:sldId id="279" r:id="rId33"/>
    <p:sldId id="274" r:id="rId34"/>
    <p:sldId id="260" r:id="rId35"/>
  </p:sldIdLst>
  <p:sldSz cx="9144000" cy="5143500" type="screen16x9"/>
  <p:notesSz cx="6858000" cy="9144000"/>
  <p:embeddedFontLst>
    <p:embeddedFont>
      <p:font typeface="Montserrat" panose="020B0604020202020204" charset="0"/>
      <p:regular r:id="rId37"/>
      <p:bold r:id="rId38"/>
      <p:italic r:id="rId39"/>
      <p:boldItalic r:id="rId40"/>
    </p:embeddedFont>
    <p:embeddedFont>
      <p:font typeface="Montserrat Black" panose="020B0604020202020204" charset="0"/>
      <p:bold r:id="rId41"/>
      <p:boldItalic r:id="rId42"/>
    </p:embeddedFont>
    <p:embeddedFont>
      <p:font typeface="Aptos Narrow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63" autoAdjust="0"/>
    <p:restoredTop sz="91889" autoAdjust="0"/>
  </p:normalViewPr>
  <p:slideViewPr>
    <p:cSldViewPr snapToGrid="0">
      <p:cViewPr varScale="1">
        <p:scale>
          <a:sx n="140" d="100"/>
          <a:sy n="140" d="100"/>
        </p:scale>
        <p:origin x="10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14150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298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17DF823D-CB6D-9D73-065E-8877571A0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2FE221F8-FBFB-C2CD-49DC-D660D0FC33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4455EFED-A89A-573B-CB2C-FBAFB8F96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514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5ADD6493-7B9C-4B38-A543-349B46B3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66C23E08-8B63-412A-D864-C6D03BEE7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860767EA-4CBF-BE9A-7EB8-C7C97F358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570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676EEF86-73AD-E550-32CE-EACD246D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FFB4661-BDE8-5DE6-E450-A8AF9E7AC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BD91DADD-7494-7E2D-F0B9-0D389D92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5334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19A787E6-C7AA-8853-785A-7A27EAAE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8C4C935A-998C-E560-D666-8361DC25A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5272ED41-43DB-DA39-1C72-54B374DC27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1030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A9E13A1A-05C9-8F49-D94A-59A8422E2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7C92AB11-0383-4644-4C03-520759BF76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1BC01A3C-E5DD-C6FD-5EB6-47D31F0D5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289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2177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A9E13A1A-05C9-8F49-D94A-59A8422E2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7C92AB11-0383-4644-4C03-520759BF76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1BC01A3C-E5DD-C6FD-5EB6-47D31F0D5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3296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377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B1A7F566-E999-467D-13DA-BFF17FEA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CC86F3E-42E8-6781-7270-B749D3BC0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D28820C1-6612-F164-A36B-7132FB068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0826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2832DB3E-836A-5315-5537-9A2A68E8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F25C5836-7697-34CA-6D87-56A04426B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D8CAB1F7-A1CE-4D86-9AFD-76CAC0402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398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5552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F9D9D647-F15A-F012-AE41-C76B72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8723270-4FF6-B7FF-2222-9F93353A3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029B00AD-8A3E-527D-90C1-D70E83C9E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5772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1635A8FB-56BF-D544-9BDD-16E0B878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5302C9D1-0FFF-F4B4-058C-A26C34044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23ED904A-4458-FDC0-F49C-AD8154EED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736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2E474473-21AC-06EA-96BB-E800F1C0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44C2D9C-0BE2-4316-A0B6-14FB452DB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3D751280-6967-2967-A4C3-7406D01FB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505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17DF823D-CB6D-9D73-065E-8877571A0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2FE221F8-FBFB-C2CD-49DC-D660D0FC33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4455EFED-A89A-573B-CB2C-FBAFB8F96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9777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5ADD6493-7B9C-4B38-A543-349B46B3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66C23E08-8B63-412A-D864-C6D03BEE7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860767EA-4CBF-BE9A-7EB8-C7C97F358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59919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676EEF86-73AD-E550-32CE-EACD246D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FFB4661-BDE8-5DE6-E450-A8AF9E7AC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BD91DADD-7494-7E2D-F0B9-0D389D92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6555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676EEF86-73AD-E550-32CE-EACD246D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FFB4661-BDE8-5DE6-E450-A8AF9E7AC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BD91DADD-7494-7E2D-F0B9-0D389D92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2764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676EEF86-73AD-E550-32CE-EACD246D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FFB4661-BDE8-5DE6-E450-A8AF9E7AC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BD91DADD-7494-7E2D-F0B9-0D389D92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58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676EEF86-73AD-E550-32CE-EACD246D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FFB4661-BDE8-5DE6-E450-A8AF9E7AC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BD91DADD-7494-7E2D-F0B9-0D389D92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3000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676EEF86-73AD-E550-32CE-EACD246D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FFB4661-BDE8-5DE6-E450-A8AF9E7AC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BD91DADD-7494-7E2D-F0B9-0D389D92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451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2762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676EEF86-73AD-E550-32CE-EACD246D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FFB4661-BDE8-5DE6-E450-A8AF9E7AC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BD91DADD-7494-7E2D-F0B9-0D389D92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59078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0E9CDD65-81EA-4BC4-03D5-EE91EF187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60C07871-017B-7EFA-845B-CD281A4871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833C144-D03C-1B09-7D6A-9DD151190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1357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EBD055AA-31F1-E4AC-EAB3-1D0E485C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1496B283-24E7-C2FA-59D8-F2026AD7AC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5367800A-AF4B-7E5F-CE17-9C45A75038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83199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9A2B1291-16B2-941E-7D05-8006ECBD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944F7FBA-92E4-2D60-5E05-E63E2D80A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50E84BCC-B115-FFBD-996E-E45605418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98798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786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3D18A156-3F1C-BE1F-1407-3188502A6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58AE5BF-63F3-826C-E3EB-954C0A7926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97D2AC11-A72F-AE66-A14E-88971F61B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96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B1A7F566-E999-467D-13DA-BFF17FEA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ACC86F3E-42E8-6781-7270-B749D3BC0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D28820C1-6612-F164-A36B-7132FB068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779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2832DB3E-836A-5315-5537-9A2A68E8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F25C5836-7697-34CA-6D87-56A04426B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D8CAB1F7-A1CE-4D86-9AFD-76CAC0402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057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F9D9D647-F15A-F012-AE41-C76B72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8723270-4FF6-B7FF-2222-9F93353A3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029B00AD-8A3E-527D-90C1-D70E83C9E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29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1635A8FB-56BF-D544-9BDD-16E0B878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5302C9D1-0FFF-F4B4-058C-A26C34044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23ED904A-4458-FDC0-F49C-AD8154EED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557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xmlns="" id="{2E474473-21AC-06EA-96BB-E800F1C0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xmlns="" id="{344C2D9C-0BE2-4316-A0B6-14FB452DB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xmlns="" id="{3D751280-6967-2967-A4C3-7406D01FB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81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xmlns="" id="{C71378E4-E928-832F-DA33-7414B6BB39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xmlns="" id="{A7AD84FB-C9D5-4B14-9989-40391151AF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dirty="0"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xmlns="" id="{631E414D-CBAB-64D1-73F5-769C5E852D0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95388" y="1182138"/>
            <a:ext cx="7353222" cy="12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LINEAMIENTOS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3400" dirty="0" smtClean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CUIDADO DEL CUIDADOR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15EACE0-EDBF-856A-5BE7-A133B845A134}"/>
              </a:ext>
            </a:extLst>
          </p:cNvPr>
          <p:cNvSpPr txBox="1"/>
          <p:nvPr/>
        </p:nvSpPr>
        <p:spPr>
          <a:xfrm>
            <a:off x="1790778" y="3536131"/>
            <a:ext cx="5562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PLAN DE INTERVENCIONES COLECTIVAS - GESTIÓN EN SALUD PÚBLICA</a:t>
            </a:r>
          </a:p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SECRETARÍA DE SALUD PÚBLICA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D27493B5-13CE-DC63-88CF-1B31A11C7525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C16A4AF5-2D3E-6D80-79B2-33E548181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EE3A45E-A128-EC25-68EA-E66B6616066F}"/>
              </a:ext>
            </a:extLst>
          </p:cNvPr>
          <p:cNvSpPr txBox="1"/>
          <p:nvPr/>
        </p:nvSpPr>
        <p:spPr>
          <a:xfrm>
            <a:off x="176150" y="39639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CRITERIOS PARA EL CUMPLIMIENTO DE LA META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48FF0EF0-9E0C-F6D1-F941-E1F48ABC4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87797"/>
              </p:ext>
            </p:extLst>
          </p:nvPr>
        </p:nvGraphicFramePr>
        <p:xfrm>
          <a:off x="568036" y="1585233"/>
          <a:ext cx="8030055" cy="28079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60861">
                  <a:extLst>
                    <a:ext uri="{9D8B030D-6E8A-4147-A177-3AD203B41FA5}">
                      <a16:colId xmlns:a16="http://schemas.microsoft.com/office/drawing/2014/main" xmlns="" val="3369695005"/>
                    </a:ext>
                  </a:extLst>
                </a:gridCol>
                <a:gridCol w="1019540">
                  <a:extLst>
                    <a:ext uri="{9D8B030D-6E8A-4147-A177-3AD203B41FA5}">
                      <a16:colId xmlns:a16="http://schemas.microsoft.com/office/drawing/2014/main" xmlns="" val="2807550888"/>
                    </a:ext>
                  </a:extLst>
                </a:gridCol>
                <a:gridCol w="1150767">
                  <a:extLst>
                    <a:ext uri="{9D8B030D-6E8A-4147-A177-3AD203B41FA5}">
                      <a16:colId xmlns:a16="http://schemas.microsoft.com/office/drawing/2014/main" xmlns="" val="1118625629"/>
                    </a:ext>
                  </a:extLst>
                </a:gridCol>
                <a:gridCol w="1036174">
                  <a:extLst>
                    <a:ext uri="{9D8B030D-6E8A-4147-A177-3AD203B41FA5}">
                      <a16:colId xmlns:a16="http://schemas.microsoft.com/office/drawing/2014/main" xmlns="" val="1170582491"/>
                    </a:ext>
                  </a:extLst>
                </a:gridCol>
                <a:gridCol w="1693461">
                  <a:extLst>
                    <a:ext uri="{9D8B030D-6E8A-4147-A177-3AD203B41FA5}">
                      <a16:colId xmlns:a16="http://schemas.microsoft.com/office/drawing/2014/main" xmlns="" val="471798565"/>
                    </a:ext>
                  </a:extLst>
                </a:gridCol>
                <a:gridCol w="764671">
                  <a:extLst>
                    <a:ext uri="{9D8B030D-6E8A-4147-A177-3AD203B41FA5}">
                      <a16:colId xmlns:a16="http://schemas.microsoft.com/office/drawing/2014/main" xmlns="" val="1018012854"/>
                    </a:ext>
                  </a:extLst>
                </a:gridCol>
                <a:gridCol w="1204581">
                  <a:extLst>
                    <a:ext uri="{9D8B030D-6E8A-4147-A177-3AD203B41FA5}">
                      <a16:colId xmlns:a16="http://schemas.microsoft.com/office/drawing/2014/main" xmlns="" val="511303844"/>
                    </a:ext>
                  </a:extLst>
                </a:gridCol>
              </a:tblGrid>
              <a:tr h="373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ENTORNO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CORTE 1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CORTE 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CORTE 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7273967"/>
                  </a:ext>
                </a:extLst>
              </a:tr>
              <a:tr h="256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Abril a Junio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Julio - Agosto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Sep - Oct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0742080"/>
                  </a:ext>
                </a:extLst>
              </a:tr>
              <a:tr h="503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70075607"/>
                  </a:ext>
                </a:extLst>
              </a:tr>
              <a:tr h="16749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X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Primera sesión educativa por centro de larga estancia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/>
                        <a:t>Segunda sesión educativa por centro de larga estancia </a:t>
                      </a:r>
                      <a:endParaRPr lang="es-MX" sz="16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/>
                        <a:t>Tercera sesión educativa por centro de larga estancia </a:t>
                      </a:r>
                      <a:endParaRPr lang="es-MX" sz="16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028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AD4E5BEB-FAAF-802F-4587-3984530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AB1329E-7EED-4A72-E294-55669A26BCA3}"/>
              </a:ext>
            </a:extLst>
          </p:cNvPr>
          <p:cNvSpPr txBox="1"/>
          <p:nvPr/>
        </p:nvSpPr>
        <p:spPr>
          <a:xfrm>
            <a:off x="176150" y="39639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DESARROLLO DEL LINEAMIENTO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D1547F0-079D-3F34-6B96-E881039BDC0D}"/>
              </a:ext>
            </a:extLst>
          </p:cNvPr>
          <p:cNvSpPr txBox="1"/>
          <p:nvPr/>
        </p:nvSpPr>
        <p:spPr>
          <a:xfrm>
            <a:off x="3152775" y="1803228"/>
            <a:ext cx="2823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/>
              <a:t>GESTION PARA EL DESARROLLO DEL LINEAMIENTO</a:t>
            </a:r>
          </a:p>
        </p:txBody>
      </p:sp>
      <p:pic>
        <p:nvPicPr>
          <p:cNvPr id="6146" name="Picture 2" descr="Qué es la gestión de proyectos?">
            <a:extLst>
              <a:ext uri="{FF2B5EF4-FFF2-40B4-BE49-F238E27FC236}">
                <a16:creationId xmlns:a16="http://schemas.microsoft.com/office/drawing/2014/main" xmlns="" id="{8CAFF3BE-AB64-DFE8-7212-01D9A9CB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340272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stión Laboral | 4 medidas muy efectivas para tu empresa">
            <a:extLst>
              <a:ext uri="{FF2B5EF4-FFF2-40B4-BE49-F238E27FC236}">
                <a16:creationId xmlns:a16="http://schemas.microsoft.com/office/drawing/2014/main" xmlns="" id="{8A36025D-663E-2E59-FE37-C9FFDB8C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8817"/>
          <a:stretch/>
        </p:blipFill>
        <p:spPr bwMode="auto">
          <a:xfrm>
            <a:off x="493486" y="1859157"/>
            <a:ext cx="185782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estión - Iconos gratis de negocio">
            <a:extLst>
              <a:ext uri="{FF2B5EF4-FFF2-40B4-BE49-F238E27FC236}">
                <a16:creationId xmlns:a16="http://schemas.microsoft.com/office/drawing/2014/main" xmlns="" id="{803EFD6C-DC56-7427-979C-96663F85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7" y="1769944"/>
            <a:ext cx="1537044" cy="1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663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5B19C39-1304-4562-B11B-26AF4920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5EB439D-76ED-F255-0615-97FCAFA97A56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57403"/>
              </p:ext>
            </p:extLst>
          </p:nvPr>
        </p:nvGraphicFramePr>
        <p:xfrm>
          <a:off x="242910" y="1175652"/>
          <a:ext cx="8521701" cy="29367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46803">
                  <a:extLst>
                    <a:ext uri="{9D8B030D-6E8A-4147-A177-3AD203B41FA5}">
                      <a16:colId xmlns:a16="http://schemas.microsoft.com/office/drawing/2014/main" xmlns="" val="2644617915"/>
                    </a:ext>
                  </a:extLst>
                </a:gridCol>
                <a:gridCol w="934872">
                  <a:extLst>
                    <a:ext uri="{9D8B030D-6E8A-4147-A177-3AD203B41FA5}">
                      <a16:colId xmlns:a16="http://schemas.microsoft.com/office/drawing/2014/main" xmlns="" val="3785736327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xmlns="" val="1788832254"/>
                    </a:ext>
                  </a:extLst>
                </a:gridCol>
                <a:gridCol w="1473958">
                  <a:extLst>
                    <a:ext uri="{9D8B030D-6E8A-4147-A177-3AD203B41FA5}">
                      <a16:colId xmlns:a16="http://schemas.microsoft.com/office/drawing/2014/main" xmlns="" val="3142708351"/>
                    </a:ext>
                  </a:extLst>
                </a:gridCol>
                <a:gridCol w="784746">
                  <a:extLst>
                    <a:ext uri="{9D8B030D-6E8A-4147-A177-3AD203B41FA5}">
                      <a16:colId xmlns:a16="http://schemas.microsoft.com/office/drawing/2014/main" xmlns="" val="1637202553"/>
                    </a:ext>
                  </a:extLst>
                </a:gridCol>
                <a:gridCol w="771099">
                  <a:extLst>
                    <a:ext uri="{9D8B030D-6E8A-4147-A177-3AD203B41FA5}">
                      <a16:colId xmlns:a16="http://schemas.microsoft.com/office/drawing/2014/main" xmlns="" val="304397526"/>
                    </a:ext>
                  </a:extLst>
                </a:gridCol>
                <a:gridCol w="985387">
                  <a:extLst>
                    <a:ext uri="{9D8B030D-6E8A-4147-A177-3AD203B41FA5}">
                      <a16:colId xmlns:a16="http://schemas.microsoft.com/office/drawing/2014/main" xmlns="" val="137879779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DURACION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MODULO SICAPS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GRUPO PRIORIZADO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xmlns="" val="2731799955"/>
                  </a:ext>
                </a:extLst>
              </a:tr>
              <a:tr h="13221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GESTION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Concertación de sesiones a desarrollar dirigidas a los cuidadores de los Centros de Larga Estancia ubicados en el Territorio</a:t>
                      </a:r>
                    </a:p>
                    <a:p>
                      <a:pPr algn="ctr" fontAlgn="ctr"/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Focalizar 13 Centros de Larga Estancia en los cuales se realizarán 3 sesiones dirigidas a los cuidadores. Se debe realizar una buena planeación de las actividades que garantice la presencia de todo el personal  o un porcentaje alto del mismo.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</a:p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-Acta de reunión</a:t>
                      </a:r>
                    </a:p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-Cronograma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Gestion Interna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 del Cuidador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12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6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7432A560-C239-3A3B-FD08-5AE2532B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DEF9364-A547-BADE-E399-3CE8EAC2702D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10AD218F-9837-C590-8D77-2A5EE4543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88709"/>
              </p:ext>
            </p:extLst>
          </p:nvPr>
        </p:nvGraphicFramePr>
        <p:xfrm>
          <a:off x="218364" y="543326"/>
          <a:ext cx="8532599" cy="39106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50877">
                  <a:extLst>
                    <a:ext uri="{9D8B030D-6E8A-4147-A177-3AD203B41FA5}">
                      <a16:colId xmlns:a16="http://schemas.microsoft.com/office/drawing/2014/main" xmlns="" val="321147018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699437734"/>
                    </a:ext>
                  </a:extLst>
                </a:gridCol>
                <a:gridCol w="2169994">
                  <a:extLst>
                    <a:ext uri="{9D8B030D-6E8A-4147-A177-3AD203B41FA5}">
                      <a16:colId xmlns:a16="http://schemas.microsoft.com/office/drawing/2014/main" xmlns="" val="467369755"/>
                    </a:ext>
                  </a:extLst>
                </a:gridCol>
                <a:gridCol w="1651379">
                  <a:extLst>
                    <a:ext uri="{9D8B030D-6E8A-4147-A177-3AD203B41FA5}">
                      <a16:colId xmlns:a16="http://schemas.microsoft.com/office/drawing/2014/main" xmlns="" val="3655299083"/>
                    </a:ext>
                  </a:extLst>
                </a:gridCol>
                <a:gridCol w="846162">
                  <a:extLst>
                    <a:ext uri="{9D8B030D-6E8A-4147-A177-3AD203B41FA5}">
                      <a16:colId xmlns:a16="http://schemas.microsoft.com/office/drawing/2014/main" xmlns="" val="1887217425"/>
                    </a:ext>
                  </a:extLst>
                </a:gridCol>
                <a:gridCol w="982638">
                  <a:extLst>
                    <a:ext uri="{9D8B030D-6E8A-4147-A177-3AD203B41FA5}">
                      <a16:colId xmlns:a16="http://schemas.microsoft.com/office/drawing/2014/main" xmlns="" val="341848475"/>
                    </a:ext>
                  </a:extLst>
                </a:gridCol>
                <a:gridCol w="917149">
                  <a:extLst>
                    <a:ext uri="{9D8B030D-6E8A-4147-A177-3AD203B41FA5}">
                      <a16:colId xmlns:a16="http://schemas.microsoft.com/office/drawing/2014/main" xmlns="" val="2921260915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DURACION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MODULO SICAPS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GRUPO PRIORIZADO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xmlns="" val="351300343"/>
                  </a:ext>
                </a:extLst>
              </a:tr>
              <a:tr h="6102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1:GESTION DE EMOCIONES </a:t>
                      </a:r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AUTOESTIMA</a:t>
                      </a:r>
                    </a:p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Promover el autocontrol ante las diferentes situaciones que se presentan en su rol de cuidadores, establecer metas cumplibles  y potenciar  su autoconfianza y desarrollo personal</a:t>
                      </a:r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Visibilizar 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dar respuesta a las necesidades propias.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</a:p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</a:t>
                      </a:r>
                    </a:p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</a:p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Actividades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 del Cuidador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0796576"/>
                  </a:ext>
                </a:extLst>
              </a:tr>
              <a:tr h="7119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2: HIGIENE POSTURAL- PAUSAS </a:t>
                      </a:r>
                      <a:r>
                        <a:rPr lang="es-E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ACTIVAS</a:t>
                      </a:r>
                    </a:p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Recomendaciones acerca de las posturas adecuadas que deben mantener durante la realización de todas sus actividades, con el fín de evitar la sobrecarga en la columna vertebral y a su vez mitigar el riesgo de lesiones. Pausas activas, importancia y recomendaciones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</a:p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</a:t>
                      </a:r>
                    </a:p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</a:p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u="none" strike="noStrike" dirty="0">
                          <a:effectLst/>
                        </a:rPr>
                        <a:t>Actividades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 del Cuidador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811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0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96975D37-344B-CFE9-F3CC-5247455C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51CFF77-6B31-FD60-DF8E-E7F7AFACB4D9}"/>
              </a:ext>
            </a:extLst>
          </p:cNvPr>
          <p:cNvSpPr/>
          <p:nvPr/>
        </p:nvSpPr>
        <p:spPr>
          <a:xfrm>
            <a:off x="0" y="379553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D0ABD502-BF8D-9EAE-2C42-10BC68CF2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81959"/>
              </p:ext>
            </p:extLst>
          </p:nvPr>
        </p:nvGraphicFramePr>
        <p:xfrm>
          <a:off x="181495" y="1419367"/>
          <a:ext cx="8307413" cy="21861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0798">
                  <a:extLst>
                    <a:ext uri="{9D8B030D-6E8A-4147-A177-3AD203B41FA5}">
                      <a16:colId xmlns:a16="http://schemas.microsoft.com/office/drawing/2014/main" xmlns="" val="128373296"/>
                    </a:ext>
                  </a:extLst>
                </a:gridCol>
                <a:gridCol w="904353">
                  <a:extLst>
                    <a:ext uri="{9D8B030D-6E8A-4147-A177-3AD203B41FA5}">
                      <a16:colId xmlns:a16="http://schemas.microsoft.com/office/drawing/2014/main" xmlns="" val="3403605135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xmlns="" val="2987417029"/>
                    </a:ext>
                  </a:extLst>
                </a:gridCol>
                <a:gridCol w="1460690">
                  <a:extLst>
                    <a:ext uri="{9D8B030D-6E8A-4147-A177-3AD203B41FA5}">
                      <a16:colId xmlns:a16="http://schemas.microsoft.com/office/drawing/2014/main" xmlns="" val="2665583810"/>
                    </a:ext>
                  </a:extLst>
                </a:gridCol>
                <a:gridCol w="887105">
                  <a:extLst>
                    <a:ext uri="{9D8B030D-6E8A-4147-A177-3AD203B41FA5}">
                      <a16:colId xmlns:a16="http://schemas.microsoft.com/office/drawing/2014/main" xmlns="" val="3417589576"/>
                    </a:ext>
                  </a:extLst>
                </a:gridCol>
                <a:gridCol w="996286">
                  <a:extLst>
                    <a:ext uri="{9D8B030D-6E8A-4147-A177-3AD203B41FA5}">
                      <a16:colId xmlns:a16="http://schemas.microsoft.com/office/drawing/2014/main" xmlns="" val="1426901299"/>
                    </a:ext>
                  </a:extLst>
                </a:gridCol>
                <a:gridCol w="880281">
                  <a:extLst>
                    <a:ext uri="{9D8B030D-6E8A-4147-A177-3AD203B41FA5}">
                      <a16:colId xmlns:a16="http://schemas.microsoft.com/office/drawing/2014/main" xmlns="" val="4277577970"/>
                    </a:ext>
                  </a:extLst>
                </a:gridCol>
              </a:tblGrid>
              <a:tr h="3477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ACTIVIDAD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DURACION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TEMATICA (ASPECTOS GENERALES A DESARROLLAR)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OBSERVACIONES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MODULO SICAPS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GRUPO PRIORIZADO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u="none" strike="noStrike" dirty="0">
                          <a:effectLst/>
                        </a:rPr>
                        <a:t>PROGRAMA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xmlns="" val="2693440959"/>
                  </a:ext>
                </a:extLst>
              </a:tr>
              <a:tr h="101703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3: HABILIDADES PARA LA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VIDA</a:t>
                      </a:r>
                    </a:p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                                       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Comunicación asertiva- Relaciones Interpersonales  - Toma de decisiones - Solución de problemas.                                                                    Prevenir el aislamiento y mantener  relaciones sociales gratificantes que le proporcionen diversión, entretenimiento, comprensión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apoyo emocional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Planificación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las actividades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Uso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tecnología.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</a:p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</a:t>
                      </a:r>
                    </a:p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</a:p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fotográfica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Actividades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 del Cuidador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0306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417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95388" y="1182138"/>
            <a:ext cx="7353222" cy="128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LINEAMIENTOS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3400" dirty="0" smtClean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lvl="0" algn="ctr"/>
            <a:r>
              <a:rPr lang="es" sz="3400" dirty="0" smtClean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SINDROME DE BURNOUT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15EACE0-EDBF-856A-5BE7-A133B845A134}"/>
              </a:ext>
            </a:extLst>
          </p:cNvPr>
          <p:cNvSpPr txBox="1"/>
          <p:nvPr/>
        </p:nvSpPr>
        <p:spPr>
          <a:xfrm>
            <a:off x="1790778" y="3536131"/>
            <a:ext cx="5562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PLAN DE INTERVENCIONES COLECTIVAS - GESTIÓN EN SALUD PÚBLICA</a:t>
            </a:r>
          </a:p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SECRETARÍA DE SALUD PÚBLICA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D27493B5-13CE-DC63-88CF-1B31A11C7525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982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96975D37-344B-CFE9-F3CC-5247455C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51CFF77-6B31-FD60-DF8E-E7F7AFACB4D9}"/>
              </a:ext>
            </a:extLst>
          </p:cNvPr>
          <p:cNvSpPr/>
          <p:nvPr/>
        </p:nvSpPr>
        <p:spPr>
          <a:xfrm>
            <a:off x="0" y="379553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750627" y="1113912"/>
            <a:ext cx="6728346" cy="27392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rgbClr val="242424"/>
                </a:solidFill>
              </a:rPr>
              <a:t>CUIDADORES FAMILIARES</a:t>
            </a:r>
          </a:p>
          <a:p>
            <a:pPr algn="ctr"/>
            <a:endParaRPr lang="es-MX" sz="1600" dirty="0">
              <a:solidFill>
                <a:srgbClr val="242424"/>
              </a:solidFill>
            </a:endParaRPr>
          </a:p>
          <a:p>
            <a:pPr algn="ctr"/>
            <a:r>
              <a:rPr lang="es-ES" dirty="0"/>
              <a:t>Un </a:t>
            </a:r>
            <a:r>
              <a:rPr lang="es-ES" b="1" dirty="0"/>
              <a:t>Cuidador Familiar </a:t>
            </a:r>
            <a:r>
              <a:rPr lang="es-ES" dirty="0"/>
              <a:t>generalmente es un cuidador informal que asiste o cuida a otra persona en situación de dependencia o disminución de su capacidad funcional en su entorno familiar o doméstico. Normalmente, estos cuidadores son familiares cercanos, como hijos, esposos o hermanos que brindan apoyo físico y emocional de forma permanente o transitoria.</a:t>
            </a:r>
          </a:p>
          <a:p>
            <a:pPr algn="ctr"/>
            <a:endParaRPr lang="es-ES" dirty="0">
              <a:solidFill>
                <a:srgbClr val="242424"/>
              </a:solidFill>
            </a:endParaRPr>
          </a:p>
          <a:p>
            <a:pPr algn="ctr"/>
            <a:r>
              <a:rPr lang="es-ES" dirty="0"/>
              <a:t>El Síndrome del Cuidador Quemado (Burnout) es un  desgaste emocional y físico que experimenta una persona que convive y cuida de alguien dependiente. Esto es debido a exponerse a una serie de </a:t>
            </a:r>
            <a:r>
              <a:rPr lang="es-ES" b="1" dirty="0"/>
              <a:t>factores que acaban absorbiendo su vida personal</a:t>
            </a:r>
            <a:r>
              <a:rPr lang="es-ES" dirty="0"/>
              <a:t>, como el cansancio, la sobrecarga y el estrés del cuidador. </a:t>
            </a:r>
            <a:endParaRPr lang="es-MX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12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34F624D-E6E7-E814-AC72-7B221919693A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03AD3B-5ACE-A2E9-AC6D-F2E9332220F2}"/>
              </a:ext>
            </a:extLst>
          </p:cNvPr>
          <p:cNvSpPr txBox="1"/>
          <p:nvPr/>
        </p:nvSpPr>
        <p:spPr>
          <a:xfrm>
            <a:off x="375313" y="393615"/>
            <a:ext cx="766321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242424"/>
                </a:solidFill>
                <a:latin typeface="+mj-lt"/>
              </a:rPr>
              <a:t>AFECTACIONES MÁS FRECUENTES EN CUIDADORES FAMILIARES</a:t>
            </a:r>
          </a:p>
          <a:p>
            <a:pPr algn="just"/>
            <a:endParaRPr lang="es-MX" sz="1600" b="1" dirty="0" smtClean="0">
              <a:solidFill>
                <a:srgbClr val="242424"/>
              </a:solidFill>
              <a:latin typeface="+mj-lt"/>
            </a:endParaRPr>
          </a:p>
          <a:p>
            <a:pPr algn="just"/>
            <a:r>
              <a:rPr lang="es-ES" b="1" dirty="0" smtClean="0"/>
              <a:t>Sobrecarga física</a:t>
            </a:r>
          </a:p>
          <a:p>
            <a:pPr algn="just"/>
            <a:r>
              <a:rPr lang="es-ES" dirty="0" smtClean="0"/>
              <a:t>Los cuidadores pueden realizar tareas físicamente demandantes sin las herramientas necesarias para ayudar a los adultos mayores en sus actividades diarias, lo que puede causar lesiones articulares o musculares </a:t>
            </a:r>
          </a:p>
          <a:p>
            <a:pPr algn="just"/>
            <a:endParaRPr lang="es-ES" dirty="0" smtClean="0"/>
          </a:p>
          <a:p>
            <a:r>
              <a:rPr lang="es-ES" b="1" dirty="0" smtClean="0"/>
              <a:t>Sobrecarga emocional y estrés</a:t>
            </a:r>
          </a:p>
          <a:p>
            <a:pPr algn="just"/>
            <a:r>
              <a:rPr lang="es-ES" dirty="0"/>
              <a:t>La </a:t>
            </a:r>
            <a:r>
              <a:rPr lang="es-ES" dirty="0" smtClean="0"/>
              <a:t>presión por ser responsables </a:t>
            </a:r>
            <a:r>
              <a:rPr lang="es-ES" dirty="0"/>
              <a:t>de todos los aspectos de la vida del adulto </a:t>
            </a:r>
            <a:r>
              <a:rPr lang="es-ES" dirty="0" smtClean="0"/>
              <a:t>mayor y dar un buen cuidado </a:t>
            </a:r>
            <a:r>
              <a:rPr lang="es-ES" dirty="0"/>
              <a:t>pueden generar un desgaste emocional considerable. </a:t>
            </a:r>
            <a:r>
              <a:rPr lang="es-ES" dirty="0" smtClean="0"/>
              <a:t>Los </a:t>
            </a:r>
            <a:r>
              <a:rPr lang="es-ES" dirty="0"/>
              <a:t>cuidadores </a:t>
            </a:r>
            <a:r>
              <a:rPr lang="es-ES" dirty="0" smtClean="0"/>
              <a:t>familiares frecuentemente experimentan </a:t>
            </a:r>
            <a:r>
              <a:rPr lang="es-ES" dirty="0"/>
              <a:t>soledad </a:t>
            </a:r>
            <a:r>
              <a:rPr lang="es-ES" dirty="0" smtClean="0"/>
              <a:t>y </a:t>
            </a:r>
            <a:r>
              <a:rPr lang="es-ES" dirty="0"/>
              <a:t>falta de tiempo para interactuar con su círculo social</a:t>
            </a:r>
            <a:r>
              <a:rPr lang="es-ES" dirty="0" smtClean="0"/>
              <a:t>.</a:t>
            </a:r>
          </a:p>
          <a:p>
            <a:endParaRPr lang="es-ES" b="1" dirty="0" smtClean="0"/>
          </a:p>
          <a:p>
            <a:r>
              <a:rPr lang="es-ES" b="1" dirty="0" smtClean="0"/>
              <a:t>Riesgos de salud mental</a:t>
            </a:r>
          </a:p>
          <a:p>
            <a:r>
              <a:rPr lang="es-ES" dirty="0" smtClean="0"/>
              <a:t>Las demandas del trabajo y la falta de descanso pueden llevar a los cuidadores a desarrollar trastornos de ansiedad o depresión, además suelen </a:t>
            </a:r>
            <a:r>
              <a:rPr lang="es-ES" dirty="0"/>
              <a:t>poner las necesidades del paciente antes que las propias, lo que puede llevar a una falta de </a:t>
            </a:r>
            <a:r>
              <a:rPr lang="es-ES" dirty="0" smtClean="0"/>
              <a:t>autocuidado en </a:t>
            </a:r>
            <a:r>
              <a:rPr lang="es-ES" dirty="0"/>
              <a:t>su salud física y </a:t>
            </a:r>
            <a:r>
              <a:rPr lang="es-ES" dirty="0" smtClean="0"/>
              <a:t>mental.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b="1" dirty="0" smtClean="0"/>
              <a:t>Condiciones de trabajo: </a:t>
            </a:r>
            <a:r>
              <a:rPr lang="es-ES" dirty="0" smtClean="0"/>
              <a:t>Horarios extensos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198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AAEC6764-876D-84D7-044E-7716EAB2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D17FAD8-D616-1340-2643-368600B1E18F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ESTRATEGIA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2387" y="1638452"/>
            <a:ext cx="6741994" cy="22467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/>
              <a:t>Proceso Educativo (Síndrome de Burnout) </a:t>
            </a:r>
            <a:r>
              <a:rPr lang="es-ES" dirty="0" smtClean="0"/>
              <a:t>para </a:t>
            </a:r>
            <a:r>
              <a:rPr lang="es-ES" dirty="0"/>
              <a:t>promover acciones con la persona cuidadora que </a:t>
            </a:r>
            <a:r>
              <a:rPr lang="es-ES" dirty="0" smtClean="0"/>
              <a:t>fortalezca:</a:t>
            </a:r>
            <a:endParaRPr lang="es-ES" dirty="0"/>
          </a:p>
          <a:p>
            <a:pPr algn="ctr"/>
            <a:r>
              <a:rPr lang="es-E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El Autocuidado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Desarrollo personal y proyecto de vida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Estilos de vida saludables: ejercicio, alimentación y recreación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Manejo del estrés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Factores protectores hacia el control de problemas y trastornos mentales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Organización de la cotidianidad de tal manera que pueda distribuir tareas asociadas al cuidado con otros miembros de la familia.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859517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057C83B9-4496-FCD2-2641-81D2031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534D254-40E4-3601-3067-E96947481DE4}"/>
              </a:ext>
            </a:extLst>
          </p:cNvPr>
          <p:cNvSpPr txBox="1"/>
          <p:nvPr/>
        </p:nvSpPr>
        <p:spPr>
          <a:xfrm>
            <a:off x="-167429" y="384339"/>
            <a:ext cx="443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POBLACIÓN A LA QUE VA DIRIGIDO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8C40A5-F35F-93C6-EF89-F90BD6D2108B}"/>
              </a:ext>
            </a:extLst>
          </p:cNvPr>
          <p:cNvSpPr txBox="1"/>
          <p:nvPr/>
        </p:nvSpPr>
        <p:spPr>
          <a:xfrm>
            <a:off x="458606" y="2314718"/>
            <a:ext cx="2966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 smtClean="0"/>
              <a:t>Cuidadores familiares </a:t>
            </a:r>
            <a:endParaRPr lang="es-CO" sz="1800" b="1" dirty="0"/>
          </a:p>
        </p:txBody>
      </p:sp>
      <p:pic>
        <p:nvPicPr>
          <p:cNvPr id="6146" name="Picture 2" descr="Soy cuidador familiar, ¿qué ayudas tengo disponibles?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4"/>
          <a:stretch/>
        </p:blipFill>
        <p:spPr bwMode="auto">
          <a:xfrm>
            <a:off x="4271964" y="1678989"/>
            <a:ext cx="3043237" cy="22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9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E5AC763-79C4-F70E-BFF9-30D2EB14D1FC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DEFINICIONES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0ECA1A0-7BCC-CF39-4D42-DD41FAF17F6A}"/>
              </a:ext>
            </a:extLst>
          </p:cNvPr>
          <p:cNvSpPr txBox="1"/>
          <p:nvPr/>
        </p:nvSpPr>
        <p:spPr>
          <a:xfrm>
            <a:off x="272955" y="1330167"/>
            <a:ext cx="3807726" cy="33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800" b="1" i="0" dirty="0" smtClean="0">
                <a:solidFill>
                  <a:srgbClr val="242424"/>
                </a:solidFill>
                <a:effectLst/>
                <a:latin typeface="+mj-lt"/>
              </a:rPr>
              <a:t>CUIDADORES FORMALES </a:t>
            </a:r>
          </a:p>
          <a:p>
            <a:pPr algn="ctr"/>
            <a:endParaRPr lang="es-MX" sz="1800" b="0" i="0" dirty="0" smtClean="0">
              <a:solidFill>
                <a:srgbClr val="242424"/>
              </a:solidFill>
              <a:effectLst/>
              <a:latin typeface="+mj-lt"/>
            </a:endParaRPr>
          </a:p>
          <a:p>
            <a:pPr algn="ctr"/>
            <a:r>
              <a:rPr lang="es-ES" sz="1600" dirty="0" smtClean="0"/>
              <a:t>Un </a:t>
            </a:r>
            <a:r>
              <a:rPr lang="es-ES" sz="1600" b="1" dirty="0"/>
              <a:t>cuidador de adulto mayor formal</a:t>
            </a:r>
            <a:r>
              <a:rPr lang="es-ES" sz="1600" dirty="0"/>
              <a:t> es una persona que brinda atención profesional a los adultos mayores, normalmente a través de un empleo remunerado en instituciones, hogares de ancianos, o en el hogar del paciente. Estos cuidadores tienen formación y/o capacitación </a:t>
            </a:r>
            <a:r>
              <a:rPr lang="es-ES" sz="1600" dirty="0" smtClean="0"/>
              <a:t>en </a:t>
            </a:r>
            <a:r>
              <a:rPr lang="es-ES" sz="1600" dirty="0"/>
              <a:t>el cuidado de personas mayores, </a:t>
            </a:r>
            <a:r>
              <a:rPr lang="es-ES" sz="1600" dirty="0" smtClean="0"/>
              <a:t>incluye conocimientos en las diferentes áreas que soportan su labor diaria</a:t>
            </a:r>
            <a:endParaRPr lang="es-MX" sz="1600" b="0" i="0" dirty="0">
              <a:solidFill>
                <a:srgbClr val="242424"/>
              </a:solidFill>
              <a:effectLst/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E45C149-A1B1-A83C-C4FB-A76E7E949DAB}"/>
              </a:ext>
            </a:extLst>
          </p:cNvPr>
          <p:cNvSpPr txBox="1"/>
          <p:nvPr/>
        </p:nvSpPr>
        <p:spPr>
          <a:xfrm>
            <a:off x="4728949" y="1330167"/>
            <a:ext cx="3377821" cy="33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800" b="1" dirty="0" smtClean="0"/>
              <a:t>CENTROS DE LARGA ESTANCIA</a:t>
            </a:r>
          </a:p>
          <a:p>
            <a:pPr algn="ctr"/>
            <a:r>
              <a:rPr lang="es-ES" sz="1600" dirty="0"/>
              <a:t>Son aquellos destinados a la vivienda permanente o temporal de las personas mayores, donde se ofrezcan servicios de hospedaje, alimentación, recreación, actividades productivas, de protección y cuidado integral de las personas adultas mayores. Estos centros también pueden ofrecer servicios de centro día, atención domiciliaria o tele-asistencia.</a:t>
            </a:r>
            <a:endParaRPr lang="es-CO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5D3E8AEF-0297-D5B1-BACD-2FDE5430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632D3D1-CEB9-0A66-2820-3F885D089D1A}"/>
              </a:ext>
            </a:extLst>
          </p:cNvPr>
          <p:cNvSpPr txBox="1"/>
          <p:nvPr/>
        </p:nvSpPr>
        <p:spPr>
          <a:xfrm>
            <a:off x="-370628" y="450107"/>
            <a:ext cx="49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PROFESIONALES RESPONSABLES DEL DESARROLLO DEL LINEAMIENTO</a:t>
            </a:r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educación profesional con modelo de aprendizaje de concepto de crecimiento  para asociar actividad para experiencia real en ilustración de plantilla  dibujada a mano de dibujos animados planos 16081874 Vector en Vecteezy">
            <a:extLst>
              <a:ext uri="{FF2B5EF4-FFF2-40B4-BE49-F238E27FC236}">
                <a16:creationId xmlns:a16="http://schemas.microsoft.com/office/drawing/2014/main" xmlns="" id="{8A4023C2-2CBA-9B55-2DFC-DE13663B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82" y="1669997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94B6BE7-C89E-A222-CAAF-1C288108C1AF}"/>
              </a:ext>
            </a:extLst>
          </p:cNvPr>
          <p:cNvSpPr txBox="1"/>
          <p:nvPr/>
        </p:nvSpPr>
        <p:spPr>
          <a:xfrm>
            <a:off x="457200" y="1620441"/>
            <a:ext cx="43672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Coordinadora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Medicina o Enfermería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Psicología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Nutrición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Licenciado en Educación Física</a:t>
            </a:r>
            <a:endParaRPr lang="es-MX" sz="18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Fisioterapia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Trabajo Social</a:t>
            </a:r>
            <a:endParaRPr lang="es-MX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310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6B076E9B-7CF2-2129-52FD-7BA1CC1E2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1A17263-3B75-B4F6-FC81-622FBBB50C90}"/>
              </a:ext>
            </a:extLst>
          </p:cNvPr>
          <p:cNvSpPr txBox="1"/>
          <p:nvPr/>
        </p:nvSpPr>
        <p:spPr>
          <a:xfrm>
            <a:off x="-167429" y="508164"/>
            <a:ext cx="443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DOCUMENTOS ANEXOS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iez Consejos para Elaborar Documentos en Ambiente de BPF">
            <a:extLst>
              <a:ext uri="{FF2B5EF4-FFF2-40B4-BE49-F238E27FC236}">
                <a16:creationId xmlns:a16="http://schemas.microsoft.com/office/drawing/2014/main" xmlns="" id="{0C781C11-45BB-7421-4390-9F44B9F7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95" y="2013972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307C54F-3CC6-D1CF-16E5-17C027E4E95E}"/>
              </a:ext>
            </a:extLst>
          </p:cNvPr>
          <p:cNvSpPr txBox="1"/>
          <p:nvPr/>
        </p:nvSpPr>
        <p:spPr>
          <a:xfrm>
            <a:off x="865441" y="1852077"/>
            <a:ext cx="46590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/>
              <a:t>Documentos técnicos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/>
              <a:t>Pretest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/>
              <a:t>Postest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/>
              <a:t>Análisis de Resultados</a:t>
            </a:r>
          </a:p>
          <a:p>
            <a:endParaRPr lang="es-MX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723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06A57E65-C9C6-072E-BC22-2FF5D83E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B6A01B2-9DB1-B101-E99D-686C0A970D3D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META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315A045F-D213-40CF-704D-69CE21B6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70161"/>
              </p:ext>
            </p:extLst>
          </p:nvPr>
        </p:nvGraphicFramePr>
        <p:xfrm>
          <a:off x="404872" y="1526417"/>
          <a:ext cx="7412180" cy="2514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53045">
                  <a:extLst>
                    <a:ext uri="{9D8B030D-6E8A-4147-A177-3AD203B41FA5}">
                      <a16:colId xmlns:a16="http://schemas.microsoft.com/office/drawing/2014/main" xmlns="" val="1406911820"/>
                    </a:ext>
                  </a:extLst>
                </a:gridCol>
                <a:gridCol w="1853045">
                  <a:extLst>
                    <a:ext uri="{9D8B030D-6E8A-4147-A177-3AD203B41FA5}">
                      <a16:colId xmlns:a16="http://schemas.microsoft.com/office/drawing/2014/main" xmlns="" val="982159339"/>
                    </a:ext>
                  </a:extLst>
                </a:gridCol>
                <a:gridCol w="1853045">
                  <a:extLst>
                    <a:ext uri="{9D8B030D-6E8A-4147-A177-3AD203B41FA5}">
                      <a16:colId xmlns:a16="http://schemas.microsoft.com/office/drawing/2014/main" xmlns="" val="2523582551"/>
                    </a:ext>
                  </a:extLst>
                </a:gridCol>
                <a:gridCol w="1853045">
                  <a:extLst>
                    <a:ext uri="{9D8B030D-6E8A-4147-A177-3AD203B41FA5}">
                      <a16:colId xmlns:a16="http://schemas.microsoft.com/office/drawing/2014/main" xmlns="" val="364679326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NOMBRE DEL INDICADOR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META RESULTADO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NOMBRE DEL INDICADOR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89276838"/>
                  </a:ext>
                </a:extLst>
              </a:tr>
              <a:tr h="20173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2 grupos de cuidado del cuidador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/>
                        <a:t># de grupos de cuidado del cuidador con formación según lineamientos</a:t>
                      </a:r>
                      <a:endParaRPr lang="es-MX" sz="16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80% de cuidadores con apropiación de conceptos y prácticas relacionadas con autocuidado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Porcentaje de cuidadores con apropiación de conceptos y prácticas relacionadas con autocuidado </a:t>
                      </a:r>
                      <a:endParaRPr lang="es-MX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09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41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C16A4AF5-2D3E-6D80-79B2-33E548181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EE3A45E-A128-EC25-68EA-E66B6616066F}"/>
              </a:ext>
            </a:extLst>
          </p:cNvPr>
          <p:cNvSpPr txBox="1"/>
          <p:nvPr/>
        </p:nvSpPr>
        <p:spPr>
          <a:xfrm>
            <a:off x="155678" y="355448"/>
            <a:ext cx="3986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CRITERIOS PARA EL CUMPLIMIENTO DE LA META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48FF0EF0-9E0C-F6D1-F941-E1F48ABC4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326134"/>
              </p:ext>
            </p:extLst>
          </p:nvPr>
        </p:nvGraphicFramePr>
        <p:xfrm>
          <a:off x="322376" y="1400988"/>
          <a:ext cx="8030055" cy="28079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60861">
                  <a:extLst>
                    <a:ext uri="{9D8B030D-6E8A-4147-A177-3AD203B41FA5}">
                      <a16:colId xmlns:a16="http://schemas.microsoft.com/office/drawing/2014/main" xmlns="" val="3369695005"/>
                    </a:ext>
                  </a:extLst>
                </a:gridCol>
                <a:gridCol w="1019540">
                  <a:extLst>
                    <a:ext uri="{9D8B030D-6E8A-4147-A177-3AD203B41FA5}">
                      <a16:colId xmlns:a16="http://schemas.microsoft.com/office/drawing/2014/main" xmlns="" val="2807550888"/>
                    </a:ext>
                  </a:extLst>
                </a:gridCol>
                <a:gridCol w="1150767">
                  <a:extLst>
                    <a:ext uri="{9D8B030D-6E8A-4147-A177-3AD203B41FA5}">
                      <a16:colId xmlns:a16="http://schemas.microsoft.com/office/drawing/2014/main" xmlns="" val="1118625629"/>
                    </a:ext>
                  </a:extLst>
                </a:gridCol>
                <a:gridCol w="1036174">
                  <a:extLst>
                    <a:ext uri="{9D8B030D-6E8A-4147-A177-3AD203B41FA5}">
                      <a16:colId xmlns:a16="http://schemas.microsoft.com/office/drawing/2014/main" xmlns="" val="1170582491"/>
                    </a:ext>
                  </a:extLst>
                </a:gridCol>
                <a:gridCol w="1693461">
                  <a:extLst>
                    <a:ext uri="{9D8B030D-6E8A-4147-A177-3AD203B41FA5}">
                      <a16:colId xmlns:a16="http://schemas.microsoft.com/office/drawing/2014/main" xmlns="" val="471798565"/>
                    </a:ext>
                  </a:extLst>
                </a:gridCol>
                <a:gridCol w="764671">
                  <a:extLst>
                    <a:ext uri="{9D8B030D-6E8A-4147-A177-3AD203B41FA5}">
                      <a16:colId xmlns:a16="http://schemas.microsoft.com/office/drawing/2014/main" xmlns="" val="1018012854"/>
                    </a:ext>
                  </a:extLst>
                </a:gridCol>
                <a:gridCol w="1204581">
                  <a:extLst>
                    <a:ext uri="{9D8B030D-6E8A-4147-A177-3AD203B41FA5}">
                      <a16:colId xmlns:a16="http://schemas.microsoft.com/office/drawing/2014/main" xmlns="" val="511303844"/>
                    </a:ext>
                  </a:extLst>
                </a:gridCol>
              </a:tblGrid>
              <a:tr h="373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ENTORNO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CORTE 1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CORTE 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CORTE 3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7273967"/>
                  </a:ext>
                </a:extLst>
              </a:tr>
              <a:tr h="2564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Abril a Junio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Julio - Agosto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Sep - Oct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0742080"/>
                  </a:ext>
                </a:extLst>
              </a:tr>
              <a:tr h="5032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C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70075607"/>
                  </a:ext>
                </a:extLst>
              </a:tr>
              <a:tr h="167491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3 sesiones educativas por grupo, obligatoria sesion 1 (pretest)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6 sesiones educativas por grupo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/>
                        <a:t>9 sesiones educativas por grupo, obligatorio (postest) </a:t>
                      </a:r>
                      <a:endParaRPr lang="es-MX" sz="16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028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9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AD4E5BEB-FAAF-802F-4587-3984530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AB1329E-7EED-4A72-E294-55669A26BCA3}"/>
              </a:ext>
            </a:extLst>
          </p:cNvPr>
          <p:cNvSpPr txBox="1"/>
          <p:nvPr/>
        </p:nvSpPr>
        <p:spPr>
          <a:xfrm>
            <a:off x="-514268" y="362272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DESARROLLO </a:t>
            </a:r>
            <a:r>
              <a:rPr lang="es-MX" sz="2000" b="1" dirty="0" smtClean="0">
                <a:solidFill>
                  <a:schemeClr val="bg1"/>
                </a:solidFill>
              </a:rPr>
              <a:t>DEL LINEAMIENTO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D1547F0-079D-3F34-6B96-E881039BDC0D}"/>
              </a:ext>
            </a:extLst>
          </p:cNvPr>
          <p:cNvSpPr txBox="1"/>
          <p:nvPr/>
        </p:nvSpPr>
        <p:spPr>
          <a:xfrm>
            <a:off x="3050417" y="1397492"/>
            <a:ext cx="2823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/>
              <a:t>GESTION PARA EL DESARROLLO DEL LINEAMIENTO</a:t>
            </a:r>
          </a:p>
        </p:txBody>
      </p:sp>
      <p:pic>
        <p:nvPicPr>
          <p:cNvPr id="6146" name="Picture 2" descr="Qué es la gestión de proyectos?">
            <a:extLst>
              <a:ext uri="{FF2B5EF4-FFF2-40B4-BE49-F238E27FC236}">
                <a16:creationId xmlns:a16="http://schemas.microsoft.com/office/drawing/2014/main" xmlns="" id="{8CAFF3BE-AB64-DFE8-7212-01D9A9CB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17" y="2659257"/>
            <a:ext cx="2838450" cy="160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Gestión Laboral | 4 medidas muy efectivas para tu empresa">
            <a:extLst>
              <a:ext uri="{FF2B5EF4-FFF2-40B4-BE49-F238E27FC236}">
                <a16:creationId xmlns:a16="http://schemas.microsoft.com/office/drawing/2014/main" xmlns="" id="{8A36025D-663E-2E59-FE37-C9FFDB8C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4" r="18817"/>
          <a:stretch/>
        </p:blipFill>
        <p:spPr bwMode="auto">
          <a:xfrm>
            <a:off x="493486" y="1859157"/>
            <a:ext cx="185782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Gestión - Iconos gratis de negocio">
            <a:extLst>
              <a:ext uri="{FF2B5EF4-FFF2-40B4-BE49-F238E27FC236}">
                <a16:creationId xmlns:a16="http://schemas.microsoft.com/office/drawing/2014/main" xmlns="" id="{803EFD6C-DC56-7427-979C-96663F85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7" y="1769944"/>
            <a:ext cx="1537044" cy="1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14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5B19C39-1304-4562-B11B-26AF4920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5EB439D-76ED-F255-0615-97FCAFA97A56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50739"/>
              </p:ext>
            </p:extLst>
          </p:nvPr>
        </p:nvGraphicFramePr>
        <p:xfrm>
          <a:off x="242910" y="1175652"/>
          <a:ext cx="8521701" cy="30781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46803">
                  <a:extLst>
                    <a:ext uri="{9D8B030D-6E8A-4147-A177-3AD203B41FA5}">
                      <a16:colId xmlns:a16="http://schemas.microsoft.com/office/drawing/2014/main" xmlns="" val="2644617915"/>
                    </a:ext>
                  </a:extLst>
                </a:gridCol>
                <a:gridCol w="934872">
                  <a:extLst>
                    <a:ext uri="{9D8B030D-6E8A-4147-A177-3AD203B41FA5}">
                      <a16:colId xmlns:a16="http://schemas.microsoft.com/office/drawing/2014/main" xmlns="" val="3785736327"/>
                    </a:ext>
                  </a:extLst>
                </a:gridCol>
                <a:gridCol w="2524836">
                  <a:extLst>
                    <a:ext uri="{9D8B030D-6E8A-4147-A177-3AD203B41FA5}">
                      <a16:colId xmlns:a16="http://schemas.microsoft.com/office/drawing/2014/main" xmlns="" val="1788832254"/>
                    </a:ext>
                  </a:extLst>
                </a:gridCol>
                <a:gridCol w="1473958">
                  <a:extLst>
                    <a:ext uri="{9D8B030D-6E8A-4147-A177-3AD203B41FA5}">
                      <a16:colId xmlns:a16="http://schemas.microsoft.com/office/drawing/2014/main" xmlns="" val="3142708351"/>
                    </a:ext>
                  </a:extLst>
                </a:gridCol>
                <a:gridCol w="784746">
                  <a:extLst>
                    <a:ext uri="{9D8B030D-6E8A-4147-A177-3AD203B41FA5}">
                      <a16:colId xmlns:a16="http://schemas.microsoft.com/office/drawing/2014/main" xmlns="" val="1637202553"/>
                    </a:ext>
                  </a:extLst>
                </a:gridCol>
                <a:gridCol w="771099">
                  <a:extLst>
                    <a:ext uri="{9D8B030D-6E8A-4147-A177-3AD203B41FA5}">
                      <a16:colId xmlns:a16="http://schemas.microsoft.com/office/drawing/2014/main" xmlns="" val="304397526"/>
                    </a:ext>
                  </a:extLst>
                </a:gridCol>
                <a:gridCol w="985387">
                  <a:extLst>
                    <a:ext uri="{9D8B030D-6E8A-4147-A177-3AD203B41FA5}">
                      <a16:colId xmlns:a16="http://schemas.microsoft.com/office/drawing/2014/main" xmlns="" val="137879779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DURACION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MODULO SICAPS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GRUPO PRIORIZADO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xmlns="" val="2731799955"/>
                  </a:ext>
                </a:extLst>
              </a:tr>
              <a:tr h="13221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GESTION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*Realizar acercamiento con las personas de la comunidad de forma individual y/o colectiva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*Sensibilizar en la importancia de los estilos de vida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*Canalizar personas interesadas en pertenecer a un grupo.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*El grupo debe contar con un promedio de 8 personas por sesión.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*Gestionar el lugar donde se van a desarrollar las sesiones del proceso educativo, que sea de fácil acceso y que brinde condiciones de seguridad para los asistentes.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*Planeación y cronograma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</a:p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-Acta de reunión</a:t>
                      </a:r>
                    </a:p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-Cronograma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12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787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5B19C39-1304-4562-B11B-26AF4920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5EB439D-76ED-F255-0615-97FCAFA97A56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48666"/>
              </p:ext>
            </p:extLst>
          </p:nvPr>
        </p:nvGraphicFramePr>
        <p:xfrm>
          <a:off x="170597" y="768927"/>
          <a:ext cx="8291015" cy="32248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18465">
                  <a:extLst>
                    <a:ext uri="{9D8B030D-6E8A-4147-A177-3AD203B41FA5}">
                      <a16:colId xmlns:a16="http://schemas.microsoft.com/office/drawing/2014/main" xmlns="" val="2644617915"/>
                    </a:ext>
                  </a:extLst>
                </a:gridCol>
                <a:gridCol w="909565">
                  <a:extLst>
                    <a:ext uri="{9D8B030D-6E8A-4147-A177-3AD203B41FA5}">
                      <a16:colId xmlns:a16="http://schemas.microsoft.com/office/drawing/2014/main" xmlns="" val="3785736327"/>
                    </a:ext>
                  </a:extLst>
                </a:gridCol>
                <a:gridCol w="2456488">
                  <a:extLst>
                    <a:ext uri="{9D8B030D-6E8A-4147-A177-3AD203B41FA5}">
                      <a16:colId xmlns:a16="http://schemas.microsoft.com/office/drawing/2014/main" xmlns="" val="1788832254"/>
                    </a:ext>
                  </a:extLst>
                </a:gridCol>
                <a:gridCol w="1434057">
                  <a:extLst>
                    <a:ext uri="{9D8B030D-6E8A-4147-A177-3AD203B41FA5}">
                      <a16:colId xmlns:a16="http://schemas.microsoft.com/office/drawing/2014/main" xmlns="" val="3142708351"/>
                    </a:ext>
                  </a:extLst>
                </a:gridCol>
                <a:gridCol w="763503">
                  <a:extLst>
                    <a:ext uri="{9D8B030D-6E8A-4147-A177-3AD203B41FA5}">
                      <a16:colId xmlns:a16="http://schemas.microsoft.com/office/drawing/2014/main" xmlns="" val="1637202553"/>
                    </a:ext>
                  </a:extLst>
                </a:gridCol>
                <a:gridCol w="750225">
                  <a:extLst>
                    <a:ext uri="{9D8B030D-6E8A-4147-A177-3AD203B41FA5}">
                      <a16:colId xmlns:a16="http://schemas.microsoft.com/office/drawing/2014/main" xmlns="" val="304397526"/>
                    </a:ext>
                  </a:extLst>
                </a:gridCol>
                <a:gridCol w="958712">
                  <a:extLst>
                    <a:ext uri="{9D8B030D-6E8A-4147-A177-3AD203B41FA5}">
                      <a16:colId xmlns:a16="http://schemas.microsoft.com/office/drawing/2014/main" xmlns="" val="137879779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ACTIVIDAD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DURACION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TEMATICA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OBSERVACIONES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MODULO SICAPS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GRUPO PRIORIZADO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PROGRAMA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xmlns="" val="2731799955"/>
                  </a:ext>
                </a:extLst>
              </a:tr>
              <a:tr h="13221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1: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GENERALIDADES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1-Motivación para la participación en el proceso, aplicación de pretest para valorar conocimientos previos al desarrollo de los temas, Conceptos generales relacionados con el autocuidado y cuidado del cuidador, higiene del sueño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2-Aplicacion de Pretest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fotográfica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-Pretest (debe ser entregado en físico y concertado previamente con la supervisión.)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-Informe de análisis de los resultados del pretest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124015"/>
                  </a:ext>
                </a:extLst>
              </a:tr>
              <a:tr h="1322148"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2: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GESTION DE EMOCIONES - AUTOESTIMA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Promover el autocontrol ante las diferentes situaciones que se presentan en su rol de cuidadores, establecer metas cumplibles  y potenciar  su autoconfianza y desarrollo personal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Visibilizar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dar respuesta a las necesidades propias.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6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5B19C39-1304-4562-B11B-26AF4920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5EB439D-76ED-F255-0615-97FCAFA97A56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952448"/>
              </p:ext>
            </p:extLst>
          </p:nvPr>
        </p:nvGraphicFramePr>
        <p:xfrm>
          <a:off x="116006" y="980467"/>
          <a:ext cx="8291015" cy="32077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18465">
                  <a:extLst>
                    <a:ext uri="{9D8B030D-6E8A-4147-A177-3AD203B41FA5}">
                      <a16:colId xmlns:a16="http://schemas.microsoft.com/office/drawing/2014/main" xmlns="" val="2644617915"/>
                    </a:ext>
                  </a:extLst>
                </a:gridCol>
                <a:gridCol w="909565">
                  <a:extLst>
                    <a:ext uri="{9D8B030D-6E8A-4147-A177-3AD203B41FA5}">
                      <a16:colId xmlns:a16="http://schemas.microsoft.com/office/drawing/2014/main" xmlns="" val="3785736327"/>
                    </a:ext>
                  </a:extLst>
                </a:gridCol>
                <a:gridCol w="2456488">
                  <a:extLst>
                    <a:ext uri="{9D8B030D-6E8A-4147-A177-3AD203B41FA5}">
                      <a16:colId xmlns:a16="http://schemas.microsoft.com/office/drawing/2014/main" xmlns="" val="1788832254"/>
                    </a:ext>
                  </a:extLst>
                </a:gridCol>
                <a:gridCol w="1434057">
                  <a:extLst>
                    <a:ext uri="{9D8B030D-6E8A-4147-A177-3AD203B41FA5}">
                      <a16:colId xmlns:a16="http://schemas.microsoft.com/office/drawing/2014/main" xmlns="" val="3142708351"/>
                    </a:ext>
                  </a:extLst>
                </a:gridCol>
                <a:gridCol w="763503">
                  <a:extLst>
                    <a:ext uri="{9D8B030D-6E8A-4147-A177-3AD203B41FA5}">
                      <a16:colId xmlns:a16="http://schemas.microsoft.com/office/drawing/2014/main" xmlns="" val="1637202553"/>
                    </a:ext>
                  </a:extLst>
                </a:gridCol>
                <a:gridCol w="750225">
                  <a:extLst>
                    <a:ext uri="{9D8B030D-6E8A-4147-A177-3AD203B41FA5}">
                      <a16:colId xmlns:a16="http://schemas.microsoft.com/office/drawing/2014/main" xmlns="" val="304397526"/>
                    </a:ext>
                  </a:extLst>
                </a:gridCol>
                <a:gridCol w="958712">
                  <a:extLst>
                    <a:ext uri="{9D8B030D-6E8A-4147-A177-3AD203B41FA5}">
                      <a16:colId xmlns:a16="http://schemas.microsoft.com/office/drawing/2014/main" xmlns="" val="137879779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ACTIVIDAD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DURACION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TEMATICA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OBSERVACIONES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MODULO SICAPS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GRUPO PRIORIZADO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PROGRAMA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xmlns="" val="2731799955"/>
                  </a:ext>
                </a:extLst>
              </a:tr>
              <a:tr h="14230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3: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NUTRICION BALANCEADA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Socializar aspectos relacionados con alimentación balanceada, haciendo énfasis en la necesidad de respetar los horarios en la rutina de los 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cuidadores. Mantener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buenos hábitos de sueño y descanso (Realizar ajustes necesarios)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fotografica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-Pretest (debe ser entregado en físico y concertado previamente con la supervisión.)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-Informe de análisis de los resultados del pretest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124015"/>
                  </a:ext>
                </a:extLst>
              </a:tr>
              <a:tr h="1322148"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4: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FISICA - PAUSAS ACTIVAS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Pautas para la realización de actividad física y beneficios para la salud física y mental del cuidador.Estiramientos.Importancia de tomar pausas cortas en el día y dedicar tiempo a otras actividades y a sí mismo.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3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5B19C39-1304-4562-B11B-26AF4920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5EB439D-76ED-F255-0615-97FCAFA97A56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3518"/>
              </p:ext>
            </p:extLst>
          </p:nvPr>
        </p:nvGraphicFramePr>
        <p:xfrm>
          <a:off x="116006" y="980467"/>
          <a:ext cx="8291015" cy="34706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18465">
                  <a:extLst>
                    <a:ext uri="{9D8B030D-6E8A-4147-A177-3AD203B41FA5}">
                      <a16:colId xmlns:a16="http://schemas.microsoft.com/office/drawing/2014/main" xmlns="" val="2644617915"/>
                    </a:ext>
                  </a:extLst>
                </a:gridCol>
                <a:gridCol w="909565">
                  <a:extLst>
                    <a:ext uri="{9D8B030D-6E8A-4147-A177-3AD203B41FA5}">
                      <a16:colId xmlns:a16="http://schemas.microsoft.com/office/drawing/2014/main" xmlns="" val="3785736327"/>
                    </a:ext>
                  </a:extLst>
                </a:gridCol>
                <a:gridCol w="2456488">
                  <a:extLst>
                    <a:ext uri="{9D8B030D-6E8A-4147-A177-3AD203B41FA5}">
                      <a16:colId xmlns:a16="http://schemas.microsoft.com/office/drawing/2014/main" xmlns="" val="1788832254"/>
                    </a:ext>
                  </a:extLst>
                </a:gridCol>
                <a:gridCol w="1434057">
                  <a:extLst>
                    <a:ext uri="{9D8B030D-6E8A-4147-A177-3AD203B41FA5}">
                      <a16:colId xmlns:a16="http://schemas.microsoft.com/office/drawing/2014/main" xmlns="" val="3142708351"/>
                    </a:ext>
                  </a:extLst>
                </a:gridCol>
                <a:gridCol w="763503">
                  <a:extLst>
                    <a:ext uri="{9D8B030D-6E8A-4147-A177-3AD203B41FA5}">
                      <a16:colId xmlns:a16="http://schemas.microsoft.com/office/drawing/2014/main" xmlns="" val="1637202553"/>
                    </a:ext>
                  </a:extLst>
                </a:gridCol>
                <a:gridCol w="750225">
                  <a:extLst>
                    <a:ext uri="{9D8B030D-6E8A-4147-A177-3AD203B41FA5}">
                      <a16:colId xmlns:a16="http://schemas.microsoft.com/office/drawing/2014/main" xmlns="" val="304397526"/>
                    </a:ext>
                  </a:extLst>
                </a:gridCol>
                <a:gridCol w="958712">
                  <a:extLst>
                    <a:ext uri="{9D8B030D-6E8A-4147-A177-3AD203B41FA5}">
                      <a16:colId xmlns:a16="http://schemas.microsoft.com/office/drawing/2014/main" xmlns="" val="137879779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ACTIVIDAD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DURACION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TEMATICA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OBSERVACIONES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MODULO SICAPS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GRUPO PRIORIZADO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PROGRAMA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xmlns="" val="2731799955"/>
                  </a:ext>
                </a:extLst>
              </a:tr>
              <a:tr h="14230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5: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HABILIDADES PARA LA VIDA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Comunicación asertiva- Relaciones Interpersonales  - Toma de decisiones - Solución de problemas.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Prevenir el aislamiento y mantener  relaciones sociales gratificantes que le proporcionen diversión, entretenimiento, comprensión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apoyo emocional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Planificación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las actividades</a:t>
                      </a:r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Uso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tecnología.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fotografica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-Pretest (debe ser entregado en físico y concertado previamente con la supervisión.)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-Informe de análisis de los resultados del pretest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124015"/>
                  </a:ext>
                </a:extLst>
              </a:tr>
              <a:tr h="1322148"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6: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REDES DE APOYO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Definición de redes de apoyo, importancia, gestión y apoyo para compartir las tareas del cuidado, expresión de necesidades y prevención de la sobrecarga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12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5B19C39-1304-4562-B11B-26AF4920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5EB439D-76ED-F255-0615-97FCAFA97A56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18811"/>
              </p:ext>
            </p:extLst>
          </p:nvPr>
        </p:nvGraphicFramePr>
        <p:xfrm>
          <a:off x="136477" y="530091"/>
          <a:ext cx="8291015" cy="34190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18465">
                  <a:extLst>
                    <a:ext uri="{9D8B030D-6E8A-4147-A177-3AD203B41FA5}">
                      <a16:colId xmlns:a16="http://schemas.microsoft.com/office/drawing/2014/main" xmlns="" val="2644617915"/>
                    </a:ext>
                  </a:extLst>
                </a:gridCol>
                <a:gridCol w="909565">
                  <a:extLst>
                    <a:ext uri="{9D8B030D-6E8A-4147-A177-3AD203B41FA5}">
                      <a16:colId xmlns:a16="http://schemas.microsoft.com/office/drawing/2014/main" xmlns="" val="3785736327"/>
                    </a:ext>
                  </a:extLst>
                </a:gridCol>
                <a:gridCol w="2456488">
                  <a:extLst>
                    <a:ext uri="{9D8B030D-6E8A-4147-A177-3AD203B41FA5}">
                      <a16:colId xmlns:a16="http://schemas.microsoft.com/office/drawing/2014/main" xmlns="" val="1788832254"/>
                    </a:ext>
                  </a:extLst>
                </a:gridCol>
                <a:gridCol w="1434057">
                  <a:extLst>
                    <a:ext uri="{9D8B030D-6E8A-4147-A177-3AD203B41FA5}">
                      <a16:colId xmlns:a16="http://schemas.microsoft.com/office/drawing/2014/main" xmlns="" val="3142708351"/>
                    </a:ext>
                  </a:extLst>
                </a:gridCol>
                <a:gridCol w="763503">
                  <a:extLst>
                    <a:ext uri="{9D8B030D-6E8A-4147-A177-3AD203B41FA5}">
                      <a16:colId xmlns:a16="http://schemas.microsoft.com/office/drawing/2014/main" xmlns="" val="1637202553"/>
                    </a:ext>
                  </a:extLst>
                </a:gridCol>
                <a:gridCol w="750225">
                  <a:extLst>
                    <a:ext uri="{9D8B030D-6E8A-4147-A177-3AD203B41FA5}">
                      <a16:colId xmlns:a16="http://schemas.microsoft.com/office/drawing/2014/main" xmlns="" val="304397526"/>
                    </a:ext>
                  </a:extLst>
                </a:gridCol>
                <a:gridCol w="958712">
                  <a:extLst>
                    <a:ext uri="{9D8B030D-6E8A-4147-A177-3AD203B41FA5}">
                      <a16:colId xmlns:a16="http://schemas.microsoft.com/office/drawing/2014/main" xmlns="" val="137879779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ACTIVIDAD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DURACION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TEMATICA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OBSERVACIONES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MODULO SICAPS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GRUPO PRIORIZADO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PROGRAMA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xmlns="" val="2731799955"/>
                  </a:ext>
                </a:extLst>
              </a:tr>
              <a:tr h="14230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7: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PREVENCION DE ENFERMEDADES TRANSMISIBLES: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Conceptualización y socialización  de pautas y hábitos que mitiguen el riesgo de presentación de enfermedades transmisibles para proteger la salud y el bienestar del cuidador                                                                      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fotografica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-Pretest (debe ser entregado en físico y concertado previamente con la supervisión.)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-Informe de análisis de los resultados del pretest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124015"/>
                  </a:ext>
                </a:extLst>
              </a:tr>
              <a:tr h="1322148"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8: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CONVERSATORIO - EXPERIENCIAS EXITOSAS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Dirigir un conversatorio donde los participantes expresen diferentes situaciones que hayan afrontado de manera exitosa  en su rol de cuidadores y complementar con herramientas y pautas que potencien esas acciones y promuevan la salud física y mental                                                     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24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34F624D-E6E7-E814-AC72-7B221919693A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03AD3B-5ACE-A2E9-AC6D-F2E9332220F2}"/>
              </a:ext>
            </a:extLst>
          </p:cNvPr>
          <p:cNvSpPr txBox="1"/>
          <p:nvPr/>
        </p:nvSpPr>
        <p:spPr>
          <a:xfrm>
            <a:off x="429904" y="134307"/>
            <a:ext cx="766321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242424"/>
                </a:solidFill>
                <a:latin typeface="+mj-lt"/>
              </a:rPr>
              <a:t>AFECTACIONES MÁS FRECUENTES EN CUIDADORES FORMALES</a:t>
            </a:r>
          </a:p>
          <a:p>
            <a:pPr algn="just"/>
            <a:endParaRPr lang="es-MX" sz="1600" b="1" dirty="0" smtClean="0">
              <a:solidFill>
                <a:srgbClr val="242424"/>
              </a:solidFill>
              <a:latin typeface="+mj-lt"/>
            </a:endParaRPr>
          </a:p>
          <a:p>
            <a:pPr algn="just"/>
            <a:r>
              <a:rPr lang="es-ES" b="1" dirty="0"/>
              <a:t>Sobrecarga </a:t>
            </a:r>
            <a:r>
              <a:rPr lang="es-ES" b="1" dirty="0" smtClean="0"/>
              <a:t>física</a:t>
            </a:r>
          </a:p>
          <a:p>
            <a:pPr algn="just"/>
            <a:r>
              <a:rPr lang="es-ES" b="1" dirty="0" smtClean="0"/>
              <a:t>Movimientos repetitivos y carga física</a:t>
            </a:r>
            <a:r>
              <a:rPr lang="es-ES" dirty="0" smtClean="0"/>
              <a:t>: Los </a:t>
            </a:r>
            <a:r>
              <a:rPr lang="es-ES" dirty="0"/>
              <a:t>cuidadores pueden realizar tareas </a:t>
            </a:r>
            <a:r>
              <a:rPr lang="es-ES" dirty="0" smtClean="0"/>
              <a:t>físicamente demandantes como levantar</a:t>
            </a:r>
            <a:r>
              <a:rPr lang="es-ES" dirty="0"/>
              <a:t>, mover o ayudar a los adultos mayores </a:t>
            </a:r>
            <a:r>
              <a:rPr lang="es-ES" dirty="0" smtClean="0"/>
              <a:t>en sus </a:t>
            </a:r>
            <a:r>
              <a:rPr lang="es-ES" dirty="0"/>
              <a:t>actividades diarias, lo que puede causar lesiones </a:t>
            </a:r>
            <a:r>
              <a:rPr lang="es-ES" dirty="0" smtClean="0"/>
              <a:t>articulares o musculares.</a:t>
            </a:r>
            <a:endParaRPr lang="es-ES" dirty="0"/>
          </a:p>
          <a:p>
            <a:pPr algn="just"/>
            <a:endParaRPr lang="es-ES" dirty="0"/>
          </a:p>
          <a:p>
            <a:r>
              <a:rPr lang="es-ES" b="1" dirty="0"/>
              <a:t>Sobrecarga emocional y estrés</a:t>
            </a:r>
          </a:p>
          <a:p>
            <a:pPr algn="just"/>
            <a:r>
              <a:rPr lang="es-ES" b="1" dirty="0"/>
              <a:t>Estrés emocional</a:t>
            </a:r>
            <a:r>
              <a:rPr lang="es-ES" dirty="0"/>
              <a:t>: El trabajo implica estar en contacto con personas que pueden tener enfermedades crónicas, demencia o problemas de salud graves, lo que puede ser emocionalmente desafiante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Riesgos psicosociales</a:t>
            </a:r>
          </a:p>
          <a:p>
            <a:pPr algn="just"/>
            <a:r>
              <a:rPr lang="es-ES" b="1" dirty="0"/>
              <a:t>Violencia o abuso</a:t>
            </a:r>
            <a:r>
              <a:rPr lang="es-ES" dirty="0"/>
              <a:t>: En algunos casos, los cuidadores pueden enfrentar agresiones físicas o verbales por parte de los pacientes, especialmente si estos tienen demencia o problemas de comportamiento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r>
              <a:rPr lang="es-ES" b="1" dirty="0"/>
              <a:t>Riesgos de salud mental</a:t>
            </a:r>
          </a:p>
          <a:p>
            <a:r>
              <a:rPr lang="es-ES" b="1" dirty="0"/>
              <a:t>Ansiedad y depresión</a:t>
            </a:r>
            <a:r>
              <a:rPr lang="es-ES" dirty="0"/>
              <a:t>: Las demandas del trabajo </a:t>
            </a:r>
            <a:r>
              <a:rPr lang="es-ES" dirty="0" smtClean="0"/>
              <a:t>pueden </a:t>
            </a:r>
            <a:r>
              <a:rPr lang="es-ES" dirty="0"/>
              <a:t>llevar a los cuidadores a desarrollar trastornos de ansiedad o depresión.</a:t>
            </a:r>
          </a:p>
          <a:p>
            <a:pPr algn="just"/>
            <a:endParaRPr lang="es-ES" dirty="0" smtClean="0"/>
          </a:p>
          <a:p>
            <a:pPr algn="just"/>
            <a:r>
              <a:rPr lang="es-ES" b="1" dirty="0" smtClean="0"/>
              <a:t>Condiciones laborales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25409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5B19C39-1304-4562-B11B-26AF4920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5EB439D-76ED-F255-0615-97FCAFA97A56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352114"/>
              </p:ext>
            </p:extLst>
          </p:nvPr>
        </p:nvGraphicFramePr>
        <p:xfrm>
          <a:off x="165776" y="1144240"/>
          <a:ext cx="8291015" cy="29866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18465">
                  <a:extLst>
                    <a:ext uri="{9D8B030D-6E8A-4147-A177-3AD203B41FA5}">
                      <a16:colId xmlns:a16="http://schemas.microsoft.com/office/drawing/2014/main" xmlns="" val="2644617915"/>
                    </a:ext>
                  </a:extLst>
                </a:gridCol>
                <a:gridCol w="856099">
                  <a:extLst>
                    <a:ext uri="{9D8B030D-6E8A-4147-A177-3AD203B41FA5}">
                      <a16:colId xmlns:a16="http://schemas.microsoft.com/office/drawing/2014/main" xmlns="" val="3785736327"/>
                    </a:ext>
                  </a:extLst>
                </a:gridCol>
                <a:gridCol w="2509954">
                  <a:extLst>
                    <a:ext uri="{9D8B030D-6E8A-4147-A177-3AD203B41FA5}">
                      <a16:colId xmlns:a16="http://schemas.microsoft.com/office/drawing/2014/main" xmlns="" val="1788832254"/>
                    </a:ext>
                  </a:extLst>
                </a:gridCol>
                <a:gridCol w="1475192">
                  <a:extLst>
                    <a:ext uri="{9D8B030D-6E8A-4147-A177-3AD203B41FA5}">
                      <a16:colId xmlns:a16="http://schemas.microsoft.com/office/drawing/2014/main" xmlns="" val="3142708351"/>
                    </a:ext>
                  </a:extLst>
                </a:gridCol>
                <a:gridCol w="777923">
                  <a:extLst>
                    <a:ext uri="{9D8B030D-6E8A-4147-A177-3AD203B41FA5}">
                      <a16:colId xmlns:a16="http://schemas.microsoft.com/office/drawing/2014/main" xmlns="" val="1637202553"/>
                    </a:ext>
                  </a:extLst>
                </a:gridCol>
                <a:gridCol w="791570">
                  <a:extLst>
                    <a:ext uri="{9D8B030D-6E8A-4147-A177-3AD203B41FA5}">
                      <a16:colId xmlns:a16="http://schemas.microsoft.com/office/drawing/2014/main" xmlns="" val="304397526"/>
                    </a:ext>
                  </a:extLst>
                </a:gridCol>
                <a:gridCol w="861812">
                  <a:extLst>
                    <a:ext uri="{9D8B030D-6E8A-4147-A177-3AD203B41FA5}">
                      <a16:colId xmlns:a16="http://schemas.microsoft.com/office/drawing/2014/main" xmlns="" val="137879779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ACTIVIDAD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DURACION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u="none" strike="noStrike" dirty="0">
                          <a:effectLst/>
                        </a:rPr>
                        <a:t>TEMATICA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OBSERVACIONES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MODULO SICAPS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GRUPO PRIORIZADO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</a:rPr>
                        <a:t>PROGRAMA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xmlns="" val="2731799955"/>
                  </a:ext>
                </a:extLst>
              </a:tr>
              <a:tr h="14230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horas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SESION 9: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HIGIENE POSTURAL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1-Recomendaciones acerca de las posturas adecuadas que deben mantener durante la realización de todas sus actividades, con el fín de evitar la sobrecarga en la columna vertebral y a su vez mitigar el riesgo de lesiones.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2-Conclusiones generales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3-Aplicación de Pos test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4-Cierre del proceso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Soporte: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-Cargue en SICAPS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-Registro de asistencia grupal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-Evidencia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fotográfica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-Postest (debe ser entregado en físico y concertado previamente con la supervisión.)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-Informe de análisis de los resultados del postest.  Hacer comparacion entre el pretest y postest.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Cuidadores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Grupos de Apoyo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12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4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7DE56D42-3CDF-FAAB-8A66-295EC9ED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381AEFA-7EBB-9C75-BC60-E6586095A3AB}"/>
              </a:ext>
            </a:extLst>
          </p:cNvPr>
          <p:cNvSpPr txBox="1"/>
          <p:nvPr/>
        </p:nvSpPr>
        <p:spPr>
          <a:xfrm>
            <a:off x="147577" y="478084"/>
            <a:ext cx="387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CARGUE A SICAPS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D47D7DD-9FCF-69E9-F2EC-5612457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079" y="1103642"/>
            <a:ext cx="3280214" cy="38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08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6D2B83E1-73A4-98BB-74A6-B12D234A2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14E59E9-037C-3875-F1BF-B879265D252C}"/>
              </a:ext>
            </a:extLst>
          </p:cNvPr>
          <p:cNvSpPr txBox="1"/>
          <p:nvPr/>
        </p:nvSpPr>
        <p:spPr>
          <a:xfrm>
            <a:off x="147577" y="478084"/>
            <a:ext cx="387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RETROALIMENTACION 2024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1C08464-4F7D-D0BF-97E8-E8F8B9E8AACC}"/>
              </a:ext>
            </a:extLst>
          </p:cNvPr>
          <p:cNvSpPr txBox="1"/>
          <p:nvPr/>
        </p:nvSpPr>
        <p:spPr>
          <a:xfrm>
            <a:off x="343184" y="1830439"/>
            <a:ext cx="40767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1"/>
                </a:solidFill>
              </a:rPr>
              <a:t>Conformación de grupos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1"/>
                </a:solidFill>
              </a:rPr>
              <a:t>Adherencia al proceso</a:t>
            </a:r>
          </a:p>
          <a:p>
            <a:endParaRPr lang="es-E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1600" dirty="0" smtClean="0">
                <a:solidFill>
                  <a:schemeClr val="tx1"/>
                </a:solidFill>
              </a:rPr>
              <a:t>Continuidad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O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A6673434-39A1-D281-5114-164A2BE3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280FB67-02BC-CC55-5E7F-367E01D43198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9218" name="Picture 2" descr="El poder de las preguntas: Cómo usarlas para obtener respuestas valiosas –  Signo De Interrogacion">
            <a:extLst>
              <a:ext uri="{FF2B5EF4-FFF2-40B4-BE49-F238E27FC236}">
                <a16:creationId xmlns:a16="http://schemas.microsoft.com/office/drawing/2014/main" xmlns="" id="{476B1A9E-2C6B-881B-0B53-C1C27853D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7" y="634716"/>
            <a:ext cx="3583781" cy="358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xmlns="" id="{7F95998B-3C9B-0775-876E-EF3855257803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16E0F93E-C4E9-2904-05E4-9D506A28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34F624D-E6E7-E814-AC72-7B221919693A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903AD3B-5ACE-A2E9-AC6D-F2E9332220F2}"/>
              </a:ext>
            </a:extLst>
          </p:cNvPr>
          <p:cNvSpPr txBox="1"/>
          <p:nvPr/>
        </p:nvSpPr>
        <p:spPr>
          <a:xfrm>
            <a:off x="382136" y="468677"/>
            <a:ext cx="766321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PROGRAMAS</a:t>
            </a:r>
          </a:p>
          <a:p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CENTROS DE LARGA ESTANCIA</a:t>
            </a:r>
          </a:p>
          <a:p>
            <a:pPr algn="just"/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CENTROS VIDA</a:t>
            </a:r>
          </a:p>
          <a:p>
            <a:pPr algn="ctr"/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/>
              <a:t>CENTROS DIA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b="1" dirty="0"/>
          </a:p>
        </p:txBody>
      </p:sp>
      <p:pic>
        <p:nvPicPr>
          <p:cNvPr id="5" name="Imagen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8" t="51046" r="3159" b="4248"/>
          <a:stretch/>
        </p:blipFill>
        <p:spPr bwMode="auto">
          <a:xfrm>
            <a:off x="1037230" y="2374796"/>
            <a:ext cx="2866029" cy="1912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14" y="2374796"/>
            <a:ext cx="2913380" cy="1912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699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AAEC6764-876D-84D7-044E-7716EAB2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D17FAD8-D616-1340-2643-368600B1E18F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ESTRATEGIA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E8F382E-7E51-351D-742A-39ECAD1C7BD4}"/>
              </a:ext>
            </a:extLst>
          </p:cNvPr>
          <p:cNvSpPr txBox="1"/>
          <p:nvPr/>
        </p:nvSpPr>
        <p:spPr>
          <a:xfrm>
            <a:off x="1988127" y="136598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 smtClean="0"/>
              <a:t>CUIDADO DEL CUIDADOR</a:t>
            </a:r>
            <a:endParaRPr lang="es-CO" sz="1800" b="1" dirty="0"/>
          </a:p>
        </p:txBody>
      </p:sp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583" y="2014670"/>
            <a:ext cx="2445087" cy="2436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27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057C83B9-4496-FCD2-2641-81D2031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534D254-40E4-3601-3067-E96947481DE4}"/>
              </a:ext>
            </a:extLst>
          </p:cNvPr>
          <p:cNvSpPr txBox="1"/>
          <p:nvPr/>
        </p:nvSpPr>
        <p:spPr>
          <a:xfrm>
            <a:off x="-167429" y="384339"/>
            <a:ext cx="443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POBLACIÓN A LA QUE VA DIRIGIDO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8C40A5-F35F-93C6-EF89-F90BD6D2108B}"/>
              </a:ext>
            </a:extLst>
          </p:cNvPr>
          <p:cNvSpPr txBox="1"/>
          <p:nvPr/>
        </p:nvSpPr>
        <p:spPr>
          <a:xfrm>
            <a:off x="324315" y="1843829"/>
            <a:ext cx="3455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 smtClean="0">
                <a:latin typeface="Arial" panose="020B0604020202020204" pitchFamily="34" charset="0"/>
              </a:rPr>
              <a:t>Talento humano de los Centros de Larga Estancia del municipio</a:t>
            </a:r>
            <a:endParaRPr lang="es-CO" sz="1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159" y="1344380"/>
            <a:ext cx="2845558" cy="28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5D3E8AEF-0297-D5B1-BACD-2FDE5430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632D3D1-CEB9-0A66-2820-3F885D089D1A}"/>
              </a:ext>
            </a:extLst>
          </p:cNvPr>
          <p:cNvSpPr txBox="1"/>
          <p:nvPr/>
        </p:nvSpPr>
        <p:spPr>
          <a:xfrm>
            <a:off x="-370628" y="450107"/>
            <a:ext cx="49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PROFESIONALES RESPONSABLES DEL DESARROLLO DEL LINEAMIENTO</a:t>
            </a:r>
            <a:endParaRPr lang="es-CO" sz="1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educación profesional con modelo de aprendizaje de concepto de crecimiento  para asociar actividad para experiencia real en ilustración de plantilla  dibujada a mano de dibujos animados planos 16081874 Vector en Vecteezy">
            <a:extLst>
              <a:ext uri="{FF2B5EF4-FFF2-40B4-BE49-F238E27FC236}">
                <a16:creationId xmlns:a16="http://schemas.microsoft.com/office/drawing/2014/main" xmlns="" id="{8A4023C2-2CBA-9B55-2DFC-DE13663B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65" y="1861066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94B6BE7-C89E-A222-CAAF-1C288108C1AF}"/>
              </a:ext>
            </a:extLst>
          </p:cNvPr>
          <p:cNvSpPr txBox="1"/>
          <p:nvPr/>
        </p:nvSpPr>
        <p:spPr>
          <a:xfrm>
            <a:off x="996287" y="1930304"/>
            <a:ext cx="29206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Coordinadora</a:t>
            </a:r>
          </a:p>
          <a:p>
            <a:pPr algn="ctr"/>
            <a:endParaRPr lang="es-MX" sz="1800" b="1" dirty="0" smtClean="0"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Psicología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s-MX" sz="1800" b="1" dirty="0">
              <a:latin typeface="+mj-lt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MX" sz="1800" b="1" dirty="0" smtClean="0">
                <a:latin typeface="+mj-lt"/>
              </a:rPr>
              <a:t>Fisioterapia</a:t>
            </a:r>
            <a:endParaRPr lang="es-MX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83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6B076E9B-7CF2-2129-52FD-7BA1CC1E2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1A17263-3B75-B4F6-FC81-622FBBB50C90}"/>
              </a:ext>
            </a:extLst>
          </p:cNvPr>
          <p:cNvSpPr txBox="1"/>
          <p:nvPr/>
        </p:nvSpPr>
        <p:spPr>
          <a:xfrm>
            <a:off x="-167429" y="508164"/>
            <a:ext cx="443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DOCUMENTOS ANEXOS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iez Consejos para Elaborar Documentos en Ambiente de BPF">
            <a:extLst>
              <a:ext uri="{FF2B5EF4-FFF2-40B4-BE49-F238E27FC236}">
                <a16:creationId xmlns:a16="http://schemas.microsoft.com/office/drawing/2014/main" xmlns="" id="{0C781C11-45BB-7421-4390-9F44B9F7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895" y="2013972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307C54F-3CC6-D1CF-16E5-17C027E4E95E}"/>
              </a:ext>
            </a:extLst>
          </p:cNvPr>
          <p:cNvSpPr txBox="1"/>
          <p:nvPr/>
        </p:nvSpPr>
        <p:spPr>
          <a:xfrm>
            <a:off x="865441" y="1852077"/>
            <a:ext cx="4659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 smtClean="0">
                <a:latin typeface="+mj-lt"/>
              </a:rPr>
              <a:t>Documentos técnicos</a:t>
            </a:r>
          </a:p>
          <a:p>
            <a:endParaRPr lang="es-MX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08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xmlns="" id="{06A57E65-C9C6-072E-BC22-2FF5D83E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B6A01B2-9DB1-B101-E99D-686C0A970D3D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META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315A045F-D213-40CF-704D-69CE21B6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68182"/>
              </p:ext>
            </p:extLst>
          </p:nvPr>
        </p:nvGraphicFramePr>
        <p:xfrm>
          <a:off x="780185" y="1628775"/>
          <a:ext cx="7412180" cy="2514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53045">
                  <a:extLst>
                    <a:ext uri="{9D8B030D-6E8A-4147-A177-3AD203B41FA5}">
                      <a16:colId xmlns:a16="http://schemas.microsoft.com/office/drawing/2014/main" xmlns="" val="1406911820"/>
                    </a:ext>
                  </a:extLst>
                </a:gridCol>
                <a:gridCol w="1853045">
                  <a:extLst>
                    <a:ext uri="{9D8B030D-6E8A-4147-A177-3AD203B41FA5}">
                      <a16:colId xmlns:a16="http://schemas.microsoft.com/office/drawing/2014/main" xmlns="" val="982159339"/>
                    </a:ext>
                  </a:extLst>
                </a:gridCol>
                <a:gridCol w="1853045">
                  <a:extLst>
                    <a:ext uri="{9D8B030D-6E8A-4147-A177-3AD203B41FA5}">
                      <a16:colId xmlns:a16="http://schemas.microsoft.com/office/drawing/2014/main" xmlns="" val="2523582551"/>
                    </a:ext>
                  </a:extLst>
                </a:gridCol>
                <a:gridCol w="1853045">
                  <a:extLst>
                    <a:ext uri="{9D8B030D-6E8A-4147-A177-3AD203B41FA5}">
                      <a16:colId xmlns:a16="http://schemas.microsoft.com/office/drawing/2014/main" xmlns="" val="364679326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NOMBRE DEL INDICADOR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META RESULTADO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NOMBRE DEL INDICADOR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89276838"/>
                  </a:ext>
                </a:extLst>
              </a:tr>
              <a:tr h="20173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dirty="0" smtClean="0"/>
                        <a:t>13 centros de larga estancia con el programa de cuidado del cuidador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 smtClean="0"/>
                        <a:t># de Centros de Larga Estancia con el programa de cuidado a cuidador</a:t>
                      </a:r>
                      <a:endParaRPr lang="es-MX" sz="16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409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8282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1310</Words>
  <Application>Microsoft Office PowerPoint</Application>
  <PresentationFormat>Presentación en pantalla (16:9)</PresentationFormat>
  <Paragraphs>322</Paragraphs>
  <Slides>34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Montserrat</vt:lpstr>
      <vt:lpstr>Arial</vt:lpstr>
      <vt:lpstr>Wingdings</vt:lpstr>
      <vt:lpstr>Montserrat Black</vt:lpstr>
      <vt:lpstr>Aptos Narrow</vt:lpstr>
      <vt:lpstr>Simple Light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Espacio para título</dc:title>
  <dc:creator>Liliana Perez Angel</dc:creator>
  <cp:lastModifiedBy>Liliana Perez Angel</cp:lastModifiedBy>
  <cp:revision>31</cp:revision>
  <dcterms:modified xsi:type="dcterms:W3CDTF">2025-04-08T21:59:54Z</dcterms:modified>
</cp:coreProperties>
</file>