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73" r:id="rId3"/>
    <p:sldId id="272" r:id="rId4"/>
    <p:sldId id="289" r:id="rId5"/>
    <p:sldId id="290" r:id="rId6"/>
    <p:sldId id="293" r:id="rId7"/>
    <p:sldId id="278" r:id="rId8"/>
    <p:sldId id="294" r:id="rId9"/>
    <p:sldId id="295" r:id="rId10"/>
    <p:sldId id="296" r:id="rId11"/>
    <p:sldId id="260" r:id="rId12"/>
  </p:sldIdLst>
  <p:sldSz cx="9144000" cy="5143500" type="screen16x9"/>
  <p:notesSz cx="6858000" cy="9144000"/>
  <p:embeddedFontLst>
    <p:embeddedFont>
      <p:font typeface="Montserrat Black" panose="00000A00000000000000" pitchFamily="2"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73" autoAdjust="0"/>
  </p:normalViewPr>
  <p:slideViewPr>
    <p:cSldViewPr snapToGrid="0">
      <p:cViewPr varScale="1">
        <p:scale>
          <a:sx n="140" d="100"/>
          <a:sy n="140" d="100"/>
        </p:scale>
        <p:origin x="77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7902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03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26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5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23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9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46459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68735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45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09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52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65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330994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sp>
      <p:sp>
        <p:nvSpPr>
          <p:cNvPr id="3" name="Shape 1"/>
          <p:cNvSpPr/>
          <p:nvPr/>
        </p:nvSpPr>
        <p:spPr>
          <a:xfrm>
            <a:off x="0" y="0"/>
            <a:ext cx="9144000" cy="51435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8780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6" r:id="rId12"/>
    <p:sldLayoutId id="21474836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2" name="Rectángulo 1"/>
          <p:cNvSpPr/>
          <p:nvPr/>
        </p:nvSpPr>
        <p:spPr>
          <a:xfrm>
            <a:off x="2728059" y="445056"/>
            <a:ext cx="3459280" cy="1323439"/>
          </a:xfrm>
          <a:prstGeom prst="rect">
            <a:avLst/>
          </a:prstGeom>
        </p:spPr>
        <p:txBody>
          <a:bodyPr wrap="none">
            <a:spAutoFit/>
          </a:bodyPr>
          <a:lstStyle/>
          <a:p>
            <a:pPr algn="ctr"/>
            <a:r>
              <a:rPr lang="en-US" sz="4000" b="1" spc="-134" dirty="0">
                <a:solidFill>
                  <a:srgbClr val="002060"/>
                </a:solidFill>
                <a:latin typeface="Arial" panose="020B0604020202020204" pitchFamily="34" charset="0"/>
                <a:ea typeface="Inter Bold" pitchFamily="34" charset="-122"/>
                <a:cs typeface="Arial" panose="020B0604020202020204" pitchFamily="34" charset="0"/>
              </a:rPr>
              <a:t>PROTOCOLO </a:t>
            </a:r>
          </a:p>
          <a:p>
            <a:pPr algn="ctr"/>
            <a:r>
              <a:rPr lang="en-US" sz="4000" b="1" spc="-134" dirty="0">
                <a:solidFill>
                  <a:srgbClr val="002060"/>
                </a:solidFill>
                <a:latin typeface="Arial" panose="020B0604020202020204" pitchFamily="34" charset="0"/>
                <a:ea typeface="Inter Bold" pitchFamily="34" charset="-122"/>
                <a:cs typeface="Arial" panose="020B0604020202020204" pitchFamily="34" charset="0"/>
              </a:rPr>
              <a:t>VIH</a:t>
            </a:r>
            <a:endParaRPr lang="en-US" sz="4000" dirty="0">
              <a:solidFill>
                <a:srgbClr val="00206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1ED36DDE-849E-E905-4C0C-310D27DDD021}"/>
              </a:ext>
            </a:extLst>
          </p:cNvPr>
          <p:cNvSpPr txBox="1"/>
          <p:nvPr/>
        </p:nvSpPr>
        <p:spPr>
          <a:xfrm>
            <a:off x="1813072" y="1995132"/>
            <a:ext cx="5315803" cy="1015663"/>
          </a:xfrm>
          <a:prstGeom prst="rect">
            <a:avLst/>
          </a:prstGeom>
          <a:noFill/>
        </p:spPr>
        <p:txBody>
          <a:bodyPr wrap="square" rtlCol="0">
            <a:spAutoFit/>
          </a:bodyPr>
          <a:lstStyle/>
          <a:p>
            <a:pPr algn="ctr"/>
            <a:r>
              <a:rPr lang="es-MX" sz="2000" i="1" dirty="0">
                <a:solidFill>
                  <a:srgbClr val="002060"/>
                </a:solidFill>
              </a:rPr>
              <a:t>Myriam Astrid Ramirez Diaz</a:t>
            </a:r>
          </a:p>
          <a:p>
            <a:pPr algn="ctr"/>
            <a:r>
              <a:rPr lang="es-MX" sz="2000" i="1" dirty="0">
                <a:solidFill>
                  <a:srgbClr val="002060"/>
                </a:solidFill>
              </a:rPr>
              <a:t>Profesional Universitaria Área Salud</a:t>
            </a:r>
          </a:p>
          <a:p>
            <a:pPr algn="ctr"/>
            <a:r>
              <a:rPr lang="es-MX" sz="2000" i="1" dirty="0">
                <a:solidFill>
                  <a:srgbClr val="002060"/>
                </a:solidFill>
              </a:rPr>
              <a:t>Secretaría de Salud Pública</a:t>
            </a:r>
            <a:endParaRPr lang="es-CO" sz="2000" i="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ext 0"/>
          <p:cNvSpPr/>
          <p:nvPr/>
        </p:nvSpPr>
        <p:spPr>
          <a:xfrm>
            <a:off x="0" y="284521"/>
            <a:ext cx="5215457" cy="706549"/>
          </a:xfrm>
          <a:prstGeom prst="rect">
            <a:avLst/>
          </a:prstGeom>
          <a:noFill/>
          <a:ln/>
        </p:spPr>
        <p:txBody>
          <a:bodyPr wrap="square" lIns="0" tIns="0" rIns="0" bIns="0" rtlCol="0" anchor="t"/>
          <a:lstStyle/>
          <a:p>
            <a:pPr marL="0" indent="0" algn="l">
              <a:lnSpc>
                <a:spcPts val="5450"/>
              </a:lnSpc>
              <a:buNone/>
            </a:pPr>
            <a:r>
              <a:rPr lang="en-US" b="1" kern="0" spc="-132" dirty="0">
                <a:solidFill>
                  <a:schemeClr val="bg1"/>
                </a:solidFill>
                <a:latin typeface="Arial" panose="020B0604020202020204" pitchFamily="34" charset="0"/>
                <a:ea typeface="Inter Bold" pitchFamily="34" charset="-122"/>
                <a:cs typeface="Arial" panose="020B0604020202020204" pitchFamily="34" charset="0"/>
              </a:rPr>
              <a:t>GESTIÓN EN SALUD PÚBLICA - POBLACIÓN CON  EVENTO</a:t>
            </a:r>
            <a:endParaRPr lang="en-US" b="1" dirty="0">
              <a:solidFill>
                <a:schemeClr val="bg1"/>
              </a:solidFill>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5"/>
          <a:stretch>
            <a:fillRect/>
          </a:stretch>
        </p:blipFill>
        <p:spPr>
          <a:xfrm>
            <a:off x="400965" y="1148371"/>
            <a:ext cx="831272" cy="1069777"/>
          </a:xfrm>
          <a:prstGeom prst="rect">
            <a:avLst/>
          </a:prstGeom>
        </p:spPr>
      </p:pic>
      <p:sp>
        <p:nvSpPr>
          <p:cNvPr id="8" name="Text 2"/>
          <p:cNvSpPr/>
          <p:nvPr/>
        </p:nvSpPr>
        <p:spPr>
          <a:xfrm>
            <a:off x="1413521" y="1369764"/>
            <a:ext cx="3907627" cy="713184"/>
          </a:xfrm>
          <a:prstGeom prst="rect">
            <a:avLst/>
          </a:prstGeom>
          <a:noFill/>
          <a:ln/>
        </p:spPr>
        <p:txBody>
          <a:bodyPr wrap="square" lIns="0" tIns="0" rIns="0" bIns="0" rtlCol="0" anchor="t"/>
          <a:lstStyle/>
          <a:p>
            <a:pPr marL="0" indent="0" algn="l">
              <a:lnSpc>
                <a:spcPts val="2800"/>
              </a:lnSpc>
              <a:buNone/>
            </a:pPr>
            <a:r>
              <a:rPr lang="en-US" sz="1200" kern="0" spc="-35" dirty="0">
                <a:solidFill>
                  <a:srgbClr val="272525"/>
                </a:solidFill>
                <a:latin typeface="+mn-lt"/>
                <a:ea typeface="Inter" pitchFamily="34" charset="-122"/>
                <a:cs typeface="Inter" pitchFamily="34" charset="-120"/>
              </a:rPr>
              <a:t>.</a:t>
            </a:r>
            <a:endParaRPr lang="en-US" sz="1200" dirty="0">
              <a:latin typeface="+mn-lt"/>
            </a:endParaRPr>
          </a:p>
        </p:txBody>
      </p:sp>
      <p:pic>
        <p:nvPicPr>
          <p:cNvPr id="9" name="Image 2" descr="preencoded.png"/>
          <p:cNvPicPr>
            <a:picLocks noChangeAspect="1"/>
          </p:cNvPicPr>
          <p:nvPr/>
        </p:nvPicPr>
        <p:blipFill>
          <a:blip r:embed="rId6"/>
          <a:stretch>
            <a:fillRect/>
          </a:stretch>
        </p:blipFill>
        <p:spPr>
          <a:xfrm>
            <a:off x="400965" y="2386380"/>
            <a:ext cx="831272" cy="970276"/>
          </a:xfrm>
          <a:prstGeom prst="rect">
            <a:avLst/>
          </a:prstGeom>
        </p:spPr>
      </p:pic>
      <p:sp>
        <p:nvSpPr>
          <p:cNvPr id="10" name="Text 3"/>
          <p:cNvSpPr/>
          <p:nvPr/>
        </p:nvSpPr>
        <p:spPr>
          <a:xfrm>
            <a:off x="1413521" y="1150922"/>
            <a:ext cx="2811899" cy="139553"/>
          </a:xfrm>
          <a:prstGeom prst="rect">
            <a:avLst/>
          </a:prstGeom>
          <a:noFill/>
          <a:ln/>
        </p:spPr>
        <p:txBody>
          <a:bodyPr wrap="none" lIns="0" tIns="0" rIns="0" bIns="0" rtlCol="0" anchor="t"/>
          <a:lstStyle/>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r>
              <a:rPr lang="en-US" sz="1200" b="1" spc="-66" dirty="0">
                <a:solidFill>
                  <a:srgbClr val="272525"/>
                </a:solidFill>
                <a:latin typeface="+mn-lt"/>
                <a:ea typeface="Inter Bold" pitchFamily="34" charset="-122"/>
              </a:rPr>
              <a:t>PROMOCIÓN DE LA AFILIACIÓN AL SGSSS</a:t>
            </a:r>
          </a:p>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r>
              <a:rPr lang="en-US" sz="1200" b="1" spc="-66" dirty="0">
                <a:solidFill>
                  <a:srgbClr val="272525"/>
                </a:solidFill>
                <a:latin typeface="+mn-lt"/>
                <a:ea typeface="Inter Bold" pitchFamily="34" charset="-122"/>
              </a:rPr>
              <a:t>EDUCACIÓN EN DERECHOS Y DEBERES EN SALUD</a:t>
            </a:r>
          </a:p>
        </p:txBody>
      </p:sp>
      <p:pic>
        <p:nvPicPr>
          <p:cNvPr id="12" name="Image 3" descr="preencoded.png"/>
          <p:cNvPicPr>
            <a:picLocks noChangeAspect="1"/>
          </p:cNvPicPr>
          <p:nvPr/>
        </p:nvPicPr>
        <p:blipFill>
          <a:blip r:embed="rId7"/>
          <a:stretch>
            <a:fillRect/>
          </a:stretch>
        </p:blipFill>
        <p:spPr>
          <a:xfrm>
            <a:off x="440881" y="3452193"/>
            <a:ext cx="831272" cy="1113708"/>
          </a:xfrm>
          <a:prstGeom prst="rect">
            <a:avLst/>
          </a:prstGeom>
        </p:spPr>
      </p:pic>
      <p:sp>
        <p:nvSpPr>
          <p:cNvPr id="13" name="Text 5"/>
          <p:cNvSpPr/>
          <p:nvPr/>
        </p:nvSpPr>
        <p:spPr>
          <a:xfrm>
            <a:off x="1413521" y="3548682"/>
            <a:ext cx="3458416" cy="348258"/>
          </a:xfrm>
          <a:prstGeom prst="rect">
            <a:avLst/>
          </a:prstGeom>
          <a:noFill/>
          <a:ln/>
        </p:spPr>
        <p:txBody>
          <a:bodyPr wrap="none" lIns="0" tIns="0" rIns="0" bIns="0" rtlCol="0" anchor="t"/>
          <a:lstStyle/>
          <a:p>
            <a:pPr marL="0" indent="0" algn="l">
              <a:lnSpc>
                <a:spcPts val="2700"/>
              </a:lnSpc>
              <a:buNone/>
            </a:pPr>
            <a:r>
              <a:rPr lang="en-US" sz="1200" b="1" dirty="0">
                <a:latin typeface="+mn-lt"/>
              </a:rPr>
              <a:t>VERIFICACIÓN Y EVALUACIÓN DE COMPROMISOS </a:t>
            </a:r>
          </a:p>
          <a:p>
            <a:pPr marL="0" indent="0" algn="l">
              <a:lnSpc>
                <a:spcPts val="2700"/>
              </a:lnSpc>
              <a:buNone/>
            </a:pPr>
            <a:r>
              <a:rPr lang="en-US" sz="1200" b="1" dirty="0">
                <a:latin typeface="+mn-lt"/>
              </a:rPr>
              <a:t>Y ACUERDOS DEL GRUPO FAMILIAR</a:t>
            </a:r>
          </a:p>
        </p:txBody>
      </p:sp>
      <p:sp>
        <p:nvSpPr>
          <p:cNvPr id="14" name="Text 6"/>
          <p:cNvSpPr/>
          <p:nvPr/>
        </p:nvSpPr>
        <p:spPr>
          <a:xfrm>
            <a:off x="1413521" y="4192090"/>
            <a:ext cx="3062786" cy="469347"/>
          </a:xfrm>
          <a:prstGeom prst="rect">
            <a:avLst/>
          </a:prstGeom>
          <a:noFill/>
          <a:ln/>
        </p:spPr>
        <p:txBody>
          <a:bodyPr wrap="square" lIns="0" tIns="0" rIns="0" bIns="0" rtlCol="0" anchor="t"/>
          <a:lstStyle/>
          <a:p>
            <a:pPr marL="0" indent="0" algn="l">
              <a:lnSpc>
                <a:spcPts val="2800"/>
              </a:lnSpc>
              <a:buNone/>
            </a:pPr>
            <a:endParaRPr lang="en-US" sz="1200" dirty="0">
              <a:latin typeface="+mn-lt"/>
            </a:endParaRPr>
          </a:p>
        </p:txBody>
      </p:sp>
      <p:pic>
        <p:nvPicPr>
          <p:cNvPr id="2" name="Imagen 1">
            <a:extLst>
              <a:ext uri="{FF2B5EF4-FFF2-40B4-BE49-F238E27FC236}">
                <a16:creationId xmlns:a16="http://schemas.microsoft.com/office/drawing/2014/main" id="{603CA33B-CF72-8D12-8848-1AB529F5BC5B}"/>
              </a:ext>
            </a:extLst>
          </p:cNvPr>
          <p:cNvPicPr>
            <a:picLocks noChangeAspect="1"/>
          </p:cNvPicPr>
          <p:nvPr/>
        </p:nvPicPr>
        <p:blipFill>
          <a:blip r:embed="rId8"/>
          <a:stretch>
            <a:fillRect/>
          </a:stretch>
        </p:blipFill>
        <p:spPr>
          <a:xfrm>
            <a:off x="5321148" y="1922756"/>
            <a:ext cx="2859272" cy="1597290"/>
          </a:xfrm>
          <a:prstGeom prst="rect">
            <a:avLst/>
          </a:prstGeom>
        </p:spPr>
      </p:pic>
    </p:spTree>
    <p:extLst>
      <p:ext uri="{BB962C8B-B14F-4D97-AF65-F5344CB8AC3E}">
        <p14:creationId xmlns:p14="http://schemas.microsoft.com/office/powerpoint/2010/main" val="274486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5" name="Google Shape;55;p13"/>
          <p:cNvSpPr txBox="1"/>
          <p:nvPr/>
        </p:nvSpPr>
        <p:spPr>
          <a:xfrm>
            <a:off x="914401" y="342607"/>
            <a:ext cx="7315199" cy="1119900"/>
          </a:xfrm>
          <a:prstGeom prst="rect">
            <a:avLst/>
          </a:prstGeom>
          <a:noFill/>
          <a:ln>
            <a:noFill/>
          </a:ln>
        </p:spPr>
        <p:txBody>
          <a:bodyPr spcFirstLastPara="1" wrap="square" lIns="91425" tIns="91425" rIns="91425" bIns="91425" anchor="t" anchorCtr="0">
            <a:noAutofit/>
          </a:bodyPr>
          <a:lstStyle/>
          <a:p>
            <a:pPr lvl="0" algn="ctr"/>
            <a:endParaRPr lang="es-ES" sz="2400" dirty="0">
              <a:solidFill>
                <a:schemeClr val="dk2"/>
              </a:solidFill>
              <a:latin typeface="Montserrat Black"/>
              <a:ea typeface="Montserrat Black"/>
              <a:cs typeface="Montserrat Black"/>
              <a:sym typeface="Montserrat Black"/>
            </a:endParaRPr>
          </a:p>
        </p:txBody>
      </p:sp>
      <p:pic>
        <p:nvPicPr>
          <p:cNvPr id="56" name="Google Shape;56;p13"/>
          <p:cNvPicPr preferRelativeResize="0"/>
          <p:nvPr/>
        </p:nvPicPr>
        <p:blipFill rotWithShape="1">
          <a:blip r:embed="rId4">
            <a:alphaModFix/>
          </a:blip>
          <a:srcRect t="5814" b="5823"/>
          <a:stretch/>
        </p:blipFill>
        <p:spPr>
          <a:xfrm>
            <a:off x="3260777" y="4096650"/>
            <a:ext cx="2758927" cy="674950"/>
          </a:xfrm>
          <a:prstGeom prst="rect">
            <a:avLst/>
          </a:prstGeom>
          <a:noFill/>
          <a:ln>
            <a:noFill/>
          </a:ln>
        </p:spPr>
      </p:pic>
      <p:sp>
        <p:nvSpPr>
          <p:cNvPr id="2" name="Título 1"/>
          <p:cNvSpPr>
            <a:spLocks noGrp="1"/>
          </p:cNvSpPr>
          <p:nvPr>
            <p:ph type="title"/>
          </p:nvPr>
        </p:nvSpPr>
        <p:spPr/>
        <p:txBody>
          <a:bodyPr>
            <a:normAutofit fontScale="90000"/>
          </a:bodyPr>
          <a:lstStyle/>
          <a:p>
            <a:pPr algn="ctr"/>
            <a:r>
              <a:rPr lang="es-MX" b="1" dirty="0">
                <a:solidFill>
                  <a:srgbClr val="002060"/>
                </a:solidFill>
              </a:rPr>
              <a:t>INTRODUCCION </a:t>
            </a:r>
            <a:endParaRPr lang="en-US" b="1" dirty="0">
              <a:solidFill>
                <a:srgbClr val="002060"/>
              </a:solidFill>
            </a:endParaRPr>
          </a:p>
        </p:txBody>
      </p:sp>
      <p:sp>
        <p:nvSpPr>
          <p:cNvPr id="3" name="Marcador de texto 2"/>
          <p:cNvSpPr>
            <a:spLocks noGrp="1"/>
          </p:cNvSpPr>
          <p:nvPr>
            <p:ph type="body" idx="1"/>
          </p:nvPr>
        </p:nvSpPr>
        <p:spPr>
          <a:xfrm>
            <a:off x="914400" y="1017725"/>
            <a:ext cx="7501643" cy="3254024"/>
          </a:xfrm>
        </p:spPr>
        <p:txBody>
          <a:bodyPr>
            <a:normAutofit/>
          </a:bodyPr>
          <a:lstStyle/>
          <a:p>
            <a:pPr marL="114300" indent="0" algn="just">
              <a:buNone/>
            </a:pPr>
            <a:r>
              <a:rPr lang="es-MX" sz="1600" spc="-36" dirty="0">
                <a:solidFill>
                  <a:srgbClr val="272525"/>
                </a:solidFill>
                <a:latin typeface="+mj-lt"/>
                <a:ea typeface="Inter" pitchFamily="34" charset="-122"/>
                <a:cs typeface="Inter" pitchFamily="34" charset="-120"/>
              </a:rPr>
              <a:t>El VIH es una infección que prevalece en grupos poblacionales con vulnerabilidades específicas ya sea por su condición particular o contexto social; situación que desencadena problemáticas no solo relacionadas con la atención de salud, sino que vincula aspectos como la discriminación y estigmatización, generando mayores dificultades en la atención de la población. Bajo este escenario, se requiere fortalecer las acciones de promoción, protección, atención y reivindicación de los derechos sexuales y los derechos reproductivos, en el marco de la atención primaria en salud, por lo cual se genera mediante este protocolo un esquema de intervención integral para el equipo de la Estrategia CAPS. </a:t>
            </a:r>
            <a:endParaRPr lang="en-US" sz="1600" dirty="0">
              <a:latin typeface="+mj-lt"/>
            </a:endParaRPr>
          </a:p>
        </p:txBody>
      </p:sp>
    </p:spTree>
    <p:extLst>
      <p:ext uri="{BB962C8B-B14F-4D97-AF65-F5344CB8AC3E}">
        <p14:creationId xmlns:p14="http://schemas.microsoft.com/office/powerpoint/2010/main" val="417030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14" name="Rectángulo 13"/>
          <p:cNvSpPr/>
          <p:nvPr/>
        </p:nvSpPr>
        <p:spPr>
          <a:xfrm>
            <a:off x="4621721" y="2310097"/>
            <a:ext cx="3982397" cy="179919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ángulo 4"/>
          <p:cNvSpPr/>
          <p:nvPr/>
        </p:nvSpPr>
        <p:spPr>
          <a:xfrm>
            <a:off x="556633" y="2346593"/>
            <a:ext cx="3657022" cy="23540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Rectángulo 11"/>
          <p:cNvSpPr/>
          <p:nvPr/>
        </p:nvSpPr>
        <p:spPr>
          <a:xfrm>
            <a:off x="4675564" y="1338395"/>
            <a:ext cx="3514381" cy="5994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Rectángulo 1"/>
          <p:cNvSpPr/>
          <p:nvPr/>
        </p:nvSpPr>
        <p:spPr>
          <a:xfrm>
            <a:off x="556632" y="1338395"/>
            <a:ext cx="3514381" cy="6169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Rectángulo 2"/>
          <p:cNvSpPr/>
          <p:nvPr/>
        </p:nvSpPr>
        <p:spPr>
          <a:xfrm>
            <a:off x="1921182" y="442889"/>
            <a:ext cx="292067" cy="523220"/>
          </a:xfrm>
          <a:prstGeom prst="rect">
            <a:avLst/>
          </a:prstGeom>
        </p:spPr>
        <p:txBody>
          <a:bodyPr wrap="none">
            <a:spAutoFit/>
          </a:bodyPr>
          <a:lstStyle/>
          <a:p>
            <a:pPr algn="ctr"/>
            <a:r>
              <a:rPr lang="es-MX" sz="2800" b="1" dirty="0">
                <a:solidFill>
                  <a:schemeClr val="bg1"/>
                </a:solidFill>
                <a:latin typeface="Montserrat Black"/>
                <a:ea typeface="Montserrat Black"/>
                <a:cs typeface="Montserrat Black"/>
              </a:rPr>
              <a:t> </a:t>
            </a:r>
            <a:endParaRPr lang="es-CO" sz="2800" b="1" dirty="0">
              <a:solidFill>
                <a:schemeClr val="bg1"/>
              </a:solidFill>
              <a:latin typeface="Montserrat Black"/>
              <a:ea typeface="Montserrat Black"/>
              <a:cs typeface="Montserrat Black"/>
            </a:endParaRPr>
          </a:p>
        </p:txBody>
      </p:sp>
      <p:sp>
        <p:nvSpPr>
          <p:cNvPr id="6" name="Text 0"/>
          <p:cNvSpPr/>
          <p:nvPr/>
        </p:nvSpPr>
        <p:spPr>
          <a:xfrm>
            <a:off x="132202" y="257330"/>
            <a:ext cx="9417368" cy="708779"/>
          </a:xfrm>
          <a:prstGeom prst="rect">
            <a:avLst/>
          </a:prstGeom>
          <a:noFill/>
          <a:ln/>
        </p:spPr>
        <p:txBody>
          <a:bodyPr wrap="none" lIns="0" tIns="0" rIns="0" bIns="0" rtlCol="0" anchor="t"/>
          <a:lstStyle/>
          <a:p>
            <a:pPr marL="0" indent="0" algn="l">
              <a:lnSpc>
                <a:spcPts val="5550"/>
              </a:lnSpc>
              <a:buNone/>
            </a:pPr>
            <a:r>
              <a:rPr lang="en-US" sz="1600" b="1" kern="0" spc="-134" dirty="0">
                <a:solidFill>
                  <a:schemeClr val="bg1"/>
                </a:solidFill>
                <a:latin typeface="+mn-lt"/>
                <a:ea typeface="Inter Bold" pitchFamily="34" charset="-122"/>
                <a:cs typeface="Inter Bold" pitchFamily="34" charset="-120"/>
              </a:rPr>
              <a:t>VIH </a:t>
            </a:r>
            <a:endParaRPr lang="en-US" sz="1600" b="1" dirty="0">
              <a:solidFill>
                <a:schemeClr val="bg1"/>
              </a:solidFill>
              <a:latin typeface="+mn-lt"/>
            </a:endParaRPr>
          </a:p>
        </p:txBody>
      </p:sp>
      <p:sp>
        <p:nvSpPr>
          <p:cNvPr id="7" name="Text 1"/>
          <p:cNvSpPr/>
          <p:nvPr/>
        </p:nvSpPr>
        <p:spPr>
          <a:xfrm>
            <a:off x="795631" y="1450121"/>
            <a:ext cx="2835235" cy="354330"/>
          </a:xfrm>
          <a:prstGeom prst="rect">
            <a:avLst/>
          </a:prstGeom>
          <a:noFill/>
          <a:ln/>
        </p:spPr>
        <p:txBody>
          <a:bodyPr wrap="none" lIns="0" tIns="0" rIns="0" bIns="0" rtlCol="0" anchor="t"/>
          <a:lstStyle/>
          <a:p>
            <a:pPr marL="0" indent="0" algn="ctr">
              <a:lnSpc>
                <a:spcPts val="2750"/>
              </a:lnSpc>
              <a:buNone/>
            </a:pPr>
            <a:r>
              <a:rPr lang="en-US" sz="2000" b="1" kern="0" spc="-67" dirty="0">
                <a:solidFill>
                  <a:srgbClr val="000000"/>
                </a:solidFill>
                <a:latin typeface="+mj-lt"/>
                <a:ea typeface="Inter Bold" pitchFamily="34" charset="-122"/>
                <a:cs typeface="Inter Bold" pitchFamily="34" charset="-120"/>
              </a:rPr>
              <a:t>CONDICIONES DE RIESGO</a:t>
            </a:r>
            <a:endParaRPr lang="en-US" sz="2000" dirty="0">
              <a:latin typeface="+mj-lt"/>
            </a:endParaRPr>
          </a:p>
        </p:txBody>
      </p:sp>
      <p:sp>
        <p:nvSpPr>
          <p:cNvPr id="8" name="Text 3"/>
          <p:cNvSpPr/>
          <p:nvPr/>
        </p:nvSpPr>
        <p:spPr>
          <a:xfrm>
            <a:off x="4968404" y="1452174"/>
            <a:ext cx="2928699" cy="354330"/>
          </a:xfrm>
          <a:prstGeom prst="rect">
            <a:avLst/>
          </a:prstGeom>
          <a:noFill/>
          <a:ln/>
        </p:spPr>
        <p:txBody>
          <a:bodyPr wrap="none" lIns="0" tIns="0" rIns="0" bIns="0" rtlCol="0" anchor="t"/>
          <a:lstStyle/>
          <a:p>
            <a:pPr marL="0" indent="0" algn="ctr">
              <a:lnSpc>
                <a:spcPts val="2750"/>
              </a:lnSpc>
              <a:buNone/>
            </a:pPr>
            <a:r>
              <a:rPr lang="en-US" sz="2000" b="1" dirty="0">
                <a:latin typeface="+mj-lt"/>
              </a:rPr>
              <a:t>POBLACIONES CLAVE</a:t>
            </a:r>
          </a:p>
        </p:txBody>
      </p:sp>
      <p:sp>
        <p:nvSpPr>
          <p:cNvPr id="9" name="Text 2"/>
          <p:cNvSpPr/>
          <p:nvPr/>
        </p:nvSpPr>
        <p:spPr>
          <a:xfrm>
            <a:off x="556632" y="2190868"/>
            <a:ext cx="3518437" cy="1451610"/>
          </a:xfrm>
          <a:prstGeom prst="rect">
            <a:avLst/>
          </a:prstGeom>
          <a:noFill/>
          <a:ln/>
        </p:spPr>
        <p:txBody>
          <a:bodyPr wrap="square" lIns="0" tIns="0" rIns="0" bIns="0" rtlCol="0" anchor="t"/>
          <a:lstStyle/>
          <a:p>
            <a:pPr marL="0" indent="0" algn="ctr">
              <a:lnSpc>
                <a:spcPts val="2850"/>
              </a:lnSpc>
              <a:buNone/>
            </a:pPr>
            <a:r>
              <a:rPr lang="es-MX" sz="1200" kern="0" spc="-36" dirty="0">
                <a:solidFill>
                  <a:srgbClr val="272525"/>
                </a:solidFill>
                <a:latin typeface="+mn-lt"/>
                <a:ea typeface="Inter" pitchFamily="34" charset="-122"/>
                <a:cs typeface="Inter" pitchFamily="34" charset="-120"/>
              </a:rPr>
              <a:t>Contacto con sangre, semen, fluidos vaginales y líquido preeyaculatorio durante relaciones sexuales vaginales, anales u orales; de la madre al hijo, durante el </a:t>
            </a:r>
            <a:r>
              <a:rPr lang="es-MX" sz="1200" kern="0" spc="-36" dirty="0" err="1">
                <a:solidFill>
                  <a:srgbClr val="272525"/>
                </a:solidFill>
                <a:latin typeface="+mn-lt"/>
                <a:ea typeface="Inter" pitchFamily="34" charset="-122"/>
                <a:cs typeface="Inter" pitchFamily="34" charset="-120"/>
              </a:rPr>
              <a:t>embarazo,el</a:t>
            </a:r>
            <a:r>
              <a:rPr lang="es-MX" sz="1200" kern="0" spc="-36" dirty="0">
                <a:solidFill>
                  <a:srgbClr val="272525"/>
                </a:solidFill>
                <a:latin typeface="+mn-lt"/>
                <a:ea typeface="Inter" pitchFamily="34" charset="-122"/>
                <a:cs typeface="Inter" pitchFamily="34" charset="-120"/>
              </a:rPr>
              <a:t> parto o la lactancia: al compartir jeringas y agujar durante el consumo de SPA; procedimientos estéticos como tatuajes o por pinchazos accidentales con agujas infectadas por el virus.</a:t>
            </a:r>
            <a:endParaRPr lang="en-US" sz="1200" dirty="0">
              <a:latin typeface="+mn-lt"/>
            </a:endParaRPr>
          </a:p>
        </p:txBody>
      </p:sp>
      <p:sp>
        <p:nvSpPr>
          <p:cNvPr id="10" name="Text 4"/>
          <p:cNvSpPr/>
          <p:nvPr/>
        </p:nvSpPr>
        <p:spPr>
          <a:xfrm>
            <a:off x="4466313" y="2190868"/>
            <a:ext cx="4137805" cy="1451610"/>
          </a:xfrm>
          <a:prstGeom prst="rect">
            <a:avLst/>
          </a:prstGeom>
          <a:noFill/>
          <a:ln/>
        </p:spPr>
        <p:txBody>
          <a:bodyPr wrap="square" lIns="0" tIns="0" rIns="0" bIns="0" rtlCol="0" anchor="t"/>
          <a:lstStyle/>
          <a:p>
            <a:pPr marL="0" indent="0" algn="ctr">
              <a:lnSpc>
                <a:spcPts val="2850"/>
              </a:lnSpc>
              <a:buNone/>
            </a:pPr>
            <a:endParaRPr lang="en-US" sz="1200" kern="0" spc="-36" dirty="0">
              <a:solidFill>
                <a:srgbClr val="272525"/>
              </a:solidFill>
              <a:latin typeface="Inter" pitchFamily="34" charset="0"/>
              <a:ea typeface="Inter" pitchFamily="34" charset="-122"/>
              <a:cs typeface="Inter" pitchFamily="34" charset="-120"/>
            </a:endParaRPr>
          </a:p>
          <a:p>
            <a:pPr algn="ctr">
              <a:lnSpc>
                <a:spcPts val="2850"/>
              </a:lnSpc>
            </a:pPr>
            <a:r>
              <a:rPr lang="en-US" sz="1200" kern="0" spc="-36" dirty="0">
                <a:solidFill>
                  <a:srgbClr val="272525"/>
                </a:solidFill>
                <a:latin typeface="+mn-lt"/>
                <a:ea typeface="Inter" pitchFamily="34" charset="-122"/>
                <a:cs typeface="Inter" pitchFamily="34" charset="-120"/>
              </a:rPr>
              <a:t>    </a:t>
            </a:r>
            <a:r>
              <a:rPr lang="es-MX" sz="1200" kern="0" spc="-36" dirty="0">
                <a:solidFill>
                  <a:srgbClr val="272525"/>
                </a:solidFill>
                <a:latin typeface="+mn-lt"/>
                <a:ea typeface="Inter" pitchFamily="34" charset="-122"/>
                <a:cs typeface="Inter" pitchFamily="34" charset="-120"/>
              </a:rPr>
              <a:t>Trabajador(a)s sexuales (TSX) , usuarios de SPA por </a:t>
            </a:r>
            <a:r>
              <a:rPr lang="es-MX" sz="1200" kern="0" spc="-36" dirty="0" err="1">
                <a:solidFill>
                  <a:srgbClr val="272525"/>
                </a:solidFill>
                <a:latin typeface="+mn-lt"/>
                <a:ea typeface="Inter" pitchFamily="34" charset="-122"/>
                <a:cs typeface="Inter" pitchFamily="34" charset="-120"/>
              </a:rPr>
              <a:t>via</a:t>
            </a:r>
            <a:r>
              <a:rPr lang="es-MX" sz="1200" kern="0" spc="-36" dirty="0">
                <a:solidFill>
                  <a:srgbClr val="272525"/>
                </a:solidFill>
                <a:latin typeface="+mn-lt"/>
                <a:ea typeface="Inter" pitchFamily="34" charset="-122"/>
                <a:cs typeface="Inter" pitchFamily="34" charset="-120"/>
              </a:rPr>
              <a:t> inyectable, hombres que tienen sexo con hombres (HSH),  migrantes y habitantes de y en la calle</a:t>
            </a:r>
            <a:endParaRPr lang="en-US" dirty="0">
              <a:latin typeface="+mn-lt"/>
            </a:endParaRPr>
          </a:p>
        </p:txBody>
      </p:sp>
      <p:cxnSp>
        <p:nvCxnSpPr>
          <p:cNvPr id="13" name="Conector recto de flecha 12"/>
          <p:cNvCxnSpPr>
            <a:stCxn id="2" idx="2"/>
          </p:cNvCxnSpPr>
          <p:nvPr/>
        </p:nvCxnSpPr>
        <p:spPr>
          <a:xfrm flipH="1">
            <a:off x="2313822" y="1955339"/>
            <a:ext cx="1" cy="35475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Conector recto de flecha 16"/>
          <p:cNvCxnSpPr/>
          <p:nvPr/>
        </p:nvCxnSpPr>
        <p:spPr>
          <a:xfrm flipH="1">
            <a:off x="6612919" y="1965616"/>
            <a:ext cx="1" cy="35475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9280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5211"/>
          </a:xfrm>
          <a:prstGeom prst="rect">
            <a:avLst/>
          </a:prstGeom>
        </p:spPr>
      </p:pic>
      <p:sp>
        <p:nvSpPr>
          <p:cNvPr id="3" name="Text 0"/>
          <p:cNvSpPr/>
          <p:nvPr/>
        </p:nvSpPr>
        <p:spPr>
          <a:xfrm>
            <a:off x="465163" y="365448"/>
            <a:ext cx="4784676" cy="830610"/>
          </a:xfrm>
          <a:prstGeom prst="rect">
            <a:avLst/>
          </a:prstGeom>
          <a:noFill/>
          <a:ln/>
        </p:spPr>
        <p:txBody>
          <a:bodyPr wrap="square" lIns="0" tIns="0" rIns="0" bIns="0" rtlCol="0" anchor="t"/>
          <a:lstStyle/>
          <a:p>
            <a:pPr algn="ctr">
              <a:lnSpc>
                <a:spcPts val="3250"/>
              </a:lnSpc>
            </a:pPr>
            <a:r>
              <a:rPr lang="en-US" sz="2594" b="1" spc="-79" dirty="0">
                <a:latin typeface="Arial" panose="020B0604020202020204" pitchFamily="34" charset="0"/>
                <a:ea typeface="Inter Bold" pitchFamily="34" charset="-122"/>
                <a:cs typeface="Arial" panose="020B0604020202020204" pitchFamily="34" charset="0"/>
              </a:rPr>
              <a:t>OBJETIVOS Y ÁMBITO DE APLICACIÓN</a:t>
            </a:r>
            <a:endParaRPr lang="en-US" sz="2594" dirty="0">
              <a:latin typeface="Arial" panose="020B0604020202020204" pitchFamily="34" charset="0"/>
              <a:cs typeface="Arial" panose="020B0604020202020204" pitchFamily="34" charset="0"/>
            </a:endParaRPr>
          </a:p>
        </p:txBody>
      </p:sp>
      <p:sp>
        <p:nvSpPr>
          <p:cNvPr id="4" name="Shape 1"/>
          <p:cNvSpPr/>
          <p:nvPr/>
        </p:nvSpPr>
        <p:spPr>
          <a:xfrm>
            <a:off x="465163" y="1395413"/>
            <a:ext cx="2325886" cy="2050926"/>
          </a:xfrm>
          <a:prstGeom prst="roundRect">
            <a:avLst>
              <a:gd name="adj" fmla="val 2722"/>
            </a:avLst>
          </a:prstGeom>
          <a:solidFill>
            <a:srgbClr val="DADBF1"/>
          </a:solidFill>
          <a:ln w="7620">
            <a:solidFill>
              <a:srgbClr val="C0C1D7"/>
            </a:solidFill>
            <a:prstDash val="solid"/>
          </a:ln>
        </p:spPr>
      </p:sp>
      <p:sp>
        <p:nvSpPr>
          <p:cNvPr id="5" name="Text 2"/>
          <p:cNvSpPr/>
          <p:nvPr/>
        </p:nvSpPr>
        <p:spPr>
          <a:xfrm>
            <a:off x="602828" y="1533079"/>
            <a:ext cx="1661294" cy="207689"/>
          </a:xfrm>
          <a:prstGeom prst="rect">
            <a:avLst/>
          </a:prstGeom>
          <a:noFill/>
          <a:ln/>
        </p:spPr>
        <p:txBody>
          <a:bodyPr wrap="none" lIns="0" tIns="0" rIns="0" bIns="0" rtlCol="0" anchor="t"/>
          <a:lstStyle/>
          <a:p>
            <a:pPr>
              <a:lnSpc>
                <a:spcPts val="1625"/>
              </a:lnSpc>
            </a:pPr>
            <a:r>
              <a:rPr lang="en-US" sz="1281" b="1" spc="-39" dirty="0">
                <a:solidFill>
                  <a:srgbClr val="272525"/>
                </a:solidFill>
                <a:latin typeface="Inter Bold" pitchFamily="34" charset="0"/>
                <a:ea typeface="Inter Bold" pitchFamily="34" charset="-122"/>
                <a:cs typeface="Inter Bold" pitchFamily="34" charset="-120"/>
              </a:rPr>
              <a:t>Objetivo General</a:t>
            </a:r>
            <a:endParaRPr lang="en-US" sz="1281" dirty="0"/>
          </a:p>
        </p:txBody>
      </p:sp>
      <p:sp>
        <p:nvSpPr>
          <p:cNvPr id="6" name="Text 3"/>
          <p:cNvSpPr/>
          <p:nvPr/>
        </p:nvSpPr>
        <p:spPr>
          <a:xfrm>
            <a:off x="602828" y="1820466"/>
            <a:ext cx="2050554" cy="1488207"/>
          </a:xfrm>
          <a:prstGeom prst="rect">
            <a:avLst/>
          </a:prstGeom>
          <a:noFill/>
          <a:ln/>
        </p:spPr>
        <p:txBody>
          <a:bodyPr wrap="square" lIns="0" tIns="0" rIns="0" bIns="0" rtlCol="0" anchor="t"/>
          <a:lstStyle/>
          <a:p>
            <a:pPr>
              <a:lnSpc>
                <a:spcPts val="1656"/>
              </a:lnSpc>
            </a:pPr>
            <a:r>
              <a:rPr lang="en-US" sz="1031" spc="-21" dirty="0">
                <a:solidFill>
                  <a:srgbClr val="272525"/>
                </a:solidFill>
                <a:latin typeface="Inter" pitchFamily="34" charset="0"/>
                <a:ea typeface="Inter" pitchFamily="34" charset="-122"/>
                <a:cs typeface="Inter" pitchFamily="34" charset="-120"/>
              </a:rPr>
              <a:t>Estandarizar la atención y el esquema de intervención del Equipo Móvil de Salud para generar capacidades en autocuidado y gestión del riesgo a nivel individual, familiar y comunitario.</a:t>
            </a:r>
            <a:endParaRPr lang="en-US" sz="1031" dirty="0"/>
          </a:p>
        </p:txBody>
      </p:sp>
      <p:sp>
        <p:nvSpPr>
          <p:cNvPr id="7" name="Shape 4"/>
          <p:cNvSpPr/>
          <p:nvPr/>
        </p:nvSpPr>
        <p:spPr>
          <a:xfrm>
            <a:off x="2923952" y="1395413"/>
            <a:ext cx="2325886" cy="2050926"/>
          </a:xfrm>
          <a:prstGeom prst="roundRect">
            <a:avLst>
              <a:gd name="adj" fmla="val 2722"/>
            </a:avLst>
          </a:prstGeom>
          <a:solidFill>
            <a:srgbClr val="DADBF1"/>
          </a:solidFill>
          <a:ln w="7620">
            <a:solidFill>
              <a:srgbClr val="C0C1D7"/>
            </a:solidFill>
            <a:prstDash val="solid"/>
          </a:ln>
        </p:spPr>
        <p:txBody>
          <a:bodyPr/>
          <a:lstStyle/>
          <a:p>
            <a:endParaRPr lang="es-CO" dirty="0"/>
          </a:p>
        </p:txBody>
      </p:sp>
      <p:sp>
        <p:nvSpPr>
          <p:cNvPr id="8" name="Text 5"/>
          <p:cNvSpPr/>
          <p:nvPr/>
        </p:nvSpPr>
        <p:spPr>
          <a:xfrm>
            <a:off x="3061617" y="1533079"/>
            <a:ext cx="1661294" cy="207689"/>
          </a:xfrm>
          <a:prstGeom prst="rect">
            <a:avLst/>
          </a:prstGeom>
          <a:noFill/>
          <a:ln/>
        </p:spPr>
        <p:txBody>
          <a:bodyPr wrap="none" lIns="0" tIns="0" rIns="0" bIns="0" rtlCol="0" anchor="t"/>
          <a:lstStyle/>
          <a:p>
            <a:pPr>
              <a:lnSpc>
                <a:spcPts val="1625"/>
              </a:lnSpc>
            </a:pPr>
            <a:r>
              <a:rPr lang="en-US" sz="1281" b="1" spc="-39" dirty="0">
                <a:solidFill>
                  <a:srgbClr val="272525"/>
                </a:solidFill>
                <a:latin typeface="Inter Bold" pitchFamily="34" charset="0"/>
                <a:ea typeface="Inter Bold" pitchFamily="34" charset="-122"/>
                <a:cs typeface="Inter Bold" pitchFamily="34" charset="-120"/>
              </a:rPr>
              <a:t>Ámbito de Aplicación</a:t>
            </a:r>
            <a:endParaRPr lang="en-US" sz="1281" dirty="0"/>
          </a:p>
        </p:txBody>
      </p:sp>
      <p:sp>
        <p:nvSpPr>
          <p:cNvPr id="9" name="Text 6"/>
          <p:cNvSpPr/>
          <p:nvPr/>
        </p:nvSpPr>
        <p:spPr>
          <a:xfrm>
            <a:off x="3061617" y="1820466"/>
            <a:ext cx="2050554" cy="1063005"/>
          </a:xfrm>
          <a:prstGeom prst="rect">
            <a:avLst/>
          </a:prstGeom>
          <a:noFill/>
          <a:ln/>
        </p:spPr>
        <p:txBody>
          <a:bodyPr wrap="square" lIns="0" tIns="0" rIns="0" bIns="0" rtlCol="0" anchor="t"/>
          <a:lstStyle/>
          <a:p>
            <a:pPr>
              <a:lnSpc>
                <a:spcPts val="1656"/>
              </a:lnSpc>
            </a:pPr>
            <a:r>
              <a:rPr lang="es-MX" sz="1031" spc="-21" dirty="0">
                <a:solidFill>
                  <a:srgbClr val="272525"/>
                </a:solidFill>
                <a:latin typeface="Inter" pitchFamily="34" charset="0"/>
                <a:ea typeface="Inter" pitchFamily="34" charset="-122"/>
                <a:cs typeface="Inter" pitchFamily="34" charset="-120"/>
              </a:rPr>
              <a:t>Protocolo de aplicación por el Equipo Básico de Salud de la Estrategia CAPS, en el entorno hogar y comunitario. </a:t>
            </a:r>
          </a:p>
          <a:p>
            <a:pPr>
              <a:lnSpc>
                <a:spcPts val="1656"/>
              </a:lnSpc>
            </a:pPr>
            <a:r>
              <a:rPr lang="es-MX" sz="1031" spc="-21" dirty="0">
                <a:solidFill>
                  <a:srgbClr val="272525"/>
                </a:solidFill>
                <a:latin typeface="Inter" pitchFamily="34" charset="0"/>
                <a:ea typeface="Inter" pitchFamily="34" charset="-122"/>
                <a:cs typeface="Inter" pitchFamily="34" charset="-120"/>
              </a:rPr>
              <a:t>Líder profesional: Trabajo Social</a:t>
            </a:r>
            <a:endParaRPr lang="en-US" sz="1031" dirty="0"/>
          </a:p>
        </p:txBody>
      </p:sp>
      <p:sp>
        <p:nvSpPr>
          <p:cNvPr id="10" name="Shape 7"/>
          <p:cNvSpPr/>
          <p:nvPr/>
        </p:nvSpPr>
        <p:spPr>
          <a:xfrm>
            <a:off x="465163" y="3579242"/>
            <a:ext cx="4784676" cy="1200522"/>
          </a:xfrm>
          <a:prstGeom prst="roundRect">
            <a:avLst>
              <a:gd name="adj" fmla="val 4650"/>
            </a:avLst>
          </a:prstGeom>
          <a:solidFill>
            <a:srgbClr val="DADBF1"/>
          </a:solidFill>
          <a:ln w="7620">
            <a:solidFill>
              <a:srgbClr val="C0C1D7"/>
            </a:solidFill>
            <a:prstDash val="solid"/>
          </a:ln>
        </p:spPr>
      </p:sp>
      <p:sp>
        <p:nvSpPr>
          <p:cNvPr id="11" name="Text 8"/>
          <p:cNvSpPr/>
          <p:nvPr/>
        </p:nvSpPr>
        <p:spPr>
          <a:xfrm>
            <a:off x="602828" y="3716909"/>
            <a:ext cx="1661294" cy="207689"/>
          </a:xfrm>
          <a:prstGeom prst="rect">
            <a:avLst/>
          </a:prstGeom>
          <a:noFill/>
          <a:ln/>
        </p:spPr>
        <p:txBody>
          <a:bodyPr wrap="none" lIns="0" tIns="0" rIns="0" bIns="0" rtlCol="0" anchor="t"/>
          <a:lstStyle/>
          <a:p>
            <a:pPr>
              <a:lnSpc>
                <a:spcPts val="1625"/>
              </a:lnSpc>
            </a:pPr>
            <a:r>
              <a:rPr lang="en-US" sz="1281" b="1" spc="-39" dirty="0">
                <a:solidFill>
                  <a:srgbClr val="272525"/>
                </a:solidFill>
                <a:latin typeface="Inter Bold" pitchFamily="34" charset="0"/>
                <a:ea typeface="Inter Bold" pitchFamily="34" charset="-122"/>
                <a:cs typeface="Inter Bold" pitchFamily="34" charset="-120"/>
              </a:rPr>
              <a:t>Población Diana</a:t>
            </a:r>
            <a:endParaRPr lang="en-US" sz="1281" dirty="0"/>
          </a:p>
        </p:txBody>
      </p:sp>
      <p:sp>
        <p:nvSpPr>
          <p:cNvPr id="12" name="Text 9"/>
          <p:cNvSpPr/>
          <p:nvPr/>
        </p:nvSpPr>
        <p:spPr>
          <a:xfrm>
            <a:off x="602829" y="4004295"/>
            <a:ext cx="4509343" cy="637803"/>
          </a:xfrm>
          <a:prstGeom prst="rect">
            <a:avLst/>
          </a:prstGeom>
          <a:noFill/>
          <a:ln/>
        </p:spPr>
        <p:txBody>
          <a:bodyPr wrap="square" lIns="0" tIns="0" rIns="0" bIns="0" rtlCol="0" anchor="t"/>
          <a:lstStyle/>
          <a:p>
            <a:pPr>
              <a:lnSpc>
                <a:spcPts val="1656"/>
              </a:lnSpc>
            </a:pPr>
            <a:r>
              <a:rPr lang="en-US" sz="1031" spc="-21" dirty="0">
                <a:solidFill>
                  <a:srgbClr val="272525"/>
                </a:solidFill>
                <a:latin typeface="Inter" pitchFamily="34" charset="0"/>
                <a:ea typeface="Inter" pitchFamily="34" charset="-122"/>
                <a:cs typeface="Inter" pitchFamily="34" charset="-120"/>
              </a:rPr>
              <a:t>Comunidades y familias de sectores priorizados por CAPS, incluyendo personas sanas, con VIH o con factores de riesgo para la enfermedad.</a:t>
            </a:r>
            <a:endParaRPr lang="en-US" sz="1031" dirty="0"/>
          </a:p>
        </p:txBody>
      </p:sp>
      <p:pic>
        <p:nvPicPr>
          <p:cNvPr id="13" name="Google Shape;61;p14"/>
          <p:cNvPicPr preferRelativeResize="0"/>
          <p:nvPr/>
        </p:nvPicPr>
        <p:blipFill rotWithShape="1">
          <a:blip r:embed="rId4">
            <a:alphaModFix/>
          </a:blip>
          <a:srcRect t="5814" b="5823"/>
          <a:stretch/>
        </p:blipFill>
        <p:spPr>
          <a:xfrm>
            <a:off x="5577333" y="4476650"/>
            <a:ext cx="2725775" cy="666850"/>
          </a:xfrm>
          <a:prstGeom prst="rect">
            <a:avLst/>
          </a:prstGeom>
          <a:noFill/>
          <a:ln>
            <a:noFill/>
          </a:ln>
        </p:spPr>
      </p:pic>
    </p:spTree>
    <p:extLst>
      <p:ext uri="{BB962C8B-B14F-4D97-AF65-F5344CB8AC3E}">
        <p14:creationId xmlns:p14="http://schemas.microsoft.com/office/powerpoint/2010/main" val="28869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780562" y="420813"/>
            <a:ext cx="4927104" cy="703511"/>
          </a:xfrm>
          <a:prstGeom prst="rect">
            <a:avLst/>
          </a:prstGeom>
          <a:noFill/>
          <a:ln/>
        </p:spPr>
        <p:txBody>
          <a:bodyPr wrap="square" lIns="0" tIns="0" rIns="0" bIns="0" rtlCol="0" anchor="t"/>
          <a:lstStyle/>
          <a:p>
            <a:pPr algn="ctr">
              <a:lnSpc>
                <a:spcPts val="2750"/>
              </a:lnSpc>
            </a:pPr>
            <a:r>
              <a:rPr lang="en-US" sz="2188" b="1" spc="-66" dirty="0">
                <a:latin typeface="Arial" panose="020B0604020202020204" pitchFamily="34" charset="0"/>
                <a:ea typeface="Inter Bold" pitchFamily="34" charset="-122"/>
                <a:cs typeface="Arial" panose="020B0604020202020204" pitchFamily="34" charset="0"/>
              </a:rPr>
              <a:t>TÉRMINOS CLAVE EN LA ATENCIÓN DEL VIH</a:t>
            </a:r>
            <a:endParaRPr lang="en-US" sz="2188" b="1" dirty="0">
              <a:latin typeface="Arial" panose="020B0604020202020204" pitchFamily="34" charset="0"/>
              <a:cs typeface="Arial" panose="020B0604020202020204" pitchFamily="34" charset="0"/>
            </a:endParaRPr>
          </a:p>
        </p:txBody>
      </p:sp>
      <p:sp>
        <p:nvSpPr>
          <p:cNvPr id="4" name="Shape 1"/>
          <p:cNvSpPr/>
          <p:nvPr/>
        </p:nvSpPr>
        <p:spPr>
          <a:xfrm>
            <a:off x="520526" y="1272108"/>
            <a:ext cx="14288" cy="3471565"/>
          </a:xfrm>
          <a:prstGeom prst="roundRect">
            <a:avLst>
              <a:gd name="adj" fmla="val 330903"/>
            </a:avLst>
          </a:prstGeom>
          <a:solidFill>
            <a:srgbClr val="C0C1D7"/>
          </a:solidFill>
          <a:ln/>
        </p:spPr>
      </p:sp>
      <p:sp>
        <p:nvSpPr>
          <p:cNvPr id="5" name="Shape 2"/>
          <p:cNvSpPr/>
          <p:nvPr/>
        </p:nvSpPr>
        <p:spPr>
          <a:xfrm>
            <a:off x="632855" y="1518121"/>
            <a:ext cx="337691" cy="14288"/>
          </a:xfrm>
          <a:prstGeom prst="roundRect">
            <a:avLst>
              <a:gd name="adj" fmla="val 330903"/>
            </a:avLst>
          </a:prstGeom>
          <a:solidFill>
            <a:srgbClr val="C0C1D7"/>
          </a:solidFill>
          <a:ln/>
        </p:spPr>
      </p:sp>
      <p:sp>
        <p:nvSpPr>
          <p:cNvPr id="6" name="Shape 3"/>
          <p:cNvSpPr/>
          <p:nvPr/>
        </p:nvSpPr>
        <p:spPr>
          <a:xfrm>
            <a:off x="393911" y="1398687"/>
            <a:ext cx="253231" cy="253231"/>
          </a:xfrm>
          <a:prstGeom prst="roundRect">
            <a:avLst>
              <a:gd name="adj" fmla="val 18670"/>
            </a:avLst>
          </a:prstGeom>
          <a:solidFill>
            <a:srgbClr val="DADBF1"/>
          </a:solidFill>
          <a:ln w="7620">
            <a:solidFill>
              <a:srgbClr val="C0C1D7"/>
            </a:solidFill>
            <a:prstDash val="solid"/>
          </a:ln>
        </p:spPr>
      </p:sp>
      <p:sp>
        <p:nvSpPr>
          <p:cNvPr id="7" name="Text 4"/>
          <p:cNvSpPr/>
          <p:nvPr/>
        </p:nvSpPr>
        <p:spPr>
          <a:xfrm>
            <a:off x="436066" y="1419746"/>
            <a:ext cx="168846" cy="211038"/>
          </a:xfrm>
          <a:prstGeom prst="rect">
            <a:avLst/>
          </a:prstGeom>
          <a:noFill/>
          <a:ln/>
        </p:spPr>
        <p:txBody>
          <a:bodyPr wrap="none" lIns="0" tIns="0" rIns="0" bIns="0" rtlCol="0" anchor="t"/>
          <a:lstStyle/>
          <a:p>
            <a:pPr algn="ctr">
              <a:lnSpc>
                <a:spcPts val="1313"/>
              </a:lnSpc>
            </a:pPr>
            <a:r>
              <a:rPr lang="en-US" sz="1313" b="1" spc="-40" dirty="0">
                <a:solidFill>
                  <a:srgbClr val="272525"/>
                </a:solidFill>
                <a:latin typeface="Inter Bold" pitchFamily="34" charset="0"/>
                <a:ea typeface="Inter Bold" pitchFamily="34" charset="-122"/>
                <a:cs typeface="Inter Bold" pitchFamily="34" charset="-120"/>
              </a:rPr>
              <a:t>1</a:t>
            </a:r>
            <a:endParaRPr lang="en-US" sz="1313" dirty="0"/>
          </a:p>
        </p:txBody>
      </p:sp>
      <p:sp>
        <p:nvSpPr>
          <p:cNvPr id="8" name="Text 5"/>
          <p:cNvSpPr/>
          <p:nvPr/>
        </p:nvSpPr>
        <p:spPr>
          <a:xfrm>
            <a:off x="1091820" y="1440806"/>
            <a:ext cx="1398596" cy="119658"/>
          </a:xfrm>
          <a:prstGeom prst="rect">
            <a:avLst/>
          </a:prstGeom>
          <a:noFill/>
          <a:ln/>
        </p:spPr>
        <p:txBody>
          <a:bodyPr wrap="none" lIns="0" tIns="0" rIns="0" bIns="0" rtlCol="0" anchor="t"/>
          <a:lstStyle/>
          <a:p>
            <a:pPr>
              <a:lnSpc>
                <a:spcPts val="1375"/>
              </a:lnSpc>
            </a:pPr>
            <a:r>
              <a:rPr lang="en-US" sz="1094" b="1" spc="-33" dirty="0">
                <a:solidFill>
                  <a:srgbClr val="272525"/>
                </a:solidFill>
                <a:latin typeface="Inter Bold" pitchFamily="34" charset="0"/>
                <a:ea typeface="Inter Bold" pitchFamily="34" charset="-122"/>
                <a:cs typeface="Inter Bold" pitchFamily="34" charset="-120"/>
              </a:rPr>
              <a:t>VIRUS DE LA INMUNODEFICIENCIA HUMANA</a:t>
            </a:r>
            <a:endParaRPr lang="en-US" sz="1094" dirty="0"/>
          </a:p>
        </p:txBody>
      </p:sp>
      <p:sp>
        <p:nvSpPr>
          <p:cNvPr id="9" name="Text 6"/>
          <p:cNvSpPr/>
          <p:nvPr/>
        </p:nvSpPr>
        <p:spPr>
          <a:xfrm>
            <a:off x="1083394" y="1651917"/>
            <a:ext cx="4237658" cy="336203"/>
          </a:xfrm>
          <a:prstGeom prst="rect">
            <a:avLst/>
          </a:prstGeom>
          <a:noFill/>
          <a:ln/>
        </p:spPr>
        <p:txBody>
          <a:bodyPr wrap="square" lIns="0" tIns="0" rIns="0" bIns="0" rtlCol="0" anchor="t"/>
          <a:lstStyle/>
          <a:p>
            <a:pPr>
              <a:lnSpc>
                <a:spcPts val="1406"/>
              </a:lnSpc>
            </a:pPr>
            <a:r>
              <a:rPr lang="en-US" sz="1200" spc="-18" dirty="0" err="1">
                <a:solidFill>
                  <a:srgbClr val="272525"/>
                </a:solidFill>
                <a:latin typeface="Inter" pitchFamily="34" charset="0"/>
                <a:ea typeface="Inter" pitchFamily="34" charset="-122"/>
                <a:cs typeface="Inter" pitchFamily="34" charset="-120"/>
              </a:rPr>
              <a:t>Enfermedad</a:t>
            </a:r>
            <a:r>
              <a:rPr lang="en-US" sz="1200" spc="-18" dirty="0">
                <a:solidFill>
                  <a:srgbClr val="272525"/>
                </a:solidFill>
                <a:latin typeface="Inter" pitchFamily="34" charset="0"/>
                <a:ea typeface="Inter" pitchFamily="34" charset="-122"/>
                <a:cs typeface="Inter" pitchFamily="34" charset="-120"/>
              </a:rPr>
              <a:t> </a:t>
            </a:r>
            <a:r>
              <a:rPr lang="en-US" sz="1200" spc="-18" dirty="0" err="1">
                <a:solidFill>
                  <a:srgbClr val="272525"/>
                </a:solidFill>
                <a:latin typeface="Inter" pitchFamily="34" charset="0"/>
                <a:ea typeface="Inter" pitchFamily="34" charset="-122"/>
                <a:cs typeface="Inter" pitchFamily="34" charset="-120"/>
              </a:rPr>
              <a:t>caracterizada</a:t>
            </a:r>
            <a:r>
              <a:rPr lang="en-US" sz="1200" spc="-18" dirty="0">
                <a:solidFill>
                  <a:srgbClr val="272525"/>
                </a:solidFill>
                <a:latin typeface="Inter" pitchFamily="34" charset="0"/>
                <a:ea typeface="Inter" pitchFamily="34" charset="-122"/>
                <a:cs typeface="Inter" pitchFamily="34" charset="-120"/>
              </a:rPr>
              <a:t> </a:t>
            </a:r>
            <a:r>
              <a:rPr lang="en-US" sz="1200" spc="-18" dirty="0" err="1">
                <a:solidFill>
                  <a:srgbClr val="272525"/>
                </a:solidFill>
                <a:latin typeface="Inter" pitchFamily="34" charset="0"/>
                <a:ea typeface="Inter" pitchFamily="34" charset="-122"/>
                <a:cs typeface="Inter" pitchFamily="34" charset="-120"/>
              </a:rPr>
              <a:t>por</a:t>
            </a:r>
            <a:r>
              <a:rPr lang="en-US" sz="1200" spc="-18" dirty="0">
                <a:solidFill>
                  <a:srgbClr val="272525"/>
                </a:solidFill>
                <a:latin typeface="Inter" pitchFamily="34" charset="0"/>
                <a:ea typeface="Inter" pitchFamily="34" charset="-122"/>
                <a:cs typeface="Inter" pitchFamily="34" charset="-120"/>
              </a:rPr>
              <a:t> la </a:t>
            </a:r>
            <a:r>
              <a:rPr lang="en-US" sz="1200" spc="-18" dirty="0" err="1">
                <a:solidFill>
                  <a:srgbClr val="272525"/>
                </a:solidFill>
                <a:latin typeface="Inter" pitchFamily="34" charset="0"/>
                <a:ea typeface="Inter" pitchFamily="34" charset="-122"/>
                <a:cs typeface="Inter" pitchFamily="34" charset="-120"/>
              </a:rPr>
              <a:t>disminución</a:t>
            </a:r>
            <a:r>
              <a:rPr lang="en-US" sz="1200" spc="-18" dirty="0">
                <a:solidFill>
                  <a:srgbClr val="272525"/>
                </a:solidFill>
                <a:latin typeface="Inter" pitchFamily="34" charset="0"/>
                <a:ea typeface="Inter" pitchFamily="34" charset="-122"/>
                <a:cs typeface="Inter" pitchFamily="34" charset="-120"/>
              </a:rPr>
              <a:t> de la </a:t>
            </a:r>
            <a:r>
              <a:rPr lang="en-US" sz="1200" spc="-18" dirty="0" err="1">
                <a:solidFill>
                  <a:srgbClr val="272525"/>
                </a:solidFill>
                <a:latin typeface="Inter" pitchFamily="34" charset="0"/>
                <a:ea typeface="Inter" pitchFamily="34" charset="-122"/>
                <a:cs typeface="Inter" pitchFamily="34" charset="-120"/>
              </a:rPr>
              <a:t>capacidad</a:t>
            </a:r>
            <a:r>
              <a:rPr lang="en-US" sz="1200" spc="-18" dirty="0">
                <a:solidFill>
                  <a:srgbClr val="272525"/>
                </a:solidFill>
                <a:latin typeface="Inter" pitchFamily="34" charset="0"/>
                <a:ea typeface="Inter" pitchFamily="34" charset="-122"/>
                <a:cs typeface="Inter" pitchFamily="34" charset="-120"/>
              </a:rPr>
              <a:t> del </a:t>
            </a:r>
            <a:r>
              <a:rPr lang="en-US" sz="1200" spc="-18" dirty="0" err="1">
                <a:solidFill>
                  <a:srgbClr val="272525"/>
                </a:solidFill>
                <a:latin typeface="Inter" pitchFamily="34" charset="0"/>
                <a:ea typeface="Inter" pitchFamily="34" charset="-122"/>
                <a:cs typeface="Inter" pitchFamily="34" charset="-120"/>
              </a:rPr>
              <a:t>organismo</a:t>
            </a:r>
            <a:r>
              <a:rPr lang="en-US" sz="1200" spc="-18" dirty="0">
                <a:solidFill>
                  <a:srgbClr val="272525"/>
                </a:solidFill>
                <a:latin typeface="Inter" pitchFamily="34" charset="0"/>
                <a:ea typeface="Inter" pitchFamily="34" charset="-122"/>
                <a:cs typeface="Inter" pitchFamily="34" charset="-120"/>
              </a:rPr>
              <a:t> para </a:t>
            </a:r>
            <a:r>
              <a:rPr lang="en-US" sz="1200" spc="-18" dirty="0" err="1">
                <a:solidFill>
                  <a:srgbClr val="272525"/>
                </a:solidFill>
                <a:latin typeface="Inter" pitchFamily="34" charset="0"/>
                <a:ea typeface="Inter" pitchFamily="34" charset="-122"/>
                <a:cs typeface="Inter" pitchFamily="34" charset="-120"/>
              </a:rPr>
              <a:t>defenderse</a:t>
            </a:r>
            <a:r>
              <a:rPr lang="en-US" sz="1200" spc="-18" dirty="0">
                <a:solidFill>
                  <a:srgbClr val="272525"/>
                </a:solidFill>
                <a:latin typeface="Inter" pitchFamily="34" charset="0"/>
                <a:ea typeface="Inter" pitchFamily="34" charset="-122"/>
                <a:cs typeface="Inter" pitchFamily="34" charset="-120"/>
              </a:rPr>
              <a:t> ante las </a:t>
            </a:r>
            <a:r>
              <a:rPr lang="en-US" sz="1200" spc="-18" dirty="0" err="1">
                <a:solidFill>
                  <a:srgbClr val="272525"/>
                </a:solidFill>
                <a:latin typeface="Inter" pitchFamily="34" charset="0"/>
                <a:ea typeface="Inter" pitchFamily="34" charset="-122"/>
                <a:cs typeface="Inter" pitchFamily="34" charset="-120"/>
              </a:rPr>
              <a:t>infecciones</a:t>
            </a:r>
            <a:endParaRPr lang="en-US" sz="1200" dirty="0"/>
          </a:p>
        </p:txBody>
      </p:sp>
      <p:sp>
        <p:nvSpPr>
          <p:cNvPr id="10" name="Shape 7"/>
          <p:cNvSpPr/>
          <p:nvPr/>
        </p:nvSpPr>
        <p:spPr>
          <a:xfrm>
            <a:off x="632855" y="2459161"/>
            <a:ext cx="337691" cy="14288"/>
          </a:xfrm>
          <a:prstGeom prst="roundRect">
            <a:avLst>
              <a:gd name="adj" fmla="val 330903"/>
            </a:avLst>
          </a:prstGeom>
          <a:solidFill>
            <a:srgbClr val="C0C1D7"/>
          </a:solidFill>
          <a:ln/>
        </p:spPr>
      </p:sp>
      <p:sp>
        <p:nvSpPr>
          <p:cNvPr id="11" name="Shape 8"/>
          <p:cNvSpPr/>
          <p:nvPr/>
        </p:nvSpPr>
        <p:spPr>
          <a:xfrm>
            <a:off x="393911" y="2291158"/>
            <a:ext cx="253231" cy="253231"/>
          </a:xfrm>
          <a:prstGeom prst="roundRect">
            <a:avLst>
              <a:gd name="adj" fmla="val 18670"/>
            </a:avLst>
          </a:prstGeom>
          <a:solidFill>
            <a:srgbClr val="DADBF1"/>
          </a:solidFill>
          <a:ln w="7620">
            <a:solidFill>
              <a:srgbClr val="C0C1D7"/>
            </a:solidFill>
            <a:prstDash val="solid"/>
          </a:ln>
        </p:spPr>
      </p:sp>
      <p:sp>
        <p:nvSpPr>
          <p:cNvPr id="12" name="Text 9"/>
          <p:cNvSpPr/>
          <p:nvPr/>
        </p:nvSpPr>
        <p:spPr>
          <a:xfrm>
            <a:off x="436066" y="2360787"/>
            <a:ext cx="168846" cy="211038"/>
          </a:xfrm>
          <a:prstGeom prst="rect">
            <a:avLst/>
          </a:prstGeom>
          <a:noFill/>
          <a:ln/>
        </p:spPr>
        <p:txBody>
          <a:bodyPr wrap="none" lIns="0" tIns="0" rIns="0" bIns="0" rtlCol="0" anchor="t"/>
          <a:lstStyle/>
          <a:p>
            <a:pPr algn="ctr">
              <a:lnSpc>
                <a:spcPts val="1313"/>
              </a:lnSpc>
            </a:pPr>
            <a:r>
              <a:rPr lang="en-US" sz="1313" b="1" spc="-40" dirty="0">
                <a:solidFill>
                  <a:srgbClr val="272525"/>
                </a:solidFill>
                <a:latin typeface="Inter Bold" pitchFamily="34" charset="0"/>
                <a:ea typeface="Inter Bold" pitchFamily="34" charset="-122"/>
                <a:cs typeface="Inter Bold" pitchFamily="34" charset="-120"/>
              </a:rPr>
              <a:t>2</a:t>
            </a:r>
            <a:endParaRPr lang="en-US" sz="1313" dirty="0"/>
          </a:p>
        </p:txBody>
      </p:sp>
      <p:sp>
        <p:nvSpPr>
          <p:cNvPr id="13" name="Text 10"/>
          <p:cNvSpPr/>
          <p:nvPr/>
        </p:nvSpPr>
        <p:spPr>
          <a:xfrm>
            <a:off x="1083394" y="2325663"/>
            <a:ext cx="1480468" cy="175841"/>
          </a:xfrm>
          <a:prstGeom prst="rect">
            <a:avLst/>
          </a:prstGeom>
          <a:noFill/>
          <a:ln/>
        </p:spPr>
        <p:txBody>
          <a:bodyPr wrap="none" lIns="0" tIns="0" rIns="0" bIns="0" rtlCol="0" anchor="t"/>
          <a:lstStyle/>
          <a:p>
            <a:pPr>
              <a:lnSpc>
                <a:spcPts val="1375"/>
              </a:lnSpc>
            </a:pPr>
            <a:r>
              <a:rPr lang="en-US" sz="1100" b="1" spc="-33" dirty="0">
                <a:solidFill>
                  <a:srgbClr val="272525"/>
                </a:solidFill>
                <a:latin typeface="Inter Bold" pitchFamily="34" charset="0"/>
                <a:ea typeface="Inter Bold" pitchFamily="34" charset="-122"/>
                <a:cs typeface="Inter Bold" pitchFamily="34" charset="-120"/>
              </a:rPr>
              <a:t>FACTORES DE RIESGO</a:t>
            </a:r>
            <a:endParaRPr lang="en-US" sz="1100" dirty="0"/>
          </a:p>
        </p:txBody>
      </p:sp>
      <p:sp>
        <p:nvSpPr>
          <p:cNvPr id="14" name="Text 11"/>
          <p:cNvSpPr/>
          <p:nvPr/>
        </p:nvSpPr>
        <p:spPr>
          <a:xfrm>
            <a:off x="1083394" y="2568997"/>
            <a:ext cx="4237658" cy="360164"/>
          </a:xfrm>
          <a:prstGeom prst="rect">
            <a:avLst/>
          </a:prstGeom>
          <a:noFill/>
          <a:ln/>
        </p:spPr>
        <p:txBody>
          <a:bodyPr wrap="square" lIns="0" tIns="0" rIns="0" bIns="0" rtlCol="0" anchor="t"/>
          <a:lstStyle/>
          <a:p>
            <a:pPr>
              <a:lnSpc>
                <a:spcPts val="1406"/>
              </a:lnSpc>
            </a:pPr>
            <a:r>
              <a:rPr lang="en-US" sz="1050" spc="-18" dirty="0" err="1">
                <a:solidFill>
                  <a:srgbClr val="272525"/>
                </a:solidFill>
                <a:latin typeface="Inter" pitchFamily="34" charset="0"/>
                <a:ea typeface="Inter" pitchFamily="34" charset="-122"/>
                <a:cs typeface="Inter" pitchFamily="34" charset="-120"/>
              </a:rPr>
              <a:t>Actividades</a:t>
            </a:r>
            <a:r>
              <a:rPr lang="en-US" sz="1050" spc="-18" dirty="0">
                <a:solidFill>
                  <a:srgbClr val="272525"/>
                </a:solidFill>
                <a:latin typeface="Inter" pitchFamily="34" charset="0"/>
                <a:ea typeface="Inter" pitchFamily="34" charset="-122"/>
                <a:cs typeface="Inter" pitchFamily="34" charset="-120"/>
              </a:rPr>
              <a:t> </a:t>
            </a:r>
            <a:r>
              <a:rPr lang="en-US" sz="1050" spc="-18" dirty="0" err="1">
                <a:solidFill>
                  <a:srgbClr val="272525"/>
                </a:solidFill>
                <a:latin typeface="Inter" pitchFamily="34" charset="0"/>
                <a:ea typeface="Inter" pitchFamily="34" charset="-122"/>
                <a:cs typeface="Inter" pitchFamily="34" charset="-120"/>
              </a:rPr>
              <a:t>sexuales</a:t>
            </a:r>
            <a:r>
              <a:rPr lang="en-US" sz="1050" spc="-18" dirty="0">
                <a:solidFill>
                  <a:srgbClr val="272525"/>
                </a:solidFill>
                <a:latin typeface="Inter" pitchFamily="34" charset="0"/>
                <a:ea typeface="Inter" pitchFamily="34" charset="-122"/>
                <a:cs typeface="Inter" pitchFamily="34" charset="-120"/>
              </a:rPr>
              <a:t> con </a:t>
            </a:r>
            <a:r>
              <a:rPr lang="en-US" sz="1050" spc="-18" dirty="0" err="1">
                <a:solidFill>
                  <a:srgbClr val="272525"/>
                </a:solidFill>
                <a:latin typeface="Inter" pitchFamily="34" charset="0"/>
                <a:ea typeface="Inter" pitchFamily="34" charset="-122"/>
                <a:cs typeface="Inter" pitchFamily="34" charset="-120"/>
              </a:rPr>
              <a:t>penetración</a:t>
            </a:r>
            <a:r>
              <a:rPr lang="en-US" sz="1050" spc="-18" dirty="0">
                <a:solidFill>
                  <a:srgbClr val="272525"/>
                </a:solidFill>
                <a:latin typeface="Inter" pitchFamily="34" charset="0"/>
                <a:ea typeface="Inter" pitchFamily="34" charset="-122"/>
                <a:cs typeface="Inter" pitchFamily="34" charset="-120"/>
              </a:rPr>
              <a:t> oral, vaginal o anal DESPROTEGIDAS  </a:t>
            </a:r>
          </a:p>
          <a:p>
            <a:pPr>
              <a:lnSpc>
                <a:spcPts val="1406"/>
              </a:lnSpc>
            </a:pPr>
            <a:r>
              <a:rPr lang="en-US" sz="1050" spc="-18" dirty="0" err="1">
                <a:solidFill>
                  <a:srgbClr val="272525"/>
                </a:solidFill>
                <a:latin typeface="Inter" pitchFamily="34" charset="0"/>
                <a:ea typeface="Inter" pitchFamily="34" charset="-122"/>
              </a:rPr>
              <a:t>Otras</a:t>
            </a:r>
            <a:r>
              <a:rPr lang="en-US" sz="1050" spc="-18" dirty="0">
                <a:solidFill>
                  <a:srgbClr val="272525"/>
                </a:solidFill>
                <a:latin typeface="Inter" pitchFamily="34" charset="0"/>
                <a:ea typeface="Inter" pitchFamily="34" charset="-122"/>
              </a:rPr>
              <a:t> </a:t>
            </a:r>
            <a:r>
              <a:rPr lang="en-US" sz="1050" spc="-18" dirty="0" err="1">
                <a:solidFill>
                  <a:srgbClr val="272525"/>
                </a:solidFill>
                <a:latin typeface="Inter" pitchFamily="34" charset="0"/>
                <a:ea typeface="Inter" pitchFamily="34" charset="-122"/>
              </a:rPr>
              <a:t>infecciones</a:t>
            </a:r>
            <a:r>
              <a:rPr lang="en-US" sz="1050" spc="-18" dirty="0">
                <a:solidFill>
                  <a:srgbClr val="272525"/>
                </a:solidFill>
                <a:latin typeface="Inter" pitchFamily="34" charset="0"/>
                <a:ea typeface="Inter" pitchFamily="34" charset="-122"/>
              </a:rPr>
              <a:t> </a:t>
            </a:r>
            <a:r>
              <a:rPr lang="en-US" sz="1050" spc="-18" dirty="0" err="1">
                <a:solidFill>
                  <a:srgbClr val="272525"/>
                </a:solidFill>
                <a:latin typeface="Inter" pitchFamily="34" charset="0"/>
                <a:ea typeface="Inter" pitchFamily="34" charset="-122"/>
              </a:rPr>
              <a:t>transmisión</a:t>
            </a:r>
            <a:r>
              <a:rPr lang="en-US" sz="1050" spc="-18" dirty="0">
                <a:solidFill>
                  <a:srgbClr val="272525"/>
                </a:solidFill>
                <a:latin typeface="Inter" pitchFamily="34" charset="0"/>
                <a:ea typeface="Inter" pitchFamily="34" charset="-122"/>
              </a:rPr>
              <a:t> sexual</a:t>
            </a:r>
          </a:p>
          <a:p>
            <a:pPr>
              <a:lnSpc>
                <a:spcPts val="1406"/>
              </a:lnSpc>
            </a:pPr>
            <a:r>
              <a:rPr lang="en-US" sz="1050" spc="-18" dirty="0" err="1">
                <a:solidFill>
                  <a:srgbClr val="272525"/>
                </a:solidFill>
                <a:latin typeface="Inter" pitchFamily="34" charset="0"/>
                <a:ea typeface="Inter" pitchFamily="34" charset="-122"/>
              </a:rPr>
              <a:t>Uso</a:t>
            </a:r>
            <a:r>
              <a:rPr lang="en-US" sz="1050" spc="-18" dirty="0">
                <a:solidFill>
                  <a:srgbClr val="272525"/>
                </a:solidFill>
                <a:latin typeface="Inter" pitchFamily="34" charset="0"/>
                <a:ea typeface="Inter" pitchFamily="34" charset="-122"/>
              </a:rPr>
              <a:t> de Drogas </a:t>
            </a:r>
            <a:r>
              <a:rPr lang="en-US" sz="1050" spc="-18" dirty="0" err="1">
                <a:solidFill>
                  <a:srgbClr val="272525"/>
                </a:solidFill>
                <a:latin typeface="Inter" pitchFamily="34" charset="0"/>
                <a:ea typeface="Inter" pitchFamily="34" charset="-122"/>
              </a:rPr>
              <a:t>inyectables</a:t>
            </a:r>
            <a:endParaRPr lang="en-US" sz="900" dirty="0"/>
          </a:p>
        </p:txBody>
      </p:sp>
      <p:sp>
        <p:nvSpPr>
          <p:cNvPr id="15" name="Shape 12"/>
          <p:cNvSpPr/>
          <p:nvPr/>
        </p:nvSpPr>
        <p:spPr>
          <a:xfrm>
            <a:off x="632780" y="3495787"/>
            <a:ext cx="337691" cy="14288"/>
          </a:xfrm>
          <a:prstGeom prst="roundRect">
            <a:avLst>
              <a:gd name="adj" fmla="val 330903"/>
            </a:avLst>
          </a:prstGeom>
          <a:solidFill>
            <a:srgbClr val="C0C1D7"/>
          </a:solidFill>
          <a:ln/>
        </p:spPr>
      </p:sp>
      <p:sp>
        <p:nvSpPr>
          <p:cNvPr id="16" name="Shape 13"/>
          <p:cNvSpPr/>
          <p:nvPr/>
        </p:nvSpPr>
        <p:spPr>
          <a:xfrm>
            <a:off x="408198" y="3390565"/>
            <a:ext cx="253231" cy="229253"/>
          </a:xfrm>
          <a:prstGeom prst="roundRect">
            <a:avLst>
              <a:gd name="adj" fmla="val 18670"/>
            </a:avLst>
          </a:prstGeom>
          <a:solidFill>
            <a:srgbClr val="DADBF1"/>
          </a:solidFill>
          <a:ln w="7620">
            <a:solidFill>
              <a:srgbClr val="C0C1D7"/>
            </a:solidFill>
            <a:prstDash val="solid"/>
          </a:ln>
        </p:spPr>
      </p:sp>
      <p:sp>
        <p:nvSpPr>
          <p:cNvPr id="17" name="Text 14"/>
          <p:cNvSpPr/>
          <p:nvPr/>
        </p:nvSpPr>
        <p:spPr>
          <a:xfrm>
            <a:off x="436066" y="3461505"/>
            <a:ext cx="168846" cy="51360"/>
          </a:xfrm>
          <a:prstGeom prst="rect">
            <a:avLst/>
          </a:prstGeom>
          <a:noFill/>
          <a:ln/>
        </p:spPr>
        <p:txBody>
          <a:bodyPr wrap="none" lIns="0" tIns="0" rIns="0" bIns="0" rtlCol="0" anchor="t"/>
          <a:lstStyle/>
          <a:p>
            <a:pPr algn="ctr">
              <a:lnSpc>
                <a:spcPts val="1313"/>
              </a:lnSpc>
            </a:pPr>
            <a:r>
              <a:rPr lang="en-US" sz="1313" b="1" spc="-40" dirty="0">
                <a:solidFill>
                  <a:srgbClr val="272525"/>
                </a:solidFill>
                <a:latin typeface="Inter Bold" pitchFamily="34" charset="0"/>
                <a:ea typeface="Inter Bold" pitchFamily="34" charset="-122"/>
                <a:cs typeface="Inter Bold" pitchFamily="34" charset="-120"/>
              </a:rPr>
              <a:t>3</a:t>
            </a:r>
            <a:endParaRPr lang="en-US" sz="1313" dirty="0"/>
          </a:p>
        </p:txBody>
      </p:sp>
      <p:sp>
        <p:nvSpPr>
          <p:cNvPr id="18" name="Text 15"/>
          <p:cNvSpPr/>
          <p:nvPr/>
        </p:nvSpPr>
        <p:spPr>
          <a:xfrm>
            <a:off x="1091821" y="3396825"/>
            <a:ext cx="1398596" cy="45719"/>
          </a:xfrm>
          <a:prstGeom prst="rect">
            <a:avLst/>
          </a:prstGeom>
          <a:noFill/>
          <a:ln/>
        </p:spPr>
        <p:txBody>
          <a:bodyPr wrap="none" lIns="0" tIns="0" rIns="0" bIns="0" rtlCol="0" anchor="t"/>
          <a:lstStyle/>
          <a:p>
            <a:pPr>
              <a:lnSpc>
                <a:spcPts val="1375"/>
              </a:lnSpc>
            </a:pPr>
            <a:r>
              <a:rPr lang="en-US" sz="1100" b="1" dirty="0">
                <a:latin typeface="Inter"/>
                <a:ea typeface="Inter Bold"/>
              </a:rPr>
              <a:t>PREVENCION UNIVERSAL</a:t>
            </a:r>
          </a:p>
        </p:txBody>
      </p:sp>
      <p:sp>
        <p:nvSpPr>
          <p:cNvPr id="19" name="Text 16"/>
          <p:cNvSpPr/>
          <p:nvPr/>
        </p:nvSpPr>
        <p:spPr>
          <a:xfrm>
            <a:off x="1091820" y="3644399"/>
            <a:ext cx="4229231" cy="45719"/>
          </a:xfrm>
          <a:prstGeom prst="rect">
            <a:avLst/>
          </a:prstGeom>
          <a:noFill/>
          <a:ln/>
        </p:spPr>
        <p:txBody>
          <a:bodyPr wrap="none" lIns="0" tIns="0" rIns="0" bIns="0" rtlCol="0" anchor="t"/>
          <a:lstStyle/>
          <a:p>
            <a:pPr>
              <a:lnSpc>
                <a:spcPts val="1406"/>
              </a:lnSpc>
            </a:pPr>
            <a:r>
              <a:rPr lang="en-US" sz="1200" spc="-18" dirty="0">
                <a:solidFill>
                  <a:srgbClr val="272525"/>
                </a:solidFill>
                <a:latin typeface="Inter" pitchFamily="34" charset="0"/>
                <a:ea typeface="Inter" pitchFamily="34" charset="-122"/>
                <a:cs typeface="Inter" pitchFamily="34" charset="-120"/>
              </a:rPr>
              <a:t>Dirigida a la población en general </a:t>
            </a:r>
            <a:r>
              <a:rPr lang="en-US" spc="-18" dirty="0">
                <a:solidFill>
                  <a:srgbClr val="272525"/>
                </a:solidFill>
                <a:latin typeface="Inter" pitchFamily="34" charset="0"/>
                <a:ea typeface="Inter" pitchFamily="34" charset="-122"/>
                <a:cs typeface="Inter" pitchFamily="34" charset="-120"/>
              </a:rPr>
              <a:t>mediante</a:t>
            </a:r>
            <a:r>
              <a:rPr lang="en-US" sz="1200" spc="-18" dirty="0">
                <a:solidFill>
                  <a:srgbClr val="272525"/>
                </a:solidFill>
                <a:latin typeface="Inter" pitchFamily="34" charset="0"/>
                <a:ea typeface="Inter" pitchFamily="34" charset="-122"/>
                <a:cs typeface="Inter" pitchFamily="34" charset="-120"/>
              </a:rPr>
              <a:t> acciones de promoción de la salud.</a:t>
            </a:r>
            <a:endParaRPr lang="en-US" sz="1200" dirty="0"/>
          </a:p>
        </p:txBody>
      </p:sp>
      <p:sp>
        <p:nvSpPr>
          <p:cNvPr id="20" name="Shape 17"/>
          <p:cNvSpPr/>
          <p:nvPr/>
        </p:nvSpPr>
        <p:spPr>
          <a:xfrm>
            <a:off x="632855" y="4317318"/>
            <a:ext cx="337691" cy="14288"/>
          </a:xfrm>
          <a:prstGeom prst="roundRect">
            <a:avLst>
              <a:gd name="adj" fmla="val 330903"/>
            </a:avLst>
          </a:prstGeom>
          <a:solidFill>
            <a:srgbClr val="C0C1D7"/>
          </a:solidFill>
          <a:ln/>
        </p:spPr>
      </p:sp>
      <p:sp>
        <p:nvSpPr>
          <p:cNvPr id="21" name="Shape 18"/>
          <p:cNvSpPr/>
          <p:nvPr/>
        </p:nvSpPr>
        <p:spPr>
          <a:xfrm>
            <a:off x="408198" y="4197847"/>
            <a:ext cx="253231" cy="253231"/>
          </a:xfrm>
          <a:prstGeom prst="roundRect">
            <a:avLst>
              <a:gd name="adj" fmla="val 18670"/>
            </a:avLst>
          </a:prstGeom>
          <a:solidFill>
            <a:srgbClr val="DADBF1"/>
          </a:solidFill>
          <a:ln w="7620">
            <a:solidFill>
              <a:srgbClr val="C0C1D7"/>
            </a:solidFill>
            <a:prstDash val="solid"/>
          </a:ln>
        </p:spPr>
      </p:sp>
      <p:sp>
        <p:nvSpPr>
          <p:cNvPr id="22" name="Text 19"/>
          <p:cNvSpPr/>
          <p:nvPr/>
        </p:nvSpPr>
        <p:spPr>
          <a:xfrm>
            <a:off x="410749" y="4252342"/>
            <a:ext cx="168846" cy="211038"/>
          </a:xfrm>
          <a:prstGeom prst="rect">
            <a:avLst/>
          </a:prstGeom>
          <a:noFill/>
          <a:ln/>
        </p:spPr>
        <p:txBody>
          <a:bodyPr wrap="none" lIns="0" tIns="0" rIns="0" bIns="0" rtlCol="0" anchor="t"/>
          <a:lstStyle/>
          <a:p>
            <a:pPr algn="ctr">
              <a:lnSpc>
                <a:spcPts val="1313"/>
              </a:lnSpc>
            </a:pPr>
            <a:r>
              <a:rPr lang="en-US" sz="1313" b="1" spc="-40" dirty="0">
                <a:solidFill>
                  <a:srgbClr val="272525"/>
                </a:solidFill>
                <a:latin typeface="Inter Bold" pitchFamily="34" charset="0"/>
                <a:ea typeface="Inter Bold" pitchFamily="34" charset="-122"/>
                <a:cs typeface="Inter Bold" pitchFamily="34" charset="-120"/>
              </a:rPr>
              <a:t>4</a:t>
            </a:r>
            <a:endParaRPr lang="en-US" sz="1313" dirty="0"/>
          </a:p>
        </p:txBody>
      </p:sp>
      <p:sp>
        <p:nvSpPr>
          <p:cNvPr id="23" name="Text 20"/>
          <p:cNvSpPr/>
          <p:nvPr/>
        </p:nvSpPr>
        <p:spPr>
          <a:xfrm>
            <a:off x="1084997" y="3978322"/>
            <a:ext cx="1391131" cy="190793"/>
          </a:xfrm>
          <a:prstGeom prst="rect">
            <a:avLst/>
          </a:prstGeom>
          <a:noFill/>
          <a:ln/>
        </p:spPr>
        <p:txBody>
          <a:bodyPr wrap="none" lIns="0" tIns="0" rIns="0" bIns="0" rtlCol="0" anchor="t"/>
          <a:lstStyle/>
          <a:p>
            <a:pPr>
              <a:lnSpc>
                <a:spcPts val="1375"/>
              </a:lnSpc>
            </a:pPr>
            <a:r>
              <a:rPr lang="en-US" sz="1094" b="1" spc="-33" dirty="0">
                <a:solidFill>
                  <a:srgbClr val="272525"/>
                </a:solidFill>
                <a:latin typeface="Inter Bold" pitchFamily="34" charset="0"/>
                <a:ea typeface="Inter Bold" pitchFamily="34" charset="-122"/>
              </a:rPr>
              <a:t>PREVENCION SELECTIVA</a:t>
            </a:r>
            <a:endParaRPr lang="en-US" sz="1094" dirty="0"/>
          </a:p>
        </p:txBody>
      </p:sp>
      <p:sp>
        <p:nvSpPr>
          <p:cNvPr id="24" name="Text 21"/>
          <p:cNvSpPr/>
          <p:nvPr/>
        </p:nvSpPr>
        <p:spPr>
          <a:xfrm>
            <a:off x="1091821" y="4201960"/>
            <a:ext cx="4557388" cy="360165"/>
          </a:xfrm>
          <a:prstGeom prst="rect">
            <a:avLst/>
          </a:prstGeom>
          <a:noFill/>
          <a:ln/>
        </p:spPr>
        <p:txBody>
          <a:bodyPr wrap="square" lIns="0" tIns="0" rIns="0" bIns="0" rtlCol="0" anchor="t"/>
          <a:lstStyle/>
          <a:p>
            <a:pPr>
              <a:lnSpc>
                <a:spcPts val="1406"/>
              </a:lnSpc>
            </a:pPr>
            <a:r>
              <a:rPr lang="en-US" sz="1000" dirty="0" err="1">
                <a:latin typeface="Inter"/>
                <a:ea typeface="Inter"/>
              </a:rPr>
              <a:t>Intervenciones</a:t>
            </a:r>
            <a:r>
              <a:rPr lang="en-US" sz="1000" dirty="0">
                <a:latin typeface="Inter"/>
                <a:ea typeface="Inter"/>
              </a:rPr>
              <a:t> </a:t>
            </a:r>
            <a:r>
              <a:rPr lang="en-US" sz="1000" dirty="0" err="1">
                <a:latin typeface="Inter"/>
                <a:ea typeface="Inter"/>
              </a:rPr>
              <a:t>relacionadas</a:t>
            </a:r>
            <a:r>
              <a:rPr lang="en-US" sz="1000" dirty="0">
                <a:latin typeface="Inter"/>
                <a:ea typeface="Inter"/>
              </a:rPr>
              <a:t> con </a:t>
            </a:r>
            <a:r>
              <a:rPr lang="en-US" sz="1000" dirty="0" err="1">
                <a:latin typeface="Inter"/>
                <a:ea typeface="Inter"/>
              </a:rPr>
              <a:t>evitar</a:t>
            </a:r>
            <a:r>
              <a:rPr lang="en-US" sz="1000" dirty="0">
                <a:latin typeface="Inter"/>
                <a:ea typeface="Inter"/>
              </a:rPr>
              <a:t>, </a:t>
            </a:r>
            <a:r>
              <a:rPr lang="en-US" sz="1000" dirty="0" err="1">
                <a:latin typeface="Inter"/>
                <a:ea typeface="Inter"/>
              </a:rPr>
              <a:t>controlar</a:t>
            </a:r>
            <a:r>
              <a:rPr lang="en-US" sz="1000" dirty="0">
                <a:latin typeface="Inter"/>
                <a:ea typeface="Inter"/>
              </a:rPr>
              <a:t> o </a:t>
            </a:r>
            <a:r>
              <a:rPr lang="en-US" sz="1000" dirty="0" err="1">
                <a:latin typeface="Inter"/>
                <a:ea typeface="Inter"/>
              </a:rPr>
              <a:t>mitigar</a:t>
            </a:r>
            <a:r>
              <a:rPr lang="en-US" sz="1000" dirty="0">
                <a:latin typeface="Inter"/>
                <a:ea typeface="Inter"/>
              </a:rPr>
              <a:t> </a:t>
            </a:r>
            <a:r>
              <a:rPr lang="en-US" sz="1000" dirty="0" err="1">
                <a:latin typeface="Inter"/>
                <a:ea typeface="Inter"/>
              </a:rPr>
              <a:t>los</a:t>
            </a:r>
            <a:r>
              <a:rPr lang="en-US" sz="1000" dirty="0">
                <a:latin typeface="Inter"/>
                <a:ea typeface="Inter"/>
              </a:rPr>
              <a:t> </a:t>
            </a:r>
            <a:r>
              <a:rPr lang="en-US" sz="1000" dirty="0" err="1">
                <a:latin typeface="Inter"/>
                <a:ea typeface="Inter"/>
              </a:rPr>
              <a:t>riesgos</a:t>
            </a:r>
            <a:endParaRPr lang="en-US" sz="1000" dirty="0">
              <a:latin typeface="Inter"/>
              <a:ea typeface="Inter"/>
            </a:endParaRPr>
          </a:p>
        </p:txBody>
      </p:sp>
      <p:pic>
        <p:nvPicPr>
          <p:cNvPr id="25" name="Google Shape;61;p14"/>
          <p:cNvPicPr preferRelativeResize="0"/>
          <p:nvPr/>
        </p:nvPicPr>
        <p:blipFill rotWithShape="1">
          <a:blip r:embed="rId3">
            <a:alphaModFix/>
          </a:blip>
          <a:srcRect t="5814" b="5823"/>
          <a:stretch/>
        </p:blipFill>
        <p:spPr>
          <a:xfrm>
            <a:off x="2857500" y="4451078"/>
            <a:ext cx="2725775" cy="666850"/>
          </a:xfrm>
          <a:prstGeom prst="rect">
            <a:avLst/>
          </a:prstGeom>
          <a:noFill/>
          <a:ln>
            <a:noFill/>
          </a:ln>
        </p:spPr>
      </p:pic>
      <p:pic>
        <p:nvPicPr>
          <p:cNvPr id="26" name="Imagen 25">
            <a:extLst>
              <a:ext uri="{FF2B5EF4-FFF2-40B4-BE49-F238E27FC236}">
                <a16:creationId xmlns:a16="http://schemas.microsoft.com/office/drawing/2014/main" id="{87523BAB-52B8-FF8B-84CE-2934E4253A54}"/>
              </a:ext>
            </a:extLst>
          </p:cNvPr>
          <p:cNvPicPr>
            <a:picLocks noChangeAspect="1"/>
          </p:cNvPicPr>
          <p:nvPr/>
        </p:nvPicPr>
        <p:blipFill>
          <a:blip r:embed="rId4"/>
          <a:stretch>
            <a:fillRect/>
          </a:stretch>
        </p:blipFill>
        <p:spPr>
          <a:xfrm>
            <a:off x="5433900" y="1842344"/>
            <a:ext cx="2857500" cy="1600200"/>
          </a:xfrm>
          <a:prstGeom prst="rect">
            <a:avLst/>
          </a:prstGeom>
        </p:spPr>
      </p:pic>
    </p:spTree>
    <p:extLst>
      <p:ext uri="{BB962C8B-B14F-4D97-AF65-F5344CB8AC3E}">
        <p14:creationId xmlns:p14="http://schemas.microsoft.com/office/powerpoint/2010/main" val="98331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ext 0"/>
          <p:cNvSpPr/>
          <p:nvPr/>
        </p:nvSpPr>
        <p:spPr>
          <a:xfrm>
            <a:off x="64497" y="238230"/>
            <a:ext cx="5215457" cy="706549"/>
          </a:xfrm>
          <a:prstGeom prst="rect">
            <a:avLst/>
          </a:prstGeom>
          <a:noFill/>
          <a:ln/>
        </p:spPr>
        <p:txBody>
          <a:bodyPr wrap="square" lIns="0" tIns="0" rIns="0" bIns="0" rtlCol="0" anchor="t"/>
          <a:lstStyle/>
          <a:p>
            <a:pPr marL="0" indent="0" algn="l">
              <a:lnSpc>
                <a:spcPts val="5450"/>
              </a:lnSpc>
              <a:buNone/>
            </a:pPr>
            <a:r>
              <a:rPr lang="en-US" b="1" kern="0" spc="-132" dirty="0">
                <a:solidFill>
                  <a:schemeClr val="bg1"/>
                </a:solidFill>
                <a:latin typeface="Arial" panose="020B0604020202020204" pitchFamily="34" charset="0"/>
                <a:ea typeface="Inter Bold" pitchFamily="34" charset="-122"/>
                <a:cs typeface="Arial" panose="020B0604020202020204" pitchFamily="34" charset="0"/>
              </a:rPr>
              <a:t>PREVENCIÓN UNIVERSAL - POBLACION SANA</a:t>
            </a:r>
            <a:endParaRPr lang="en-US" b="1" dirty="0">
              <a:solidFill>
                <a:schemeClr val="bg1"/>
              </a:solidFill>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5"/>
          <a:stretch>
            <a:fillRect/>
          </a:stretch>
        </p:blipFill>
        <p:spPr>
          <a:xfrm>
            <a:off x="400965" y="1148371"/>
            <a:ext cx="831272" cy="1069777"/>
          </a:xfrm>
          <a:prstGeom prst="rect">
            <a:avLst/>
          </a:prstGeom>
        </p:spPr>
      </p:pic>
      <p:sp>
        <p:nvSpPr>
          <p:cNvPr id="7" name="Text 1"/>
          <p:cNvSpPr/>
          <p:nvPr/>
        </p:nvSpPr>
        <p:spPr>
          <a:xfrm>
            <a:off x="1413521" y="1335001"/>
            <a:ext cx="2895975" cy="348258"/>
          </a:xfrm>
          <a:prstGeom prst="rect">
            <a:avLst/>
          </a:prstGeom>
          <a:noFill/>
          <a:ln/>
        </p:spPr>
        <p:txBody>
          <a:bodyPr wrap="none" lIns="0" tIns="0" rIns="0" bIns="0" rtlCol="0" anchor="t"/>
          <a:lstStyle/>
          <a:p>
            <a:pPr marL="0" indent="0" algn="l">
              <a:lnSpc>
                <a:spcPts val="2700"/>
              </a:lnSpc>
              <a:buNone/>
            </a:pPr>
            <a:r>
              <a:rPr lang="en-US" sz="1200" b="1" kern="0" spc="-66" dirty="0">
                <a:solidFill>
                  <a:srgbClr val="272525"/>
                </a:solidFill>
                <a:latin typeface="+mj-lt"/>
                <a:ea typeface="Inter Bold" pitchFamily="34" charset="-122"/>
                <a:cs typeface="Inter Bold" pitchFamily="34" charset="-120"/>
              </a:rPr>
              <a:t>PROMOCION DE LA SALUD</a:t>
            </a:r>
            <a:endParaRPr lang="en-US" sz="1200" dirty="0">
              <a:latin typeface="+mj-lt"/>
            </a:endParaRPr>
          </a:p>
        </p:txBody>
      </p:sp>
      <p:sp>
        <p:nvSpPr>
          <p:cNvPr id="8" name="Text 2"/>
          <p:cNvSpPr/>
          <p:nvPr/>
        </p:nvSpPr>
        <p:spPr>
          <a:xfrm>
            <a:off x="1480706" y="1369764"/>
            <a:ext cx="3840442" cy="713184"/>
          </a:xfrm>
          <a:prstGeom prst="rect">
            <a:avLst/>
          </a:prstGeom>
          <a:noFill/>
          <a:ln/>
        </p:spPr>
        <p:txBody>
          <a:bodyPr wrap="square" lIns="0" tIns="0" rIns="0" bIns="0" rtlCol="0" anchor="t"/>
          <a:lstStyle/>
          <a:p>
            <a:pPr marL="0" indent="0" algn="l">
              <a:lnSpc>
                <a:spcPts val="2800"/>
              </a:lnSpc>
              <a:buNone/>
            </a:pPr>
            <a:r>
              <a:rPr lang="en-US" sz="1200" kern="0" spc="-35" dirty="0">
                <a:solidFill>
                  <a:srgbClr val="272525"/>
                </a:solidFill>
                <a:latin typeface="+mn-lt"/>
                <a:ea typeface="Inter" pitchFamily="34" charset="-122"/>
                <a:cs typeface="Inter" pitchFamily="34" charset="-120"/>
              </a:rPr>
              <a:t>.</a:t>
            </a:r>
            <a:endParaRPr lang="en-US" sz="1200" dirty="0">
              <a:latin typeface="+mn-lt"/>
            </a:endParaRPr>
          </a:p>
        </p:txBody>
      </p:sp>
      <p:pic>
        <p:nvPicPr>
          <p:cNvPr id="9" name="Image 2" descr="preencoded.png"/>
          <p:cNvPicPr>
            <a:picLocks noChangeAspect="1"/>
          </p:cNvPicPr>
          <p:nvPr/>
        </p:nvPicPr>
        <p:blipFill>
          <a:blip r:embed="rId6"/>
          <a:stretch>
            <a:fillRect/>
          </a:stretch>
        </p:blipFill>
        <p:spPr>
          <a:xfrm>
            <a:off x="400965" y="2386380"/>
            <a:ext cx="831272" cy="970276"/>
          </a:xfrm>
          <a:prstGeom prst="rect">
            <a:avLst/>
          </a:prstGeom>
        </p:spPr>
      </p:pic>
      <p:sp>
        <p:nvSpPr>
          <p:cNvPr id="10" name="Text 3"/>
          <p:cNvSpPr/>
          <p:nvPr/>
        </p:nvSpPr>
        <p:spPr>
          <a:xfrm>
            <a:off x="1449045" y="2545268"/>
            <a:ext cx="2811899" cy="348258"/>
          </a:xfrm>
          <a:prstGeom prst="rect">
            <a:avLst/>
          </a:prstGeom>
          <a:noFill/>
          <a:ln/>
        </p:spPr>
        <p:txBody>
          <a:bodyPr wrap="none" lIns="0" tIns="0" rIns="0" bIns="0" rtlCol="0" anchor="t"/>
          <a:lstStyle/>
          <a:p>
            <a:pPr marL="0" indent="0" algn="l">
              <a:lnSpc>
                <a:spcPts val="2700"/>
              </a:lnSpc>
              <a:buNone/>
            </a:pPr>
            <a:r>
              <a:rPr lang="en-US" sz="1200" b="1" spc="-66" dirty="0">
                <a:solidFill>
                  <a:srgbClr val="272525"/>
                </a:solidFill>
                <a:latin typeface="+mn-lt"/>
                <a:ea typeface="Inter Bold" pitchFamily="34" charset="-122"/>
              </a:rPr>
              <a:t>MOVILIZACION</a:t>
            </a:r>
            <a:endParaRPr lang="en-US" sz="1200" dirty="0">
              <a:latin typeface="+mn-lt"/>
            </a:endParaRPr>
          </a:p>
        </p:txBody>
      </p:sp>
      <p:sp>
        <p:nvSpPr>
          <p:cNvPr id="11" name="Text 4"/>
          <p:cNvSpPr/>
          <p:nvPr/>
        </p:nvSpPr>
        <p:spPr>
          <a:xfrm>
            <a:off x="1449045" y="2873153"/>
            <a:ext cx="3458416" cy="713184"/>
          </a:xfrm>
          <a:prstGeom prst="rect">
            <a:avLst/>
          </a:prstGeom>
          <a:noFill/>
          <a:ln/>
        </p:spPr>
        <p:txBody>
          <a:bodyPr wrap="square" lIns="0" tIns="0" rIns="0" bIns="0" rtlCol="0" anchor="t"/>
          <a:lstStyle/>
          <a:p>
            <a:pPr marL="0" indent="0" algn="l">
              <a:lnSpc>
                <a:spcPts val="2800"/>
              </a:lnSpc>
              <a:buNone/>
            </a:pPr>
            <a:r>
              <a:rPr lang="es-MX" sz="1200" kern="0" spc="-35" dirty="0">
                <a:solidFill>
                  <a:srgbClr val="272525"/>
                </a:solidFill>
                <a:latin typeface="+mj-lt"/>
                <a:ea typeface="Inter" pitchFamily="34" charset="-122"/>
                <a:cs typeface="Inter" pitchFamily="34" charset="-120"/>
              </a:rPr>
              <a:t>A las organizaciones de base y otros grupos, para promover los DSXDR, la salud sexual y reproductiva, la equidad de género y prevenir la exclusión social.</a:t>
            </a:r>
            <a:endParaRPr lang="en-US" sz="1200" dirty="0">
              <a:latin typeface="+mj-lt"/>
            </a:endParaRPr>
          </a:p>
        </p:txBody>
      </p:sp>
      <p:pic>
        <p:nvPicPr>
          <p:cNvPr id="12" name="Image 3" descr="preencoded.png"/>
          <p:cNvPicPr>
            <a:picLocks noChangeAspect="1"/>
          </p:cNvPicPr>
          <p:nvPr/>
        </p:nvPicPr>
        <p:blipFill>
          <a:blip r:embed="rId7"/>
          <a:stretch>
            <a:fillRect/>
          </a:stretch>
        </p:blipFill>
        <p:spPr>
          <a:xfrm>
            <a:off x="440881" y="3452193"/>
            <a:ext cx="831272" cy="1113708"/>
          </a:xfrm>
          <a:prstGeom prst="rect">
            <a:avLst/>
          </a:prstGeom>
        </p:spPr>
      </p:pic>
      <p:sp>
        <p:nvSpPr>
          <p:cNvPr id="13" name="Text 5"/>
          <p:cNvSpPr/>
          <p:nvPr/>
        </p:nvSpPr>
        <p:spPr>
          <a:xfrm>
            <a:off x="1378175" y="3933835"/>
            <a:ext cx="3458416" cy="348258"/>
          </a:xfrm>
          <a:prstGeom prst="rect">
            <a:avLst/>
          </a:prstGeom>
          <a:noFill/>
          <a:ln/>
        </p:spPr>
        <p:txBody>
          <a:bodyPr wrap="none" lIns="0" tIns="0" rIns="0" bIns="0" rtlCol="0" anchor="t"/>
          <a:lstStyle/>
          <a:p>
            <a:pPr marL="0" indent="0" algn="l">
              <a:lnSpc>
                <a:spcPts val="2700"/>
              </a:lnSpc>
              <a:buNone/>
            </a:pPr>
            <a:r>
              <a:rPr lang="en-US" sz="1200" b="1" dirty="0">
                <a:latin typeface="+mn-lt"/>
              </a:rPr>
              <a:t>FORTALECIMIENTO DE REDES COMUNITARIAS</a:t>
            </a:r>
          </a:p>
        </p:txBody>
      </p:sp>
      <p:sp>
        <p:nvSpPr>
          <p:cNvPr id="14" name="Text 6"/>
          <p:cNvSpPr/>
          <p:nvPr/>
        </p:nvSpPr>
        <p:spPr>
          <a:xfrm>
            <a:off x="1378175" y="3626322"/>
            <a:ext cx="3169253" cy="427106"/>
          </a:xfrm>
          <a:prstGeom prst="rect">
            <a:avLst/>
          </a:prstGeom>
          <a:noFill/>
          <a:ln/>
        </p:spPr>
        <p:txBody>
          <a:bodyPr wrap="square" lIns="0" tIns="0" rIns="0" bIns="0" rtlCol="0" anchor="t"/>
          <a:lstStyle/>
          <a:p>
            <a:pPr marL="0" indent="0" algn="l">
              <a:lnSpc>
                <a:spcPts val="2800"/>
              </a:lnSpc>
              <a:buNone/>
            </a:pPr>
            <a:endParaRPr lang="en-US" sz="1200" dirty="0">
              <a:latin typeface="+mn-lt"/>
            </a:endParaRPr>
          </a:p>
        </p:txBody>
      </p:sp>
      <p:sp>
        <p:nvSpPr>
          <p:cNvPr id="3" name="CuadroTexto 2">
            <a:extLst>
              <a:ext uri="{FF2B5EF4-FFF2-40B4-BE49-F238E27FC236}">
                <a16:creationId xmlns:a16="http://schemas.microsoft.com/office/drawing/2014/main" id="{93D0AF5C-66E2-5AA7-722E-D824F80D9184}"/>
              </a:ext>
            </a:extLst>
          </p:cNvPr>
          <p:cNvSpPr txBox="1"/>
          <p:nvPr/>
        </p:nvSpPr>
        <p:spPr>
          <a:xfrm>
            <a:off x="1350335" y="1743740"/>
            <a:ext cx="4621104" cy="646331"/>
          </a:xfrm>
          <a:prstGeom prst="rect">
            <a:avLst/>
          </a:prstGeom>
          <a:noFill/>
        </p:spPr>
        <p:txBody>
          <a:bodyPr wrap="square">
            <a:spAutoFit/>
          </a:bodyPr>
          <a:lstStyle/>
          <a:p>
            <a:r>
              <a:rPr lang="es-MX" sz="1200" dirty="0"/>
              <a:t>Adopción de comportamientos protectores y modificación de factores de riesgo que establecen condiciones de vulnerabilidad para la población</a:t>
            </a:r>
            <a:endParaRPr lang="es-CO" sz="1200" dirty="0"/>
          </a:p>
        </p:txBody>
      </p:sp>
      <p:pic>
        <p:nvPicPr>
          <p:cNvPr id="15" name="Imagen 14">
            <a:extLst>
              <a:ext uri="{FF2B5EF4-FFF2-40B4-BE49-F238E27FC236}">
                <a16:creationId xmlns:a16="http://schemas.microsoft.com/office/drawing/2014/main" id="{5A2B2D58-A852-9293-8720-73748E15D894}"/>
              </a:ext>
            </a:extLst>
          </p:cNvPr>
          <p:cNvPicPr>
            <a:picLocks noChangeAspect="1"/>
          </p:cNvPicPr>
          <p:nvPr/>
        </p:nvPicPr>
        <p:blipFill rotWithShape="1">
          <a:blip r:embed="rId8"/>
          <a:srcRect b="5672"/>
          <a:stretch/>
        </p:blipFill>
        <p:spPr>
          <a:xfrm>
            <a:off x="5978669" y="1555787"/>
            <a:ext cx="2124075" cy="2030550"/>
          </a:xfrm>
          <a:prstGeom prst="rect">
            <a:avLst/>
          </a:prstGeom>
        </p:spPr>
      </p:pic>
    </p:spTree>
    <p:extLst>
      <p:ext uri="{BB962C8B-B14F-4D97-AF65-F5344CB8AC3E}">
        <p14:creationId xmlns:p14="http://schemas.microsoft.com/office/powerpoint/2010/main" val="325559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ext 0"/>
          <p:cNvSpPr/>
          <p:nvPr/>
        </p:nvSpPr>
        <p:spPr>
          <a:xfrm>
            <a:off x="0" y="284521"/>
            <a:ext cx="5215457" cy="706549"/>
          </a:xfrm>
          <a:prstGeom prst="rect">
            <a:avLst/>
          </a:prstGeom>
          <a:noFill/>
          <a:ln/>
        </p:spPr>
        <p:txBody>
          <a:bodyPr wrap="square" lIns="0" tIns="0" rIns="0" bIns="0" rtlCol="0" anchor="t"/>
          <a:lstStyle/>
          <a:p>
            <a:pPr marL="0" indent="0" algn="l">
              <a:lnSpc>
                <a:spcPts val="5450"/>
              </a:lnSpc>
              <a:buNone/>
            </a:pPr>
            <a:r>
              <a:rPr lang="en-US" b="1" kern="0" spc="-132" dirty="0">
                <a:solidFill>
                  <a:schemeClr val="bg1"/>
                </a:solidFill>
                <a:latin typeface="Arial" panose="020B0604020202020204" pitchFamily="34" charset="0"/>
                <a:ea typeface="Inter Bold" pitchFamily="34" charset="-122"/>
                <a:cs typeface="Arial" panose="020B0604020202020204" pitchFamily="34" charset="0"/>
              </a:rPr>
              <a:t>PREVENCION SELECTIVA POBLACIÓN CON FR</a:t>
            </a:r>
            <a:endParaRPr lang="en-US" b="1" dirty="0">
              <a:solidFill>
                <a:schemeClr val="bg1"/>
              </a:solidFill>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5"/>
          <a:stretch>
            <a:fillRect/>
          </a:stretch>
        </p:blipFill>
        <p:spPr>
          <a:xfrm>
            <a:off x="400965" y="1148371"/>
            <a:ext cx="831272" cy="1069777"/>
          </a:xfrm>
          <a:prstGeom prst="rect">
            <a:avLst/>
          </a:prstGeom>
        </p:spPr>
      </p:pic>
      <p:sp>
        <p:nvSpPr>
          <p:cNvPr id="7" name="Text 1"/>
          <p:cNvSpPr/>
          <p:nvPr/>
        </p:nvSpPr>
        <p:spPr>
          <a:xfrm>
            <a:off x="1413521" y="1335001"/>
            <a:ext cx="2895975" cy="348258"/>
          </a:xfrm>
          <a:prstGeom prst="rect">
            <a:avLst/>
          </a:prstGeom>
          <a:noFill/>
          <a:ln/>
        </p:spPr>
        <p:txBody>
          <a:bodyPr wrap="none" lIns="0" tIns="0" rIns="0" bIns="0" rtlCol="0" anchor="t"/>
          <a:lstStyle/>
          <a:p>
            <a:pPr marL="0" indent="0" algn="l">
              <a:lnSpc>
                <a:spcPts val="2700"/>
              </a:lnSpc>
              <a:buNone/>
            </a:pPr>
            <a:r>
              <a:rPr lang="en-US" sz="1200" b="1" spc="-66" dirty="0">
                <a:solidFill>
                  <a:srgbClr val="272525"/>
                </a:solidFill>
                <a:latin typeface="+mj-lt"/>
                <a:ea typeface="Inter Bold" pitchFamily="34" charset="-122"/>
              </a:rPr>
              <a:t>IDENTIFICACION DE CONDICIONES DE VULNERABILIDAD/RIESGO</a:t>
            </a:r>
          </a:p>
          <a:p>
            <a:pPr marL="0" indent="0" algn="l">
              <a:lnSpc>
                <a:spcPts val="2700"/>
              </a:lnSpc>
              <a:buNone/>
            </a:pPr>
            <a:r>
              <a:rPr lang="en-US" sz="1200" spc="-66" dirty="0" err="1">
                <a:solidFill>
                  <a:srgbClr val="272525"/>
                </a:solidFill>
                <a:latin typeface="+mj-lt"/>
                <a:ea typeface="Inter Bold" pitchFamily="34" charset="-122"/>
              </a:rPr>
              <a:t>Autoevaluación</a:t>
            </a:r>
            <a:r>
              <a:rPr lang="en-US" sz="1200" spc="-66" dirty="0">
                <a:solidFill>
                  <a:srgbClr val="272525"/>
                </a:solidFill>
                <a:latin typeface="+mj-lt"/>
                <a:ea typeface="Inter Bold" pitchFamily="34" charset="-122"/>
              </a:rPr>
              <a:t> del </a:t>
            </a:r>
            <a:r>
              <a:rPr lang="en-US" sz="1200" spc="-66" dirty="0" err="1">
                <a:solidFill>
                  <a:srgbClr val="272525"/>
                </a:solidFill>
                <a:latin typeface="+mj-lt"/>
                <a:ea typeface="Inter Bold" pitchFamily="34" charset="-122"/>
              </a:rPr>
              <a:t>riesgo</a:t>
            </a:r>
            <a:r>
              <a:rPr lang="en-US" sz="1200" spc="-66" dirty="0">
                <a:solidFill>
                  <a:srgbClr val="272525"/>
                </a:solidFill>
                <a:latin typeface="+mj-lt"/>
                <a:ea typeface="Inter Bold" pitchFamily="34" charset="-122"/>
              </a:rPr>
              <a:t> </a:t>
            </a:r>
          </a:p>
          <a:p>
            <a:pPr marL="0" indent="0" algn="l">
              <a:lnSpc>
                <a:spcPts val="2700"/>
              </a:lnSpc>
              <a:buNone/>
            </a:pPr>
            <a:endParaRPr lang="en-US" sz="1200" dirty="0">
              <a:latin typeface="+mj-lt"/>
            </a:endParaRPr>
          </a:p>
        </p:txBody>
      </p:sp>
      <p:sp>
        <p:nvSpPr>
          <p:cNvPr id="8" name="Text 2"/>
          <p:cNvSpPr/>
          <p:nvPr/>
        </p:nvSpPr>
        <p:spPr>
          <a:xfrm>
            <a:off x="1480706" y="1369764"/>
            <a:ext cx="3840442" cy="713184"/>
          </a:xfrm>
          <a:prstGeom prst="rect">
            <a:avLst/>
          </a:prstGeom>
          <a:noFill/>
          <a:ln/>
        </p:spPr>
        <p:txBody>
          <a:bodyPr wrap="square" lIns="0" tIns="0" rIns="0" bIns="0" rtlCol="0" anchor="t"/>
          <a:lstStyle/>
          <a:p>
            <a:pPr marL="0" indent="0" algn="l">
              <a:lnSpc>
                <a:spcPts val="2800"/>
              </a:lnSpc>
              <a:buNone/>
            </a:pPr>
            <a:r>
              <a:rPr lang="en-US" sz="1200" kern="0" spc="-35" dirty="0">
                <a:solidFill>
                  <a:srgbClr val="272525"/>
                </a:solidFill>
                <a:latin typeface="+mn-lt"/>
                <a:ea typeface="Inter" pitchFamily="34" charset="-122"/>
                <a:cs typeface="Inter" pitchFamily="34" charset="-120"/>
              </a:rPr>
              <a:t>.</a:t>
            </a:r>
            <a:endParaRPr lang="en-US" sz="1200" dirty="0">
              <a:latin typeface="+mn-lt"/>
            </a:endParaRPr>
          </a:p>
        </p:txBody>
      </p:sp>
      <p:pic>
        <p:nvPicPr>
          <p:cNvPr id="9" name="Image 2" descr="preencoded.png"/>
          <p:cNvPicPr>
            <a:picLocks noChangeAspect="1"/>
          </p:cNvPicPr>
          <p:nvPr/>
        </p:nvPicPr>
        <p:blipFill>
          <a:blip r:embed="rId6"/>
          <a:stretch>
            <a:fillRect/>
          </a:stretch>
        </p:blipFill>
        <p:spPr>
          <a:xfrm>
            <a:off x="400965" y="2386380"/>
            <a:ext cx="831272" cy="970276"/>
          </a:xfrm>
          <a:prstGeom prst="rect">
            <a:avLst/>
          </a:prstGeom>
        </p:spPr>
      </p:pic>
      <p:sp>
        <p:nvSpPr>
          <p:cNvPr id="10" name="Text 3"/>
          <p:cNvSpPr/>
          <p:nvPr/>
        </p:nvSpPr>
        <p:spPr>
          <a:xfrm>
            <a:off x="1449045" y="2061952"/>
            <a:ext cx="2811899" cy="139553"/>
          </a:xfrm>
          <a:prstGeom prst="rect">
            <a:avLst/>
          </a:prstGeom>
          <a:noFill/>
          <a:ln/>
        </p:spPr>
        <p:txBody>
          <a:bodyPr wrap="none" lIns="0" tIns="0" rIns="0" bIns="0" rtlCol="0" anchor="t"/>
          <a:lstStyle/>
          <a:p>
            <a:pPr marL="0" indent="0" algn="l">
              <a:lnSpc>
                <a:spcPts val="2700"/>
              </a:lnSpc>
              <a:buNone/>
            </a:pPr>
            <a:r>
              <a:rPr lang="en-US" sz="1200" b="1" spc="-66" dirty="0">
                <a:solidFill>
                  <a:srgbClr val="272525"/>
                </a:solidFill>
                <a:latin typeface="+mn-lt"/>
                <a:ea typeface="Inter Bold" pitchFamily="34" charset="-122"/>
              </a:rPr>
              <a:t>INDUCCIÓN  DEMANDA PARA TAMIZAJE DE VIH</a:t>
            </a:r>
          </a:p>
          <a:p>
            <a:pPr marL="0" indent="0" algn="l">
              <a:lnSpc>
                <a:spcPts val="2700"/>
              </a:lnSpc>
              <a:buNone/>
            </a:pPr>
            <a:r>
              <a:rPr lang="en-US" sz="1200" spc="-66" dirty="0">
                <a:solidFill>
                  <a:srgbClr val="272525"/>
                </a:solidFill>
                <a:latin typeface="+mn-lt"/>
                <a:ea typeface="Inter Bold" pitchFamily="34" charset="-122"/>
              </a:rPr>
              <a:t>A IPS </a:t>
            </a:r>
            <a:r>
              <a:rPr lang="en-US" sz="1200" spc="-66" dirty="0" err="1">
                <a:solidFill>
                  <a:srgbClr val="272525"/>
                </a:solidFill>
                <a:latin typeface="+mn-lt"/>
                <a:ea typeface="Inter Bold" pitchFamily="34" charset="-122"/>
              </a:rPr>
              <a:t>correspondiente</a:t>
            </a:r>
            <a:r>
              <a:rPr lang="en-US" sz="1200" spc="-66" dirty="0">
                <a:solidFill>
                  <a:srgbClr val="272525"/>
                </a:solidFill>
                <a:latin typeface="+mn-lt"/>
                <a:ea typeface="Inter Bold" pitchFamily="34" charset="-122"/>
              </a:rPr>
              <a:t>, SSP, ASSBASALUD</a:t>
            </a:r>
            <a:endParaRPr lang="en-US" sz="1200" dirty="0">
              <a:latin typeface="+mn-lt"/>
            </a:endParaRPr>
          </a:p>
        </p:txBody>
      </p:sp>
      <p:pic>
        <p:nvPicPr>
          <p:cNvPr id="12" name="Image 3" descr="preencoded.png"/>
          <p:cNvPicPr>
            <a:picLocks noChangeAspect="1"/>
          </p:cNvPicPr>
          <p:nvPr/>
        </p:nvPicPr>
        <p:blipFill>
          <a:blip r:embed="rId7"/>
          <a:stretch>
            <a:fillRect/>
          </a:stretch>
        </p:blipFill>
        <p:spPr>
          <a:xfrm>
            <a:off x="440881" y="3452193"/>
            <a:ext cx="831272" cy="1113708"/>
          </a:xfrm>
          <a:prstGeom prst="rect">
            <a:avLst/>
          </a:prstGeom>
        </p:spPr>
      </p:pic>
      <p:sp>
        <p:nvSpPr>
          <p:cNvPr id="13" name="Text 5"/>
          <p:cNvSpPr/>
          <p:nvPr/>
        </p:nvSpPr>
        <p:spPr>
          <a:xfrm>
            <a:off x="1413521" y="2775432"/>
            <a:ext cx="3458416" cy="348258"/>
          </a:xfrm>
          <a:prstGeom prst="rect">
            <a:avLst/>
          </a:prstGeom>
          <a:noFill/>
          <a:ln/>
        </p:spPr>
        <p:txBody>
          <a:bodyPr wrap="none" lIns="0" tIns="0" rIns="0" bIns="0" rtlCol="0" anchor="t"/>
          <a:lstStyle/>
          <a:p>
            <a:pPr marL="0" indent="0" algn="l">
              <a:lnSpc>
                <a:spcPts val="2700"/>
              </a:lnSpc>
              <a:buNone/>
            </a:pPr>
            <a:r>
              <a:rPr lang="en-US" sz="1200" b="1" dirty="0">
                <a:latin typeface="+mn-lt"/>
              </a:rPr>
              <a:t>CANALIZACIÓN</a:t>
            </a:r>
          </a:p>
          <a:p>
            <a:pPr marL="0" indent="0" algn="l">
              <a:lnSpc>
                <a:spcPts val="2700"/>
              </a:lnSpc>
              <a:buNone/>
            </a:pPr>
            <a:r>
              <a:rPr lang="en-US" sz="1200" dirty="0">
                <a:latin typeface="+mn-lt"/>
              </a:rPr>
              <a:t>A SSAJ, </a:t>
            </a:r>
            <a:r>
              <a:rPr lang="en-US" sz="1200" dirty="0" err="1">
                <a:latin typeface="+mn-lt"/>
              </a:rPr>
              <a:t>tamizaje</a:t>
            </a:r>
            <a:r>
              <a:rPr lang="en-US" sz="1200" dirty="0">
                <a:latin typeface="+mn-lt"/>
              </a:rPr>
              <a:t>, </a:t>
            </a:r>
            <a:r>
              <a:rPr lang="en-US" sz="1200" dirty="0" err="1">
                <a:latin typeface="+mn-lt"/>
              </a:rPr>
              <a:t>servicios</a:t>
            </a:r>
            <a:r>
              <a:rPr lang="en-US" sz="1200" dirty="0">
                <a:latin typeface="+mn-lt"/>
              </a:rPr>
              <a:t> de </a:t>
            </a:r>
            <a:r>
              <a:rPr lang="en-US" sz="1200" dirty="0" err="1">
                <a:latin typeface="+mn-lt"/>
              </a:rPr>
              <a:t>salud</a:t>
            </a:r>
            <a:endParaRPr lang="en-US" sz="1200" dirty="0">
              <a:latin typeface="+mn-lt"/>
            </a:endParaRPr>
          </a:p>
          <a:p>
            <a:pPr marL="0" indent="0" algn="l">
              <a:lnSpc>
                <a:spcPts val="2700"/>
              </a:lnSpc>
              <a:buNone/>
            </a:pPr>
            <a:r>
              <a:rPr lang="en-US" sz="1200" b="1" dirty="0">
                <a:latin typeface="+mn-lt"/>
              </a:rPr>
              <a:t>EDUCACIÓN AL GRUPO FAMILIAR</a:t>
            </a:r>
          </a:p>
        </p:txBody>
      </p:sp>
      <p:sp>
        <p:nvSpPr>
          <p:cNvPr id="14" name="Text 6"/>
          <p:cNvSpPr/>
          <p:nvPr/>
        </p:nvSpPr>
        <p:spPr>
          <a:xfrm>
            <a:off x="1413521" y="4192090"/>
            <a:ext cx="3062786" cy="469347"/>
          </a:xfrm>
          <a:prstGeom prst="rect">
            <a:avLst/>
          </a:prstGeom>
          <a:noFill/>
          <a:ln/>
        </p:spPr>
        <p:txBody>
          <a:bodyPr wrap="square" lIns="0" tIns="0" rIns="0" bIns="0" rtlCol="0" anchor="t"/>
          <a:lstStyle/>
          <a:p>
            <a:pPr marL="0" indent="0" algn="l">
              <a:lnSpc>
                <a:spcPts val="2800"/>
              </a:lnSpc>
              <a:buNone/>
            </a:pPr>
            <a:endParaRPr lang="en-US" sz="1200" dirty="0">
              <a:latin typeface="+mn-lt"/>
            </a:endParaRPr>
          </a:p>
        </p:txBody>
      </p:sp>
      <p:pic>
        <p:nvPicPr>
          <p:cNvPr id="4" name="Imagen 3">
            <a:extLst>
              <a:ext uri="{FF2B5EF4-FFF2-40B4-BE49-F238E27FC236}">
                <a16:creationId xmlns:a16="http://schemas.microsoft.com/office/drawing/2014/main" id="{E605E32F-C4FA-5955-74B0-0F85C8DAB590}"/>
              </a:ext>
            </a:extLst>
          </p:cNvPr>
          <p:cNvPicPr>
            <a:picLocks noChangeAspect="1"/>
          </p:cNvPicPr>
          <p:nvPr/>
        </p:nvPicPr>
        <p:blipFill>
          <a:blip r:embed="rId8"/>
          <a:stretch>
            <a:fillRect/>
          </a:stretch>
        </p:blipFill>
        <p:spPr>
          <a:xfrm>
            <a:off x="5215457" y="1975332"/>
            <a:ext cx="2857500" cy="1600200"/>
          </a:xfrm>
          <a:prstGeom prst="rect">
            <a:avLst/>
          </a:prstGeom>
        </p:spPr>
      </p:pic>
    </p:spTree>
    <p:extLst>
      <p:ext uri="{BB962C8B-B14F-4D97-AF65-F5344CB8AC3E}">
        <p14:creationId xmlns:p14="http://schemas.microsoft.com/office/powerpoint/2010/main" val="373499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ext 0"/>
          <p:cNvSpPr/>
          <p:nvPr/>
        </p:nvSpPr>
        <p:spPr>
          <a:xfrm>
            <a:off x="0" y="284521"/>
            <a:ext cx="5215457" cy="706549"/>
          </a:xfrm>
          <a:prstGeom prst="rect">
            <a:avLst/>
          </a:prstGeom>
          <a:noFill/>
          <a:ln/>
        </p:spPr>
        <p:txBody>
          <a:bodyPr wrap="square" lIns="0" tIns="0" rIns="0" bIns="0" rtlCol="0" anchor="t"/>
          <a:lstStyle/>
          <a:p>
            <a:pPr marL="0" indent="0" algn="l">
              <a:lnSpc>
                <a:spcPts val="5450"/>
              </a:lnSpc>
              <a:buNone/>
            </a:pPr>
            <a:r>
              <a:rPr lang="en-US" b="1" kern="0" spc="-132" dirty="0">
                <a:solidFill>
                  <a:schemeClr val="bg1"/>
                </a:solidFill>
                <a:latin typeface="Arial" panose="020B0604020202020204" pitchFamily="34" charset="0"/>
                <a:ea typeface="Inter Bold" pitchFamily="34" charset="-122"/>
                <a:cs typeface="Arial" panose="020B0604020202020204" pitchFamily="34" charset="0"/>
              </a:rPr>
              <a:t>PREVENCION  INDICADA  - POBLACIÓN CON  EVENTO</a:t>
            </a:r>
            <a:endParaRPr lang="en-US" b="1" dirty="0">
              <a:solidFill>
                <a:schemeClr val="bg1"/>
              </a:solidFill>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5"/>
          <a:stretch>
            <a:fillRect/>
          </a:stretch>
        </p:blipFill>
        <p:spPr>
          <a:xfrm>
            <a:off x="400965" y="1148371"/>
            <a:ext cx="831272" cy="1069777"/>
          </a:xfrm>
          <a:prstGeom prst="rect">
            <a:avLst/>
          </a:prstGeom>
        </p:spPr>
      </p:pic>
      <p:sp>
        <p:nvSpPr>
          <p:cNvPr id="7" name="Text 1"/>
          <p:cNvSpPr/>
          <p:nvPr/>
        </p:nvSpPr>
        <p:spPr>
          <a:xfrm>
            <a:off x="1413521" y="1335001"/>
            <a:ext cx="2895975" cy="348258"/>
          </a:xfrm>
          <a:prstGeom prst="rect">
            <a:avLst/>
          </a:prstGeom>
          <a:noFill/>
          <a:ln/>
        </p:spPr>
        <p:txBody>
          <a:bodyPr wrap="none" lIns="0" tIns="0" rIns="0" bIns="0" rtlCol="0" anchor="t"/>
          <a:lstStyle/>
          <a:p>
            <a:pPr marL="0" indent="0" algn="l">
              <a:lnSpc>
                <a:spcPts val="2700"/>
              </a:lnSpc>
              <a:buNone/>
            </a:pPr>
            <a:r>
              <a:rPr lang="en-US" sz="1200" b="1" spc="-66" dirty="0">
                <a:solidFill>
                  <a:srgbClr val="272525"/>
                </a:solidFill>
                <a:latin typeface="+mj-lt"/>
                <a:ea typeface="Inter Bold" pitchFamily="34" charset="-122"/>
              </a:rPr>
              <a:t>VERIFICACIÓN DE ACCESO A IPS TARV Y TRATAMIENTO</a:t>
            </a:r>
          </a:p>
          <a:p>
            <a:pPr marL="0" indent="0" algn="l">
              <a:lnSpc>
                <a:spcPts val="2700"/>
              </a:lnSpc>
              <a:buNone/>
            </a:pPr>
            <a:r>
              <a:rPr lang="en-US" sz="1200" spc="-66" dirty="0" err="1">
                <a:solidFill>
                  <a:srgbClr val="272525"/>
                </a:solidFill>
                <a:latin typeface="+mj-lt"/>
                <a:ea typeface="Inter Bold" pitchFamily="34" charset="-122"/>
              </a:rPr>
              <a:t>Adherencia</a:t>
            </a:r>
            <a:endParaRPr lang="en-US" sz="1200" spc="-66" dirty="0">
              <a:solidFill>
                <a:srgbClr val="272525"/>
              </a:solidFill>
              <a:latin typeface="+mj-lt"/>
              <a:ea typeface="Inter Bold" pitchFamily="34" charset="-122"/>
            </a:endParaRPr>
          </a:p>
          <a:p>
            <a:pPr marL="0" indent="0" algn="l">
              <a:lnSpc>
                <a:spcPts val="2700"/>
              </a:lnSpc>
              <a:buNone/>
            </a:pPr>
            <a:endParaRPr lang="en-US" sz="1200" dirty="0">
              <a:latin typeface="+mj-lt"/>
            </a:endParaRPr>
          </a:p>
        </p:txBody>
      </p:sp>
      <p:sp>
        <p:nvSpPr>
          <p:cNvPr id="8" name="Text 2"/>
          <p:cNvSpPr/>
          <p:nvPr/>
        </p:nvSpPr>
        <p:spPr>
          <a:xfrm>
            <a:off x="1413521" y="1369764"/>
            <a:ext cx="3907627" cy="713184"/>
          </a:xfrm>
          <a:prstGeom prst="rect">
            <a:avLst/>
          </a:prstGeom>
          <a:noFill/>
          <a:ln/>
        </p:spPr>
        <p:txBody>
          <a:bodyPr wrap="square" lIns="0" tIns="0" rIns="0" bIns="0" rtlCol="0" anchor="t"/>
          <a:lstStyle/>
          <a:p>
            <a:pPr marL="0" indent="0" algn="l">
              <a:lnSpc>
                <a:spcPts val="2800"/>
              </a:lnSpc>
              <a:buNone/>
            </a:pPr>
            <a:r>
              <a:rPr lang="en-US" sz="1200" kern="0" spc="-35" dirty="0">
                <a:solidFill>
                  <a:srgbClr val="272525"/>
                </a:solidFill>
                <a:latin typeface="+mn-lt"/>
                <a:ea typeface="Inter" pitchFamily="34" charset="-122"/>
                <a:cs typeface="Inter" pitchFamily="34" charset="-120"/>
              </a:rPr>
              <a:t>.</a:t>
            </a:r>
            <a:endParaRPr lang="en-US" sz="1200" dirty="0">
              <a:latin typeface="+mn-lt"/>
            </a:endParaRPr>
          </a:p>
        </p:txBody>
      </p:sp>
      <p:pic>
        <p:nvPicPr>
          <p:cNvPr id="9" name="Image 2" descr="preencoded.png"/>
          <p:cNvPicPr>
            <a:picLocks noChangeAspect="1"/>
          </p:cNvPicPr>
          <p:nvPr/>
        </p:nvPicPr>
        <p:blipFill>
          <a:blip r:embed="rId6"/>
          <a:stretch>
            <a:fillRect/>
          </a:stretch>
        </p:blipFill>
        <p:spPr>
          <a:xfrm>
            <a:off x="400965" y="2386380"/>
            <a:ext cx="831272" cy="970276"/>
          </a:xfrm>
          <a:prstGeom prst="rect">
            <a:avLst/>
          </a:prstGeom>
        </p:spPr>
      </p:pic>
      <p:sp>
        <p:nvSpPr>
          <p:cNvPr id="10" name="Text 3"/>
          <p:cNvSpPr/>
          <p:nvPr/>
        </p:nvSpPr>
        <p:spPr>
          <a:xfrm>
            <a:off x="1449045" y="2061952"/>
            <a:ext cx="2811899" cy="139553"/>
          </a:xfrm>
          <a:prstGeom prst="rect">
            <a:avLst/>
          </a:prstGeom>
          <a:noFill/>
          <a:ln/>
        </p:spPr>
        <p:txBody>
          <a:bodyPr wrap="none" lIns="0" tIns="0" rIns="0" bIns="0" rtlCol="0" anchor="t"/>
          <a:lstStyle/>
          <a:p>
            <a:pPr marL="0" indent="0" algn="l">
              <a:lnSpc>
                <a:spcPts val="2700"/>
              </a:lnSpc>
              <a:buNone/>
            </a:pPr>
            <a:r>
              <a:rPr lang="en-US" sz="1200" b="1" spc="-66" dirty="0">
                <a:solidFill>
                  <a:srgbClr val="272525"/>
                </a:solidFill>
                <a:latin typeface="+mn-lt"/>
                <a:ea typeface="Inter Bold" pitchFamily="34" charset="-122"/>
              </a:rPr>
              <a:t>EDUCACIÓN Y APOYO AL USUARIO Y SU FAMILIA</a:t>
            </a:r>
          </a:p>
          <a:p>
            <a:pPr marL="0" indent="0" algn="l">
              <a:lnSpc>
                <a:spcPts val="2700"/>
              </a:lnSpc>
              <a:buNone/>
            </a:pPr>
            <a:r>
              <a:rPr lang="en-US" sz="1200" spc="-66" dirty="0" err="1">
                <a:solidFill>
                  <a:srgbClr val="272525"/>
                </a:solidFill>
                <a:latin typeface="+mn-lt"/>
                <a:ea typeface="Inter Bold" pitchFamily="34" charset="-122"/>
              </a:rPr>
              <a:t>Desmitificar</a:t>
            </a:r>
            <a:r>
              <a:rPr lang="en-US" sz="1200" spc="-66" dirty="0">
                <a:solidFill>
                  <a:srgbClr val="272525"/>
                </a:solidFill>
                <a:latin typeface="+mn-lt"/>
                <a:ea typeface="Inter Bold" pitchFamily="34" charset="-122"/>
              </a:rPr>
              <a:t> </a:t>
            </a:r>
            <a:r>
              <a:rPr lang="en-US" sz="1200" spc="-66" dirty="0" err="1">
                <a:solidFill>
                  <a:srgbClr val="272525"/>
                </a:solidFill>
                <a:latin typeface="+mn-lt"/>
                <a:ea typeface="Inter Bold" pitchFamily="34" charset="-122"/>
              </a:rPr>
              <a:t>el</a:t>
            </a:r>
            <a:r>
              <a:rPr lang="en-US" sz="1200" spc="-66" dirty="0">
                <a:solidFill>
                  <a:srgbClr val="272525"/>
                </a:solidFill>
                <a:latin typeface="+mn-lt"/>
                <a:ea typeface="Inter Bold" pitchFamily="34" charset="-122"/>
              </a:rPr>
              <a:t> VIH, </a:t>
            </a:r>
            <a:r>
              <a:rPr lang="en-US" sz="1200" spc="-66" dirty="0" err="1">
                <a:solidFill>
                  <a:srgbClr val="272525"/>
                </a:solidFill>
                <a:latin typeface="+mn-lt"/>
                <a:ea typeface="Inter Bold" pitchFamily="34" charset="-122"/>
              </a:rPr>
              <a:t>pautas</a:t>
            </a:r>
            <a:r>
              <a:rPr lang="en-US" sz="1200" spc="-66" dirty="0">
                <a:solidFill>
                  <a:srgbClr val="272525"/>
                </a:solidFill>
                <a:latin typeface="+mn-lt"/>
                <a:ea typeface="Inter Bold" pitchFamily="34" charset="-122"/>
              </a:rPr>
              <a:t> de </a:t>
            </a:r>
            <a:r>
              <a:rPr lang="en-US" sz="1200" spc="-66" dirty="0" err="1">
                <a:solidFill>
                  <a:srgbClr val="272525"/>
                </a:solidFill>
                <a:latin typeface="+mn-lt"/>
                <a:ea typeface="Inter Bold" pitchFamily="34" charset="-122"/>
              </a:rPr>
              <a:t>cuidado</a:t>
            </a:r>
            <a:endParaRPr lang="en-US" sz="1200" spc="-66" dirty="0">
              <a:solidFill>
                <a:srgbClr val="272525"/>
              </a:solidFill>
              <a:latin typeface="+mn-lt"/>
              <a:ea typeface="Inter Bold" pitchFamily="34" charset="-122"/>
            </a:endParaRPr>
          </a:p>
        </p:txBody>
      </p:sp>
      <p:pic>
        <p:nvPicPr>
          <p:cNvPr id="12" name="Image 3" descr="preencoded.png"/>
          <p:cNvPicPr>
            <a:picLocks noChangeAspect="1"/>
          </p:cNvPicPr>
          <p:nvPr/>
        </p:nvPicPr>
        <p:blipFill>
          <a:blip r:embed="rId7"/>
          <a:stretch>
            <a:fillRect/>
          </a:stretch>
        </p:blipFill>
        <p:spPr>
          <a:xfrm>
            <a:off x="440881" y="3452193"/>
            <a:ext cx="831272" cy="1113708"/>
          </a:xfrm>
          <a:prstGeom prst="rect">
            <a:avLst/>
          </a:prstGeom>
        </p:spPr>
      </p:pic>
      <p:sp>
        <p:nvSpPr>
          <p:cNvPr id="13" name="Text 5"/>
          <p:cNvSpPr/>
          <p:nvPr/>
        </p:nvSpPr>
        <p:spPr>
          <a:xfrm>
            <a:off x="1413521" y="2775432"/>
            <a:ext cx="3458416" cy="348258"/>
          </a:xfrm>
          <a:prstGeom prst="rect">
            <a:avLst/>
          </a:prstGeom>
          <a:noFill/>
          <a:ln/>
        </p:spPr>
        <p:txBody>
          <a:bodyPr wrap="none" lIns="0" tIns="0" rIns="0" bIns="0" rtlCol="0" anchor="t"/>
          <a:lstStyle/>
          <a:p>
            <a:pPr marL="0" indent="0" algn="l">
              <a:lnSpc>
                <a:spcPts val="2700"/>
              </a:lnSpc>
              <a:buNone/>
            </a:pPr>
            <a:r>
              <a:rPr lang="en-US" sz="1200" b="1" dirty="0">
                <a:latin typeface="+mn-lt"/>
              </a:rPr>
              <a:t>APOYO AL CUMPLIMIENTO TERAPÉUTICO</a:t>
            </a:r>
          </a:p>
          <a:p>
            <a:pPr marL="0" indent="0" algn="l">
              <a:lnSpc>
                <a:spcPts val="2700"/>
              </a:lnSpc>
              <a:buNone/>
            </a:pPr>
            <a:r>
              <a:rPr lang="en-US" sz="1200" b="1" dirty="0">
                <a:latin typeface="+mn-lt"/>
              </a:rPr>
              <a:t>FORTALECIMIENTO DE PREVENCIÓN SECUNDARIA</a:t>
            </a:r>
          </a:p>
          <a:p>
            <a:pPr marL="0" indent="0" algn="l">
              <a:lnSpc>
                <a:spcPts val="2700"/>
              </a:lnSpc>
              <a:buNone/>
            </a:pPr>
            <a:r>
              <a:rPr lang="en-US" sz="1200" b="1" dirty="0">
                <a:latin typeface="+mn-lt"/>
              </a:rPr>
              <a:t>IDENTIFICACIÓN DE COINFECCIÓN TB-VIH</a:t>
            </a:r>
          </a:p>
          <a:p>
            <a:pPr marL="0" indent="0" algn="l">
              <a:lnSpc>
                <a:spcPts val="2700"/>
              </a:lnSpc>
              <a:buNone/>
            </a:pPr>
            <a:r>
              <a:rPr lang="en-US" sz="1200" b="1" dirty="0">
                <a:latin typeface="+mn-lt"/>
              </a:rPr>
              <a:t>IDENTIFICACIÓN DE REDES DE APOYO</a:t>
            </a:r>
          </a:p>
          <a:p>
            <a:pPr marL="0" indent="0" algn="l">
              <a:lnSpc>
                <a:spcPts val="2700"/>
              </a:lnSpc>
              <a:buNone/>
            </a:pPr>
            <a:r>
              <a:rPr lang="en-US" sz="1200" b="1" dirty="0">
                <a:latin typeface="+mn-lt"/>
              </a:rPr>
              <a:t>CONFORMACIÓN DE GRUPOS DE PARES</a:t>
            </a:r>
          </a:p>
        </p:txBody>
      </p:sp>
      <p:sp>
        <p:nvSpPr>
          <p:cNvPr id="14" name="Text 6"/>
          <p:cNvSpPr/>
          <p:nvPr/>
        </p:nvSpPr>
        <p:spPr>
          <a:xfrm>
            <a:off x="1413521" y="4192090"/>
            <a:ext cx="3062786" cy="469347"/>
          </a:xfrm>
          <a:prstGeom prst="rect">
            <a:avLst/>
          </a:prstGeom>
          <a:noFill/>
          <a:ln/>
        </p:spPr>
        <p:txBody>
          <a:bodyPr wrap="square" lIns="0" tIns="0" rIns="0" bIns="0" rtlCol="0" anchor="t"/>
          <a:lstStyle/>
          <a:p>
            <a:pPr marL="0" indent="0" algn="l">
              <a:lnSpc>
                <a:spcPts val="2800"/>
              </a:lnSpc>
              <a:buNone/>
            </a:pPr>
            <a:endParaRPr lang="en-US" sz="1200" dirty="0">
              <a:latin typeface="+mn-lt"/>
            </a:endParaRPr>
          </a:p>
        </p:txBody>
      </p:sp>
      <p:pic>
        <p:nvPicPr>
          <p:cNvPr id="2" name="Imagen 1">
            <a:extLst>
              <a:ext uri="{FF2B5EF4-FFF2-40B4-BE49-F238E27FC236}">
                <a16:creationId xmlns:a16="http://schemas.microsoft.com/office/drawing/2014/main" id="{B88E321B-289F-4B4D-8A63-1CCE5BDBDFB6}"/>
              </a:ext>
            </a:extLst>
          </p:cNvPr>
          <p:cNvPicPr>
            <a:picLocks noChangeAspect="1"/>
          </p:cNvPicPr>
          <p:nvPr/>
        </p:nvPicPr>
        <p:blipFill>
          <a:blip r:embed="rId8"/>
          <a:stretch>
            <a:fillRect/>
          </a:stretch>
        </p:blipFill>
        <p:spPr>
          <a:xfrm>
            <a:off x="5528051" y="1647825"/>
            <a:ext cx="2466975" cy="1847850"/>
          </a:xfrm>
          <a:prstGeom prst="rect">
            <a:avLst/>
          </a:prstGeom>
        </p:spPr>
      </p:pic>
    </p:spTree>
    <p:extLst>
      <p:ext uri="{BB962C8B-B14F-4D97-AF65-F5344CB8AC3E}">
        <p14:creationId xmlns:p14="http://schemas.microsoft.com/office/powerpoint/2010/main" val="198268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ext 0"/>
          <p:cNvSpPr/>
          <p:nvPr/>
        </p:nvSpPr>
        <p:spPr>
          <a:xfrm>
            <a:off x="0" y="284521"/>
            <a:ext cx="5215457" cy="706549"/>
          </a:xfrm>
          <a:prstGeom prst="rect">
            <a:avLst/>
          </a:prstGeom>
          <a:noFill/>
          <a:ln/>
        </p:spPr>
        <p:txBody>
          <a:bodyPr wrap="square" lIns="0" tIns="0" rIns="0" bIns="0" rtlCol="0" anchor="t"/>
          <a:lstStyle/>
          <a:p>
            <a:pPr marL="0" indent="0" algn="l">
              <a:lnSpc>
                <a:spcPts val="5450"/>
              </a:lnSpc>
              <a:buNone/>
            </a:pPr>
            <a:r>
              <a:rPr lang="en-US" b="1" kern="0" spc="-132" dirty="0">
                <a:solidFill>
                  <a:schemeClr val="bg1"/>
                </a:solidFill>
                <a:latin typeface="Arial" panose="020B0604020202020204" pitchFamily="34" charset="0"/>
                <a:ea typeface="Inter Bold" pitchFamily="34" charset="-122"/>
                <a:cs typeface="Arial" panose="020B0604020202020204" pitchFamily="34" charset="0"/>
              </a:rPr>
              <a:t>GESTIÓN EN SALUD PÚBLICA - POBLACIÓN CON  EVENTO</a:t>
            </a:r>
            <a:endParaRPr lang="en-US" b="1" dirty="0">
              <a:solidFill>
                <a:schemeClr val="bg1"/>
              </a:solidFill>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5"/>
          <a:stretch>
            <a:fillRect/>
          </a:stretch>
        </p:blipFill>
        <p:spPr>
          <a:xfrm>
            <a:off x="400965" y="1148371"/>
            <a:ext cx="831272" cy="1069777"/>
          </a:xfrm>
          <a:prstGeom prst="rect">
            <a:avLst/>
          </a:prstGeom>
        </p:spPr>
      </p:pic>
      <p:sp>
        <p:nvSpPr>
          <p:cNvPr id="7" name="Text 1"/>
          <p:cNvSpPr/>
          <p:nvPr/>
        </p:nvSpPr>
        <p:spPr>
          <a:xfrm>
            <a:off x="1413521" y="1335001"/>
            <a:ext cx="2895975" cy="348258"/>
          </a:xfrm>
          <a:prstGeom prst="rect">
            <a:avLst/>
          </a:prstGeom>
          <a:noFill/>
          <a:ln/>
        </p:spPr>
        <p:txBody>
          <a:bodyPr wrap="none" lIns="0" tIns="0" rIns="0" bIns="0" rtlCol="0" anchor="t"/>
          <a:lstStyle/>
          <a:p>
            <a:pPr marL="0" indent="0" algn="l">
              <a:lnSpc>
                <a:spcPts val="2700"/>
              </a:lnSpc>
              <a:buNone/>
            </a:pPr>
            <a:r>
              <a:rPr lang="en-US" sz="1200" b="1" spc="-66" dirty="0">
                <a:solidFill>
                  <a:srgbClr val="272525"/>
                </a:solidFill>
                <a:latin typeface="+mj-lt"/>
                <a:ea typeface="Inter Bold" pitchFamily="34" charset="-122"/>
              </a:rPr>
              <a:t>REMISIÓN AL EQUIPO BASICO DE SALUD</a:t>
            </a:r>
            <a:endParaRPr lang="en-US" sz="1200" b="1" i="1" spc="-66" dirty="0">
              <a:solidFill>
                <a:srgbClr val="272525"/>
              </a:solidFill>
              <a:latin typeface="+mj-lt"/>
              <a:ea typeface="Inter Bold" pitchFamily="34" charset="-122"/>
            </a:endParaRPr>
          </a:p>
          <a:p>
            <a:pPr marL="0" indent="0" algn="l">
              <a:lnSpc>
                <a:spcPts val="2700"/>
              </a:lnSpc>
              <a:buNone/>
            </a:pPr>
            <a:endParaRPr lang="en-US" sz="1200" dirty="0">
              <a:latin typeface="+mj-lt"/>
            </a:endParaRPr>
          </a:p>
        </p:txBody>
      </p:sp>
      <p:sp>
        <p:nvSpPr>
          <p:cNvPr id="8" name="Text 2"/>
          <p:cNvSpPr/>
          <p:nvPr/>
        </p:nvSpPr>
        <p:spPr>
          <a:xfrm>
            <a:off x="1413521" y="1369764"/>
            <a:ext cx="3907627" cy="713184"/>
          </a:xfrm>
          <a:prstGeom prst="rect">
            <a:avLst/>
          </a:prstGeom>
          <a:noFill/>
          <a:ln/>
        </p:spPr>
        <p:txBody>
          <a:bodyPr wrap="square" lIns="0" tIns="0" rIns="0" bIns="0" rtlCol="0" anchor="t"/>
          <a:lstStyle/>
          <a:p>
            <a:pPr marL="0" indent="0" algn="l">
              <a:lnSpc>
                <a:spcPts val="2800"/>
              </a:lnSpc>
              <a:buNone/>
            </a:pPr>
            <a:r>
              <a:rPr lang="en-US" sz="1200" kern="0" spc="-35" dirty="0">
                <a:solidFill>
                  <a:srgbClr val="272525"/>
                </a:solidFill>
                <a:latin typeface="+mn-lt"/>
                <a:ea typeface="Inter" pitchFamily="34" charset="-122"/>
                <a:cs typeface="Inter" pitchFamily="34" charset="-120"/>
              </a:rPr>
              <a:t>.</a:t>
            </a:r>
            <a:endParaRPr lang="en-US" sz="1200" dirty="0">
              <a:latin typeface="+mn-lt"/>
            </a:endParaRPr>
          </a:p>
        </p:txBody>
      </p:sp>
      <p:pic>
        <p:nvPicPr>
          <p:cNvPr id="9" name="Image 2" descr="preencoded.png"/>
          <p:cNvPicPr>
            <a:picLocks noChangeAspect="1"/>
          </p:cNvPicPr>
          <p:nvPr/>
        </p:nvPicPr>
        <p:blipFill>
          <a:blip r:embed="rId6"/>
          <a:stretch>
            <a:fillRect/>
          </a:stretch>
        </p:blipFill>
        <p:spPr>
          <a:xfrm>
            <a:off x="400965" y="2386380"/>
            <a:ext cx="831272" cy="970276"/>
          </a:xfrm>
          <a:prstGeom prst="rect">
            <a:avLst/>
          </a:prstGeom>
        </p:spPr>
      </p:pic>
      <p:sp>
        <p:nvSpPr>
          <p:cNvPr id="10" name="Text 3"/>
          <p:cNvSpPr/>
          <p:nvPr/>
        </p:nvSpPr>
        <p:spPr>
          <a:xfrm>
            <a:off x="1413521" y="1726356"/>
            <a:ext cx="2811899" cy="139553"/>
          </a:xfrm>
          <a:prstGeom prst="rect">
            <a:avLst/>
          </a:prstGeom>
          <a:noFill/>
          <a:ln/>
        </p:spPr>
        <p:txBody>
          <a:bodyPr wrap="none" lIns="0" tIns="0" rIns="0" bIns="0" rtlCol="0" anchor="t"/>
          <a:lstStyle/>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r>
              <a:rPr lang="en-US" sz="1200" b="1" spc="-66" dirty="0">
                <a:solidFill>
                  <a:srgbClr val="272525"/>
                </a:solidFill>
                <a:latin typeface="+mn-lt"/>
                <a:ea typeface="Inter Bold" pitchFamily="34" charset="-122"/>
              </a:rPr>
              <a:t>REMISIÓN  A IPS SEGÚN HALLAZGOS</a:t>
            </a:r>
          </a:p>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endParaRPr lang="en-US" sz="1200" b="1" spc="-66" dirty="0">
              <a:solidFill>
                <a:srgbClr val="272525"/>
              </a:solidFill>
              <a:latin typeface="+mn-lt"/>
              <a:ea typeface="Inter Bold" pitchFamily="34" charset="-122"/>
            </a:endParaRPr>
          </a:p>
          <a:p>
            <a:pPr marL="0" indent="0" algn="l">
              <a:lnSpc>
                <a:spcPts val="2700"/>
              </a:lnSpc>
              <a:buNone/>
            </a:pPr>
            <a:r>
              <a:rPr lang="en-US" sz="1200" b="1" spc="-66" dirty="0">
                <a:solidFill>
                  <a:srgbClr val="272525"/>
                </a:solidFill>
                <a:latin typeface="+mn-lt"/>
                <a:ea typeface="Inter Bold" pitchFamily="34" charset="-122"/>
              </a:rPr>
              <a:t>MONITOREO Y EVALUACIÓN DE LA ATENCIÓN INTEGRAL</a:t>
            </a:r>
          </a:p>
        </p:txBody>
      </p:sp>
      <p:pic>
        <p:nvPicPr>
          <p:cNvPr id="12" name="Image 3" descr="preencoded.png"/>
          <p:cNvPicPr>
            <a:picLocks noChangeAspect="1"/>
          </p:cNvPicPr>
          <p:nvPr/>
        </p:nvPicPr>
        <p:blipFill>
          <a:blip r:embed="rId7"/>
          <a:stretch>
            <a:fillRect/>
          </a:stretch>
        </p:blipFill>
        <p:spPr>
          <a:xfrm>
            <a:off x="440881" y="3452193"/>
            <a:ext cx="831272" cy="1113708"/>
          </a:xfrm>
          <a:prstGeom prst="rect">
            <a:avLst/>
          </a:prstGeom>
        </p:spPr>
      </p:pic>
      <p:sp>
        <p:nvSpPr>
          <p:cNvPr id="13" name="Text 5"/>
          <p:cNvSpPr/>
          <p:nvPr/>
        </p:nvSpPr>
        <p:spPr>
          <a:xfrm>
            <a:off x="1413521" y="3437065"/>
            <a:ext cx="3458416" cy="348258"/>
          </a:xfrm>
          <a:prstGeom prst="rect">
            <a:avLst/>
          </a:prstGeom>
          <a:noFill/>
          <a:ln/>
        </p:spPr>
        <p:txBody>
          <a:bodyPr wrap="none" lIns="0" tIns="0" rIns="0" bIns="0" rtlCol="0" anchor="t"/>
          <a:lstStyle/>
          <a:p>
            <a:pPr marL="0" indent="0" algn="l">
              <a:lnSpc>
                <a:spcPts val="2700"/>
              </a:lnSpc>
              <a:buNone/>
            </a:pPr>
            <a:endParaRPr lang="en-US" sz="1200" b="1" dirty="0">
              <a:latin typeface="+mn-lt"/>
            </a:endParaRPr>
          </a:p>
        </p:txBody>
      </p:sp>
      <p:sp>
        <p:nvSpPr>
          <p:cNvPr id="14" name="Text 6"/>
          <p:cNvSpPr/>
          <p:nvPr/>
        </p:nvSpPr>
        <p:spPr>
          <a:xfrm>
            <a:off x="1413521" y="4192090"/>
            <a:ext cx="3062786" cy="469347"/>
          </a:xfrm>
          <a:prstGeom prst="rect">
            <a:avLst/>
          </a:prstGeom>
          <a:noFill/>
          <a:ln/>
        </p:spPr>
        <p:txBody>
          <a:bodyPr wrap="square" lIns="0" tIns="0" rIns="0" bIns="0" rtlCol="0" anchor="t"/>
          <a:lstStyle/>
          <a:p>
            <a:pPr marL="0" indent="0" algn="l">
              <a:lnSpc>
                <a:spcPts val="2800"/>
              </a:lnSpc>
              <a:buNone/>
            </a:pPr>
            <a:endParaRPr lang="en-US" sz="1200" dirty="0">
              <a:latin typeface="+mn-lt"/>
            </a:endParaRPr>
          </a:p>
        </p:txBody>
      </p:sp>
      <p:pic>
        <p:nvPicPr>
          <p:cNvPr id="3" name="Imagen 2">
            <a:extLst>
              <a:ext uri="{FF2B5EF4-FFF2-40B4-BE49-F238E27FC236}">
                <a16:creationId xmlns:a16="http://schemas.microsoft.com/office/drawing/2014/main" id="{45C9D112-ACCA-5351-32C5-18922FA4C692}"/>
              </a:ext>
            </a:extLst>
          </p:cNvPr>
          <p:cNvPicPr>
            <a:picLocks noChangeAspect="1"/>
          </p:cNvPicPr>
          <p:nvPr/>
        </p:nvPicPr>
        <p:blipFill>
          <a:blip r:embed="rId8"/>
          <a:stretch>
            <a:fillRect/>
          </a:stretch>
        </p:blipFill>
        <p:spPr>
          <a:xfrm>
            <a:off x="4897714" y="1948396"/>
            <a:ext cx="2859272" cy="1286367"/>
          </a:xfrm>
          <a:prstGeom prst="rect">
            <a:avLst/>
          </a:prstGeom>
        </p:spPr>
      </p:pic>
    </p:spTree>
    <p:extLst>
      <p:ext uri="{BB962C8B-B14F-4D97-AF65-F5344CB8AC3E}">
        <p14:creationId xmlns:p14="http://schemas.microsoft.com/office/powerpoint/2010/main" val="312160804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623</Words>
  <Application>Microsoft Office PowerPoint</Application>
  <PresentationFormat>Presentación en pantalla (16:9)</PresentationFormat>
  <Paragraphs>85</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Inter Bold</vt:lpstr>
      <vt:lpstr>Arial</vt:lpstr>
      <vt:lpstr>Inter</vt:lpstr>
      <vt:lpstr>Montserrat Black</vt:lpstr>
      <vt:lpstr>Simple Light</vt:lpstr>
      <vt:lpstr>Presentación de PowerPoint</vt:lpstr>
      <vt:lpstr>INTRODUCCION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 para título</dc:title>
  <dc:creator>Carolina Ramirez Gòmez</dc:creator>
  <cp:lastModifiedBy>Myriam Astrid Ramirez Diaz</cp:lastModifiedBy>
  <cp:revision>83</cp:revision>
  <dcterms:modified xsi:type="dcterms:W3CDTF">2025-04-04T14:36:42Z</dcterms:modified>
</cp:coreProperties>
</file>