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68" r:id="rId5"/>
    <p:sldId id="262" r:id="rId6"/>
    <p:sldId id="264" r:id="rId7"/>
    <p:sldId id="265" r:id="rId8"/>
    <p:sldId id="270" r:id="rId9"/>
    <p:sldId id="271" r:id="rId10"/>
    <p:sldId id="272" r:id="rId11"/>
    <p:sldId id="273" r:id="rId12"/>
    <p:sldId id="258" r:id="rId13"/>
    <p:sldId id="26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F5FD5-7F58-C47D-0846-24B9CD0D1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BB8BA-063D-B9D6-7D32-948AF3EF7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C7E01-A2B2-9B89-A75B-959234A8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999DEE-8FFB-3E91-B4AD-0CE8BAC5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70BAD1-C893-3C26-88E8-14D1CE5E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09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D1656-C40E-F541-AC58-BF65D29D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2031A5-7688-F8B1-BB53-CC8CE6834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59728-BAC9-5AF0-D2E3-4AE3340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897CDF-478B-0863-7798-914D7F9A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BB8396-F4E2-2AB4-1627-4D1B9C73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06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0BCE62-AF91-0535-B2F1-3E9FAFAA3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027FF9-36B7-A028-203D-A0F69C739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D4043-9627-3D2B-1C4A-6D74DF1E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E52E28-DA01-C9A9-CCF1-C8EF5B0C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A2184-FB43-D05B-2F20-6D5AF56B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18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570BE-7CFF-1AC5-836F-039F5C95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A6697-42C4-3CB5-FB0B-F83ED0D7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B6BB1-2C8E-202E-09F4-98B1D41A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ACF59-A694-D785-6336-AF1039A9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21F897-05CC-8293-D1F6-7359CE8C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1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795DC-DB35-AB59-D3E9-BA8EEB2E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ECE042-3AD6-1F28-7255-2E771CEC9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00A9A-3439-37F8-B8EF-2E09299A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D2C1D2-3399-4CB4-1C61-30ABBE35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25C12-AE79-AFA7-A1AB-DE08278A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99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CCB49-DBC9-F158-4C97-8D5C0041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1DBB81-C94E-B19F-CA52-E9049101A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F3B950-6BD7-2CA7-F199-B95E91B7E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455E66-4273-D146-76CF-B1B81BEE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CEF43-8FC7-AB3F-69A9-3B44B9E5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7212E5-69A7-F871-F35C-DC03CD81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3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F28B7-F91C-C5C9-85D6-CA8C4D6E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1FA6C1-7E84-A8DD-1488-96495872A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FAB0E6-7FE6-8942-C9CE-C9B15EDA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FEB8BA-AB56-5CDF-16C8-DA8E9B00B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B1106-DCBE-0497-8C1F-7D7523BE5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4F6A15-AF29-13E9-4B37-EE4AC339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D5FCF-796D-58C4-969C-B69E1FBC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AF4319-7648-C152-15F7-D6143180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88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1E3FE-3627-3B8A-95B2-072FE8FB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A35AEF-08EB-EE77-0BEA-03D37ADE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10358B-9F87-A130-D7E4-4211B0F0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ED118B-9EBE-CCBA-88C7-9F6C7CFA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16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3E3D4E-3748-A592-9D4C-84595E24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2D232-33FA-2E70-526D-86A84B3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842E98-26A9-7D05-3B00-BC2930A9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12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2AF4D-EAF9-038B-6AB4-206ECCB1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B0AD8-80E5-DC57-F556-A30E8F06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F0C80-5504-8303-E177-1472B2009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9F09FB-F914-121A-0ECB-6B945EC8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CC0BE3-BB85-2629-3BE5-8E18EB3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137A2-8FFB-2600-4760-235D37D5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13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41061-4A5F-8CFC-7E21-28FCF205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3AF238-422E-81B8-0EAB-B9CF933D9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D49581-74A0-6702-C37B-2075852A5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A28AB2-09C1-AEB1-2D10-0A3AC11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7B088B-9E4A-FB00-E222-97C44592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CE45AD-0507-7051-895E-B975EEC3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1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BA109F-CFC2-A53A-A003-6979A1BA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C63830-FBAF-AAAC-12A8-3F37276FC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A28A3-48B6-36BD-FBCD-F5A4C2386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DB58-5A28-48CF-88D7-FC62795C31B7}" type="datetimeFigureOut">
              <a:rPr lang="es-CO" smtClean="0"/>
              <a:t>23/05/2025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6A0FC-287F-DB6C-6B90-EC9BACFC5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D4521-1007-8318-2679-E13791E1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3BF8-FDB9-4934-A6DE-8EAC21973A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1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atbcm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D4B3E-F13D-4FD3-5EA8-D54ED2E9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8898" cy="160020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  <a:latin typeface="Amasis MT Pro Black" panose="020B0604020202020204" pitchFamily="18" charset="0"/>
              </a:rPr>
              <a:t>PREVENCION DE TUBERCULOSIS  ESTRATEGIA CAPS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F7DBD3-7996-115B-6EB4-D7E844BA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452" y="1931307"/>
            <a:ext cx="4555672" cy="3429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48D8CD-6760-43AC-71DC-7724C013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02" y="2614160"/>
            <a:ext cx="3932237" cy="3429000"/>
          </a:xfrm>
        </p:spPr>
        <p:txBody>
          <a:bodyPr>
            <a:normAutofit/>
          </a:bodyPr>
          <a:lstStyle/>
          <a:p>
            <a:pPr algn="just"/>
            <a:r>
              <a:rPr lang="es-CO" sz="2400" b="1" dirty="0">
                <a:solidFill>
                  <a:srgbClr val="00206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Monitoreo: </a:t>
            </a:r>
            <a:r>
              <a:rPr lang="es-CO" sz="2400" b="1" dirty="0">
                <a:solidFill>
                  <a:srgbClr val="002060"/>
                </a:solidFill>
                <a:latin typeface="+mj-lt"/>
              </a:rPr>
              <a:t>Monitorear la situación epidemiológica de la Tuberculosis en Comunidad</a:t>
            </a:r>
          </a:p>
          <a:p>
            <a:pPr algn="just"/>
            <a:r>
              <a:rPr lang="es-CO" sz="2400" b="1" dirty="0">
                <a:solidFill>
                  <a:srgbClr val="002060"/>
                </a:solidFill>
                <a:latin typeface="Amasis MT Pro Black" panose="02040A04050005020304" pitchFamily="18" charset="0"/>
              </a:rPr>
              <a:t>Evaluación </a:t>
            </a:r>
            <a:r>
              <a:rPr lang="es-CO" sz="2400" b="1" dirty="0">
                <a:solidFill>
                  <a:srgbClr val="002060"/>
                </a:solidFill>
                <a:latin typeface="+mj-lt"/>
              </a:rPr>
              <a:t>: Evaluar la efectividad  de las actividades de prevención , detección y tratamiento para tuberculosis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575E51-81BC-2366-E46A-67AFA6A9A347}"/>
              </a:ext>
            </a:extLst>
          </p:cNvPr>
          <p:cNvSpPr txBox="1"/>
          <p:nvPr/>
        </p:nvSpPr>
        <p:spPr>
          <a:xfrm>
            <a:off x="5732917" y="48668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ACTIVIDADES DE MONITOREO Y EVALUACIÓN </a:t>
            </a:r>
            <a:r>
              <a:rPr lang="es-CO" sz="2400" b="1" dirty="0">
                <a:latin typeface="+mj-lt"/>
              </a:rPr>
              <a:t> </a:t>
            </a:r>
          </a:p>
          <a:p>
            <a:pPr algn="ctr"/>
            <a:r>
              <a:rPr lang="es-CO" sz="2400" b="1" dirty="0">
                <a:solidFill>
                  <a:srgbClr val="002060"/>
                </a:solidFill>
                <a:latin typeface="+mj-lt"/>
              </a:rPr>
              <a:t>APS CON LA COMUNIDAD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54005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D6C1BA-9E7B-9F51-7C5F-87E19371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303"/>
            <a:ext cx="10613571" cy="6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111FDA-339F-397E-AA21-B8CB3D431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" y="1045029"/>
            <a:ext cx="11991340" cy="44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61D15D-E878-6BF5-C3C5-962B4FDE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8" y="1229032"/>
            <a:ext cx="10031565" cy="40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B2AD7-414D-8FB3-603C-B3E8898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865152"/>
          </a:xfrm>
        </p:spPr>
        <p:txBody>
          <a:bodyPr>
            <a:normAutofit/>
          </a:bodyPr>
          <a:lstStyle/>
          <a:p>
            <a:r>
              <a:rPr lang="es-CO" sz="2800" dirty="0"/>
              <a:t>                                                      </a:t>
            </a:r>
            <a:r>
              <a:rPr lang="es-CO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br>
              <a:rPr lang="es-CO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/>
              <a:t>Diana Constanza Castaño Quiceno</a:t>
            </a:r>
            <a:br>
              <a:rPr lang="es-CO" sz="2000" dirty="0"/>
            </a:br>
            <a:r>
              <a:rPr lang="es-CO" sz="2000" dirty="0"/>
              <a:t>Referente Programa de Tuberculosis </a:t>
            </a:r>
            <a:br>
              <a:rPr lang="es-CO" sz="2000" dirty="0"/>
            </a:br>
            <a:r>
              <a:rPr lang="es-CO" sz="2000" dirty="0"/>
              <a:t>Unidad de epidemiologia </a:t>
            </a:r>
            <a:br>
              <a:rPr lang="es-CO" sz="2000" dirty="0"/>
            </a:br>
            <a:r>
              <a:rPr lang="es-CO" sz="2000" dirty="0"/>
              <a:t>Secretaria de Salud de Manizales </a:t>
            </a:r>
            <a:br>
              <a:rPr lang="es-CO" sz="2000" dirty="0"/>
            </a:br>
            <a:r>
              <a:rPr lang="es-CO" sz="2000" dirty="0">
                <a:hlinkClick r:id="rId2"/>
              </a:rPr>
              <a:t>programatbcm@gmail.com</a:t>
            </a:r>
            <a:br>
              <a:rPr lang="es-CO" sz="2000" dirty="0"/>
            </a:br>
            <a:r>
              <a:rPr lang="es-CO" sz="2000" dirty="0"/>
              <a:t>celular 3017570804</a:t>
            </a:r>
          </a:p>
        </p:txBody>
      </p:sp>
    </p:spTree>
    <p:extLst>
      <p:ext uri="{BB962C8B-B14F-4D97-AF65-F5344CB8AC3E}">
        <p14:creationId xmlns:p14="http://schemas.microsoft.com/office/powerpoint/2010/main" val="314755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EC1E93-8970-9ACC-8C50-780AC778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6" y="1760284"/>
            <a:ext cx="6716486" cy="39508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222070-E365-2DCE-99B4-EA5A47B4CB5F}"/>
              </a:ext>
            </a:extLst>
          </p:cNvPr>
          <p:cNvSpPr txBox="1"/>
          <p:nvPr/>
        </p:nvSpPr>
        <p:spPr>
          <a:xfrm>
            <a:off x="2188029" y="544287"/>
            <a:ext cx="7581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DEFINICIONES PROGRAMATICAS DE SINTOMATICO RESPIRATIRIO SR </a:t>
            </a:r>
            <a:r>
              <a:rPr lang="es-CO" sz="1600" dirty="0"/>
              <a:t>actividad de Vigilancia Epidemiológica : Búsqueda de  sintomáticos respiratorios en población en general y poblaciones vulnerables 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37756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57F4C-1D27-99BA-F999-8A0A3276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TUBERCULOSIS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1A031-9ECB-AE0C-B155-A5FD5520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Personas con signos y síntomas sugestivos de tuberculosis , tos , fiebre , sudoración nocturna , perdida de peso inexplicable  identificados , la presunción la realiza personal medico.</a:t>
            </a:r>
          </a:p>
          <a:p>
            <a:pPr marL="0" indent="0">
              <a:buNone/>
            </a:pPr>
            <a:r>
              <a:rPr lang="es-CO" dirty="0"/>
              <a:t>	</a:t>
            </a:r>
          </a:p>
          <a:p>
            <a:r>
              <a:rPr lang="es-CO" dirty="0"/>
              <a:t>TB Bacteriológicamente Confirmada</a:t>
            </a:r>
          </a:p>
          <a:p>
            <a:r>
              <a:rPr lang="es-CO" dirty="0"/>
              <a:t>TB Clínicamente Confirmado : Nexo epidemiológico</a:t>
            </a:r>
          </a:p>
          <a:p>
            <a:pPr marL="0" indent="0">
              <a:buNone/>
            </a:pPr>
            <a:r>
              <a:rPr lang="es-CO" dirty="0"/>
              <a:t>                                                         Radiológicos </a:t>
            </a:r>
          </a:p>
          <a:p>
            <a:pPr marL="0" indent="0">
              <a:buNone/>
            </a:pPr>
            <a:r>
              <a:rPr lang="es-CO" dirty="0"/>
              <a:t>                                                         Signos y síntomas  clínicos</a:t>
            </a:r>
          </a:p>
          <a:p>
            <a:pPr marL="0" indent="0">
              <a:buNone/>
            </a:pPr>
            <a:r>
              <a:rPr lang="es-CO" dirty="0"/>
              <a:t>TUBERCULOSIS : Pulmonar – Extrapulmonar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140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5E362-2494-D91E-4B93-7A8C0538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b="1" dirty="0"/>
              <a:t>PRUEBAS DIAGNOSTICAS PARA TB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FE8A38-982D-5F12-7504-7CBADC0C0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2" y="1534885"/>
            <a:ext cx="10752912" cy="42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C97760-4D5E-5EB3-B156-493EBB144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-27664"/>
            <a:ext cx="11430000" cy="69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F0573-8E50-D377-5D44-4C7DEE58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CONSIDERACIONES TUBERCULOSIS  ACTIVA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E7812-4B39-45BC-B3BF-77C7677B10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Muestra de esputo , la primera de la mañana </a:t>
            </a:r>
          </a:p>
          <a:p>
            <a:r>
              <a:rPr lang="es-CO" dirty="0"/>
              <a:t>Pruebas avaladas x OMS y controladas por el INS </a:t>
            </a:r>
          </a:p>
          <a:p>
            <a:r>
              <a:rPr lang="es-CO" dirty="0"/>
              <a:t>Toda Prueba Molecular debe proporcionar tamizaje de resistencia a rifampicina e isoniazida</a:t>
            </a:r>
          </a:p>
          <a:p>
            <a:r>
              <a:rPr lang="es-CO" dirty="0"/>
              <a:t>Se recomienda pruebas que detecten mínimo a 130 UFC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D3C99-6F1B-08CB-A606-2B54DA23D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O" dirty="0"/>
              <a:t>Si no se cuenta con con PSF por prueba molecular , se debe realizar cultivo liquido</a:t>
            </a:r>
          </a:p>
          <a:p>
            <a:r>
              <a:rPr lang="es-CO" dirty="0"/>
              <a:t>Todos los cultivos de MX con resistencia a cualquier medicamento deben ser enviado al </a:t>
            </a:r>
            <a:r>
              <a:rPr lang="es-CO" dirty="0" err="1"/>
              <a:t>lab</a:t>
            </a:r>
            <a:r>
              <a:rPr lang="es-CO" dirty="0"/>
              <a:t> </a:t>
            </a:r>
            <a:r>
              <a:rPr lang="es-CO" dirty="0" err="1"/>
              <a:t>Ref</a:t>
            </a:r>
            <a:r>
              <a:rPr lang="es-CO" dirty="0"/>
              <a:t> INS</a:t>
            </a:r>
          </a:p>
        </p:txBody>
      </p:sp>
    </p:spTree>
    <p:extLst>
      <p:ext uri="{BB962C8B-B14F-4D97-AF65-F5344CB8AC3E}">
        <p14:creationId xmlns:p14="http://schemas.microsoft.com/office/powerpoint/2010/main" val="381320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E0752-6024-F505-01CA-D4F3C5CC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TUBERCULOSIS LATENTE (</a:t>
            </a:r>
            <a:r>
              <a:rPr lang="es-CO" dirty="0" err="1"/>
              <a:t>Dx</a:t>
            </a:r>
            <a:r>
              <a:rPr lang="es-CO" dirty="0"/>
              <a:t> Preventivo )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A3C9A8-8FD2-1D9F-7FA8-28C2C8A2598E}"/>
              </a:ext>
            </a:extLst>
          </p:cNvPr>
          <p:cNvSpPr txBox="1"/>
          <p:nvPr/>
        </p:nvSpPr>
        <p:spPr>
          <a:xfrm>
            <a:off x="1045029" y="1458685"/>
            <a:ext cx="10417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Personas con VIH </a:t>
            </a:r>
          </a:p>
          <a:p>
            <a:r>
              <a:rPr lang="es-CO" sz="2400" dirty="0"/>
              <a:t>Personas que requieren Tratamiento anti factor de necrosis tumoral , personas con IRC, Personas que van a recibir  trasplantes </a:t>
            </a:r>
          </a:p>
          <a:p>
            <a:r>
              <a:rPr lang="es-CO" sz="2400" dirty="0"/>
              <a:t>Se debe realizar lectura 48 a 72 horas  y reportar induración en mm</a:t>
            </a:r>
          </a:p>
          <a:p>
            <a:r>
              <a:rPr lang="es-CO" sz="2400" dirty="0"/>
              <a:t>Siempre antes de buscar TB latente se descarta TB activa  y verificar no haber sido tratado previamente </a:t>
            </a:r>
          </a:p>
          <a:p>
            <a:r>
              <a:rPr lang="es-CO" sz="2400" dirty="0"/>
              <a:t>Criterio de PPD + en trabajadores de la salud  es de 10 mm</a:t>
            </a:r>
          </a:p>
          <a:p>
            <a:r>
              <a:rPr lang="es-CO" sz="2400" dirty="0"/>
              <a:t>Trabajador de la salud que presente seroconversión entre 2 semana a 2 años después de PPD -  se recomienda iniciar quimioprofilaxis .</a:t>
            </a:r>
          </a:p>
        </p:txBody>
      </p:sp>
    </p:spTree>
    <p:extLst>
      <p:ext uri="{BB962C8B-B14F-4D97-AF65-F5344CB8AC3E}">
        <p14:creationId xmlns:p14="http://schemas.microsoft.com/office/powerpoint/2010/main" val="102811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1C301D-F215-2781-F618-D38FFCBD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" y="762001"/>
            <a:ext cx="12071086" cy="53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4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B59D13-A274-FD93-83FD-3CB2D2BC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262043"/>
            <a:ext cx="11299371" cy="61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319</Words>
  <Application>Microsoft Office PowerPoint</Application>
  <PresentationFormat>Panorámica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Amasis MT Pro Black</vt:lpstr>
      <vt:lpstr>Arial</vt:lpstr>
      <vt:lpstr>Calibri</vt:lpstr>
      <vt:lpstr>Calibri Light</vt:lpstr>
      <vt:lpstr>Tema de Office</vt:lpstr>
      <vt:lpstr>PREVENCION DE TUBERCULOSIS  ESTRATEGIA CAPS </vt:lpstr>
      <vt:lpstr>Presentación de PowerPoint</vt:lpstr>
      <vt:lpstr>TUBERCULOSIS</vt:lpstr>
      <vt:lpstr>PRUEBAS DIAGNOSTICAS PARA TB </vt:lpstr>
      <vt:lpstr>Presentación de PowerPoint</vt:lpstr>
      <vt:lpstr>CONSIDERACIONES TUBERCULOSIS  ACTIVA </vt:lpstr>
      <vt:lpstr>TUBERCULOSIS LATENTE (Dx Preventivo 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                         GRACIAS  Diana Constanza Castaño Quiceno Referente Programa de Tuberculosis  Unidad de epidemiologia  Secretaria de Salud de Manizales  programatbcm@gmail.com celular 3017570804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Diana Constanza Castaño</cp:lastModifiedBy>
  <cp:revision>7</cp:revision>
  <dcterms:created xsi:type="dcterms:W3CDTF">2025-03-28T11:53:32Z</dcterms:created>
  <dcterms:modified xsi:type="dcterms:W3CDTF">2025-05-23T14:25:18Z</dcterms:modified>
</cp:coreProperties>
</file>