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82" r:id="rId3"/>
    <p:sldId id="283" r:id="rId4"/>
    <p:sldId id="281" r:id="rId5"/>
    <p:sldId id="257" r:id="rId6"/>
    <p:sldId id="262" r:id="rId7"/>
    <p:sldId id="284" r:id="rId8"/>
    <p:sldId id="286" r:id="rId9"/>
    <p:sldId id="288" r:id="rId10"/>
    <p:sldId id="285" r:id="rId11"/>
    <p:sldId id="289" r:id="rId12"/>
    <p:sldId id="276" r:id="rId13"/>
    <p:sldId id="287" r:id="rId14"/>
    <p:sldId id="290" r:id="rId15"/>
    <p:sldId id="292" r:id="rId16"/>
    <p:sldId id="293" r:id="rId17"/>
    <p:sldId id="294" r:id="rId18"/>
    <p:sldId id="295" r:id="rId19"/>
    <p:sldId id="296" r:id="rId20"/>
    <p:sldId id="291" r:id="rId21"/>
    <p:sldId id="270" r:id="rId22"/>
    <p:sldId id="272" r:id="rId23"/>
    <p:sldId id="274" r:id="rId24"/>
    <p:sldId id="260" r:id="rId25"/>
  </p:sldIdLst>
  <p:sldSz cx="9144000" cy="5143500" type="screen16x9"/>
  <p:notesSz cx="6858000" cy="9144000"/>
  <p:embeddedFontLst>
    <p:embeddedFont>
      <p:font typeface="Aptos Narrow" panose="020B0004020202020204" pitchFamily="3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Montserrat Black" panose="00000A00000000000000" pitchFamily="2" charset="0"/>
      <p:bold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63" autoAdjust="0"/>
    <p:restoredTop sz="96247" autoAdjust="0"/>
  </p:normalViewPr>
  <p:slideViewPr>
    <p:cSldViewPr snapToGrid="0">
      <p:cViewPr>
        <p:scale>
          <a:sx n="75" d="100"/>
          <a:sy n="75" d="100"/>
        </p:scale>
        <p:origin x="2916" y="12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046eef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8D2C13A-905C-3BA9-98E6-0DB6FCB8B036}"/>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5FD57E6A-DDFB-F4C8-57A3-2B50B341B0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82C5F2C8-31F0-ACAA-7E4C-427777DA45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73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21BEAB0F-3D5C-D476-D021-FCEA4AAD6235}"/>
            </a:ext>
          </a:extLst>
        </p:cNvPr>
        <p:cNvGrpSpPr/>
        <p:nvPr/>
      </p:nvGrpSpPr>
      <p:grpSpPr>
        <a:xfrm>
          <a:off x="0" y="0"/>
          <a:ext cx="0" cy="0"/>
          <a:chOff x="0" y="0"/>
          <a:chExt cx="0" cy="0"/>
        </a:xfrm>
      </p:grpSpPr>
      <p:sp>
        <p:nvSpPr>
          <p:cNvPr id="51" name="Google Shape;51;g22046eeffee_0_0:notes">
            <a:extLst>
              <a:ext uri="{FF2B5EF4-FFF2-40B4-BE49-F238E27FC236}">
                <a16:creationId xmlns:a16="http://schemas.microsoft.com/office/drawing/2014/main" id="{944D9079-55BA-715B-EE69-657A5DDB50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a:extLst>
              <a:ext uri="{FF2B5EF4-FFF2-40B4-BE49-F238E27FC236}">
                <a16:creationId xmlns:a16="http://schemas.microsoft.com/office/drawing/2014/main" id="{8DECF30C-B38E-7E7E-1566-635610011C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82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1A7F566-E999-467D-13DA-BFF17FEA26F1}"/>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ACC86F3E-42E8-6781-7270-B749D3BC02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D28820C1-6612-F164-A36B-7132FB0683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79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3F83A14-EA42-FB7C-AACE-0A9B2B8D16E7}"/>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CD0CFE1B-1E57-1BDB-CC02-066EF8ADAC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D64D5D33-D491-C5B4-E265-DCCD76D665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09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38CAC98-8796-214B-7D51-E2C15CA0AB2B}"/>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1EBE820D-B443-E074-4779-6A06537141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BA4F0BE7-F780-FE45-8523-FAEF22405A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80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9FCF548-AAB2-9D6E-1BEC-A19CDA7B8F4D}"/>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19A00166-5A3B-489E-4739-1CE21D5294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C106CF4B-D6E2-2F22-9C0C-8A41E938FD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91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C593F51-EFC3-04BF-94D5-75C9A04244C2}"/>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9CA4EABD-8DBB-2B48-D454-4B6DBE92D2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3B605B20-66FE-7099-809D-7955894C4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1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EAE706E-CA33-0305-2472-2B5A58872B22}"/>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761147C7-3869-769B-0F7B-8F5FD587DF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29638815-45FA-8EB2-55E7-0F6E17064A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10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0DBE242-AE27-C3C0-1D1F-54E885D3F458}"/>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A97B496-69F5-2BEE-21BB-432AD222F6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EF9C309A-4D24-B2BC-D29E-4D9F9631A9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9015FA6-84AA-E334-7AC7-5A338F642DED}"/>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5ADF0675-0376-A145-5F8D-AEC6D643A6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C666E859-9B0C-4544-88DF-7D50828AC8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92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511B76B-F2C1-72BA-70BF-838B38F3FC81}"/>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641193C1-8FEF-0E37-3654-2EA1632740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E7CCDBF4-CD7D-03BD-88D3-1C1A27F845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495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995B3F2-0628-3295-A6FE-7AE12C9B296D}"/>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9A8E7D9A-2ABD-B91F-FBF9-2FD8028C20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E991EE2C-29D8-7DC9-73AD-84B039F289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782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832DB3E-836A-5315-5537-9A2A68E8434A}"/>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F25C5836-7697-34CA-6D87-56A04426B3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D8CAB1F7-A1CE-4D86-9AFD-76CAC04020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05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9D9D647-F15A-F012-AE41-C76B72FB5786}"/>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8723270-4FF6-B7FF-2222-9F93353A39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029B00AD-8A3E-527D-90C1-D70E83C9E0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294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A2B1291-16B2-941E-7D05-8006ECBD0389}"/>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944F7FBA-92E4-2D60-5E05-E63E2D80AE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0E84BCC-B115-FFBD-996E-E45605418B9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9879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046eeff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046eeff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315BB3E-6A00-2E49-C6B5-1A2E557474A8}"/>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DDE75B29-2977-13F6-AB43-A8C296BED0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172EE993-AFE1-0C8D-8C74-1957B0983E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6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09DE3CBB-6E1A-129A-5790-04BEB5231FD0}"/>
            </a:ext>
          </a:extLst>
        </p:cNvPr>
        <p:cNvGrpSpPr/>
        <p:nvPr/>
      </p:nvGrpSpPr>
      <p:grpSpPr>
        <a:xfrm>
          <a:off x="0" y="0"/>
          <a:ext cx="0" cy="0"/>
          <a:chOff x="0" y="0"/>
          <a:chExt cx="0" cy="0"/>
        </a:xfrm>
      </p:grpSpPr>
      <p:sp>
        <p:nvSpPr>
          <p:cNvPr id="51" name="Google Shape;51;g22046eeffee_0_0:notes">
            <a:extLst>
              <a:ext uri="{FF2B5EF4-FFF2-40B4-BE49-F238E27FC236}">
                <a16:creationId xmlns:a16="http://schemas.microsoft.com/office/drawing/2014/main" id="{9B73859B-CE85-940D-A4CD-0E81C9E159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046eeffee_0_0:notes">
            <a:extLst>
              <a:ext uri="{FF2B5EF4-FFF2-40B4-BE49-F238E27FC236}">
                <a16:creationId xmlns:a16="http://schemas.microsoft.com/office/drawing/2014/main" id="{FF76D8C0-5FC1-F583-31B0-4ADD8F6BEF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01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049f0a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D18A156-3F1C-BE1F-1407-3188502A60CC}"/>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358AE5BF-63F3-826C-E3EB-954C0A7926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97D2AC11-A72F-AE66-A14E-88971F61B7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7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08A4451-834B-9DE9-630B-02ED2E8BC0CA}"/>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C94029E9-0B35-5649-B267-74EB76442C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5924EB02-8DB3-FFE9-D745-D7AEA63668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78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17C1AC6-772C-BED5-5F8D-97607001C06C}"/>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F8F2BC26-3651-90FD-BFA6-066A72770A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A1FF475C-FD1B-0516-57EA-87DD208785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63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274B3D3-8225-0691-65B4-227B395AC751}"/>
            </a:ext>
          </a:extLst>
        </p:cNvPr>
        <p:cNvGrpSpPr/>
        <p:nvPr/>
      </p:nvGrpSpPr>
      <p:grpSpPr>
        <a:xfrm>
          <a:off x="0" y="0"/>
          <a:ext cx="0" cy="0"/>
          <a:chOff x="0" y="0"/>
          <a:chExt cx="0" cy="0"/>
        </a:xfrm>
      </p:grpSpPr>
      <p:sp>
        <p:nvSpPr>
          <p:cNvPr id="58" name="Google Shape;58;g22049f0a27f_0_0:notes">
            <a:extLst>
              <a:ext uri="{FF2B5EF4-FFF2-40B4-BE49-F238E27FC236}">
                <a16:creationId xmlns:a16="http://schemas.microsoft.com/office/drawing/2014/main" id="{24E6D4B6-FCC0-0205-6403-D3C8C6752A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049f0a27f_0_0:notes">
            <a:extLst>
              <a:ext uri="{FF2B5EF4-FFF2-40B4-BE49-F238E27FC236}">
                <a16:creationId xmlns:a16="http://schemas.microsoft.com/office/drawing/2014/main" id="{BD00EDCF-7072-69AC-0A36-496004E2F5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290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C71378E4-E928-832F-DA33-7414B6BB39D5}"/>
              </a:ext>
            </a:extLst>
          </p:cNvPr>
          <p:cNvPicPr preferRelativeResize="0"/>
          <p:nvPr userDrawn="1"/>
        </p:nvPicPr>
        <p:blipFill rotWithShape="1">
          <a:blip r:embed="rId2">
            <a:alphaModFix/>
          </a:blip>
          <a:srcRect t="5814" b="5823"/>
          <a:stretch/>
        </p:blipFill>
        <p:spPr>
          <a:xfrm>
            <a:off x="7362825" y="4568874"/>
            <a:ext cx="1690300" cy="354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A7AD84FB-C9D5-4B14-9989-40391151AF25}"/>
              </a:ext>
            </a:extLst>
          </p:cNvPr>
          <p:cNvPicPr preferRelativeResize="0"/>
          <p:nvPr userDrawn="1"/>
        </p:nvPicPr>
        <p:blipFill rotWithShape="1">
          <a:blip r:embed="rId2">
            <a:alphaModFix/>
          </a:blip>
          <a:srcRect t="5814" b="5823"/>
          <a:stretch/>
        </p:blipFill>
        <p:spPr>
          <a:xfrm>
            <a:off x="7362825" y="4568874"/>
            <a:ext cx="1690300" cy="3541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pic>
        <p:nvPicPr>
          <p:cNvPr id="2" name="Google Shape;61;p14">
            <a:extLst>
              <a:ext uri="{FF2B5EF4-FFF2-40B4-BE49-F238E27FC236}">
                <a16:creationId xmlns:a16="http://schemas.microsoft.com/office/drawing/2014/main" id="{631E414D-CBAB-64D1-73F5-769C5E852D0F}"/>
              </a:ext>
            </a:extLst>
          </p:cNvPr>
          <p:cNvPicPr preferRelativeResize="0"/>
          <p:nvPr userDrawn="1"/>
        </p:nvPicPr>
        <p:blipFill rotWithShape="1">
          <a:blip r:embed="rId4">
            <a:alphaModFix/>
          </a:blip>
          <a:srcRect t="5814" b="5823"/>
          <a:stretch/>
        </p:blipFill>
        <p:spPr>
          <a:xfrm>
            <a:off x="7362825" y="4568874"/>
            <a:ext cx="1690300" cy="354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986425" y="1869825"/>
            <a:ext cx="4959000" cy="9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700" b="1">
                <a:solidFill>
                  <a:srgbClr val="FFFFFF"/>
                </a:solidFill>
                <a:latin typeface="Montserrat"/>
                <a:ea typeface="Montserrat"/>
                <a:cs typeface="Montserrat"/>
                <a:sym typeface="Montserrat"/>
              </a:rPr>
              <a:t>Espacio para título</a:t>
            </a:r>
            <a:endParaRPr sz="3700" b="1">
              <a:solidFill>
                <a:srgbClr val="FFFFFF"/>
              </a:solidFill>
              <a:latin typeface="Montserrat"/>
              <a:ea typeface="Montserrat"/>
              <a:cs typeface="Montserrat"/>
              <a:sym typeface="Montserrat"/>
            </a:endParaRPr>
          </a:p>
        </p:txBody>
      </p:sp>
      <p:sp>
        <p:nvSpPr>
          <p:cNvPr id="55" name="Google Shape;55;p13"/>
          <p:cNvSpPr txBox="1"/>
          <p:nvPr/>
        </p:nvSpPr>
        <p:spPr>
          <a:xfrm>
            <a:off x="895388" y="1476428"/>
            <a:ext cx="7353222" cy="111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400" dirty="0">
                <a:solidFill>
                  <a:schemeClr val="tx1"/>
                </a:solidFill>
                <a:latin typeface="Montserrat Black"/>
                <a:ea typeface="Montserrat Black"/>
                <a:cs typeface="Montserrat Black"/>
                <a:sym typeface="Montserrat Black"/>
              </a:rPr>
              <a:t>INDUCCION</a:t>
            </a:r>
          </a:p>
          <a:p>
            <a:pPr marL="0" lvl="0" indent="0" algn="ctr" rtl="0">
              <a:spcBef>
                <a:spcPts val="0"/>
              </a:spcBef>
              <a:spcAft>
                <a:spcPts val="0"/>
              </a:spcAft>
              <a:buNone/>
            </a:pPr>
            <a:r>
              <a:rPr lang="es" sz="3400" dirty="0">
                <a:solidFill>
                  <a:schemeClr val="tx1"/>
                </a:solidFill>
                <a:latin typeface="Montserrat Black"/>
                <a:ea typeface="Montserrat Black"/>
                <a:cs typeface="Montserrat Black"/>
                <a:sym typeface="Montserrat Black"/>
              </a:rPr>
              <a:t>EQUIPO COORDINADOR</a:t>
            </a:r>
            <a:endParaRPr sz="3400" dirty="0">
              <a:solidFill>
                <a:schemeClr val="tx1"/>
              </a:solidFill>
              <a:latin typeface="Montserrat Black"/>
              <a:ea typeface="Montserrat Black"/>
              <a:cs typeface="Montserrat Black"/>
              <a:sym typeface="Montserrat Black"/>
            </a:endParaRPr>
          </a:p>
        </p:txBody>
      </p:sp>
      <p:pic>
        <p:nvPicPr>
          <p:cNvPr id="56" name="Google Shape;56;p13"/>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3" name="CuadroTexto 2">
            <a:extLst>
              <a:ext uri="{FF2B5EF4-FFF2-40B4-BE49-F238E27FC236}">
                <a16:creationId xmlns:a16="http://schemas.microsoft.com/office/drawing/2014/main" id="{B15EACE0-EDBF-856A-5BE7-A133B845A134}"/>
              </a:ext>
            </a:extLst>
          </p:cNvPr>
          <p:cNvSpPr txBox="1"/>
          <p:nvPr/>
        </p:nvSpPr>
        <p:spPr>
          <a:xfrm>
            <a:off x="1790778" y="3536131"/>
            <a:ext cx="5562443" cy="523220"/>
          </a:xfrm>
          <a:prstGeom prst="rect">
            <a:avLst/>
          </a:prstGeom>
          <a:noFill/>
        </p:spPr>
        <p:txBody>
          <a:bodyPr wrap="square">
            <a:spAutoFit/>
          </a:bodyPr>
          <a:lstStyle/>
          <a:p>
            <a:pPr algn="ctr"/>
            <a:r>
              <a:rPr lang="es-MX" b="1" i="0" dirty="0">
                <a:solidFill>
                  <a:srgbClr val="242424"/>
                </a:solidFill>
                <a:effectLst/>
                <a:latin typeface="Aptos Narrow" panose="020B0004020202020204" pitchFamily="34" charset="0"/>
              </a:rPr>
              <a:t>PLAN DE INTERVENCIONES COLECTIVAS - GESTIÓN EN SALUD PÚBLICA</a:t>
            </a:r>
          </a:p>
          <a:p>
            <a:pPr algn="ctr"/>
            <a:r>
              <a:rPr lang="es-MX" b="1" i="0" dirty="0">
                <a:solidFill>
                  <a:srgbClr val="242424"/>
                </a:solidFill>
                <a:effectLst/>
                <a:latin typeface="Aptos Narrow" panose="020B0004020202020204" pitchFamily="34" charset="0"/>
              </a:rPr>
              <a:t>SECRETARÍA DE SALUD PÚBLICA</a:t>
            </a:r>
          </a:p>
        </p:txBody>
      </p:sp>
      <p:sp>
        <p:nvSpPr>
          <p:cNvPr id="4" name="Rectángulo: esquinas redondeadas 3">
            <a:extLst>
              <a:ext uri="{FF2B5EF4-FFF2-40B4-BE49-F238E27FC236}">
                <a16:creationId xmlns:a16="http://schemas.microsoft.com/office/drawing/2014/main" id="{D27493B5-13CE-DC63-88CF-1B31A11C7525}"/>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117294C6-B64E-BA78-56A1-5DDE8C5DC225}"/>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91CB3E4-95EF-BBA2-A1E5-1D41A064C482}"/>
              </a:ext>
            </a:extLst>
          </p:cNvPr>
          <p:cNvGraphicFramePr>
            <a:graphicFrameLocks noGrp="1"/>
          </p:cNvGraphicFramePr>
          <p:nvPr>
            <p:extLst>
              <p:ext uri="{D42A27DB-BD31-4B8C-83A1-F6EECF244321}">
                <p14:modId xmlns:p14="http://schemas.microsoft.com/office/powerpoint/2010/main" val="434662796"/>
              </p:ext>
            </p:extLst>
          </p:nvPr>
        </p:nvGraphicFramePr>
        <p:xfrm>
          <a:off x="307181" y="468265"/>
          <a:ext cx="8529637" cy="4206970"/>
        </p:xfrm>
        <a:graphic>
          <a:graphicData uri="http://schemas.openxmlformats.org/drawingml/2006/table">
            <a:tbl>
              <a:tblPr>
                <a:tableStyleId>{3C2FFA5D-87B4-456A-9821-1D502468CF0F}</a:tableStyleId>
              </a:tblPr>
              <a:tblGrid>
                <a:gridCol w="1547958">
                  <a:extLst>
                    <a:ext uri="{9D8B030D-6E8A-4147-A177-3AD203B41FA5}">
                      <a16:colId xmlns:a16="http://schemas.microsoft.com/office/drawing/2014/main" val="3656280220"/>
                    </a:ext>
                  </a:extLst>
                </a:gridCol>
                <a:gridCol w="2514454">
                  <a:extLst>
                    <a:ext uri="{9D8B030D-6E8A-4147-A177-3AD203B41FA5}">
                      <a16:colId xmlns:a16="http://schemas.microsoft.com/office/drawing/2014/main" val="1269785150"/>
                    </a:ext>
                  </a:extLst>
                </a:gridCol>
                <a:gridCol w="2576684">
                  <a:extLst>
                    <a:ext uri="{9D8B030D-6E8A-4147-A177-3AD203B41FA5}">
                      <a16:colId xmlns:a16="http://schemas.microsoft.com/office/drawing/2014/main" val="2609892110"/>
                    </a:ext>
                  </a:extLst>
                </a:gridCol>
                <a:gridCol w="786669">
                  <a:extLst>
                    <a:ext uri="{9D8B030D-6E8A-4147-A177-3AD203B41FA5}">
                      <a16:colId xmlns:a16="http://schemas.microsoft.com/office/drawing/2014/main" val="244872919"/>
                    </a:ext>
                  </a:extLst>
                </a:gridCol>
                <a:gridCol w="1103872">
                  <a:extLst>
                    <a:ext uri="{9D8B030D-6E8A-4147-A177-3AD203B41FA5}">
                      <a16:colId xmlns:a16="http://schemas.microsoft.com/office/drawing/2014/main" val="2733017114"/>
                    </a:ext>
                  </a:extLst>
                </a:gridCol>
              </a:tblGrid>
              <a:tr h="542925">
                <a:tc>
                  <a:txBody>
                    <a:bodyPr/>
                    <a:lstStyle/>
                    <a:p>
                      <a:pPr algn="ctr" fontAlgn="ctr"/>
                      <a:r>
                        <a:rPr lang="es-CO" sz="1100" b="1" u="none" strike="noStrike" dirty="0">
                          <a:effectLst/>
                        </a:rPr>
                        <a:t>ACTIVIDAD</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MX" sz="1100" b="1" u="none" strike="noStrike" dirty="0">
                          <a:effectLst/>
                        </a:rPr>
                        <a:t>TEMATICA (ASPECTOS GENERALES A DESARROLLAR)</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CO" sz="1100" b="1" u="none" strike="noStrike" dirty="0">
                          <a:effectLst/>
                        </a:rPr>
                        <a:t>OBSERVACIONES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CO" sz="1100" b="1" u="none" strike="noStrike" dirty="0">
                          <a:effectLst/>
                        </a:rPr>
                        <a:t>MODULO SICAPS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CO" sz="1100" b="1" u="none" strike="noStrike" dirty="0">
                          <a:effectLst/>
                        </a:rPr>
                        <a:t>GRUPO PRIORIZADO</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extLst>
                  <a:ext uri="{0D108BD9-81ED-4DB2-BD59-A6C34878D82A}">
                    <a16:rowId xmlns:a16="http://schemas.microsoft.com/office/drawing/2014/main" val="3967688881"/>
                  </a:ext>
                </a:extLst>
              </a:tr>
              <a:tr h="2061029">
                <a:tc>
                  <a:txBody>
                    <a:bodyPr/>
                    <a:lstStyle/>
                    <a:p>
                      <a:pPr algn="ctr" fontAlgn="ctr"/>
                      <a:r>
                        <a:rPr lang="es-CO" sz="1100" u="none" strike="noStrike" dirty="0">
                          <a:effectLst/>
                        </a:rPr>
                        <a:t>GESTIÓN TÉCNICA Y OPERATIVA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MX" sz="1100" u="none" strike="noStrike" dirty="0">
                          <a:effectLst/>
                        </a:rPr>
                        <a:t>Reuniones administrativas. Espacio disponible para la interacción entre el equipo coordinador de la ESE y el talento humano de los equipos de salud. Se </a:t>
                      </a:r>
                      <a:r>
                        <a:rPr lang="es-MX" sz="1100" u="none" strike="noStrike" dirty="0" err="1">
                          <a:effectLst/>
                        </a:rPr>
                        <a:t>podran</a:t>
                      </a:r>
                      <a:r>
                        <a:rPr lang="es-MX" sz="1100" u="none" strike="noStrike" dirty="0">
                          <a:effectLst/>
                        </a:rPr>
                        <a:t> realizar entre otras acciones: gestiones internas, retroalimentación y entrega de la información correspondiente a la ejecución por parte del talento humano de los equipos de salud al equipo administrativo de la ESE.</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MX" sz="1100" u="none" strike="noStrike" dirty="0">
                          <a:effectLst/>
                        </a:rPr>
                        <a:t>Actividad que se carga por el profesional coordinador o profesional a cargo, con reporte de todos los miembros del equipo que participan en el desarrollo de la misma. El espacio se podrá utilizar una sola vez al mes. Soporte: acta, registro fotográfico </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CO" sz="1100" u="none" strike="noStrike">
                          <a:effectLst/>
                        </a:rPr>
                        <a:t>Gestión interna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CO" sz="1100" u="none" strike="noStrike" dirty="0">
                          <a:effectLst/>
                        </a:rPr>
                        <a:t>NA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extLst>
                  <a:ext uri="{0D108BD9-81ED-4DB2-BD59-A6C34878D82A}">
                    <a16:rowId xmlns:a16="http://schemas.microsoft.com/office/drawing/2014/main" val="1146353001"/>
                  </a:ext>
                </a:extLst>
              </a:tr>
              <a:tr h="1603016">
                <a:tc>
                  <a:txBody>
                    <a:bodyPr/>
                    <a:lstStyle/>
                    <a:p>
                      <a:pPr algn="ctr" fontAlgn="ctr"/>
                      <a:r>
                        <a:rPr lang="es-CO" sz="1100" u="none" strike="noStrike">
                          <a:effectLst/>
                        </a:rPr>
                        <a:t>GESTIÓN TÉCNICA Y OPERATIVA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MX" sz="1100" u="none" strike="noStrike">
                          <a:effectLst/>
                        </a:rPr>
                        <a:t>Construcción de herramientas para el desarrollo de las actividades. Los miembros del equipo, podrán documentar la revisión de documentos, y presentar propuestas relacionadas con ajustes, retroalimentación o elaboración de los documentos del PIC, según su rol. </a:t>
                      </a:r>
                      <a:endParaRPr lang="es-MX" sz="1100" b="0" i="0" u="none" strike="noStrike">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MX" sz="1100" u="none" strike="noStrike" dirty="0">
                          <a:effectLst/>
                        </a:rPr>
                        <a:t>Espacio destinado a la revisión, </a:t>
                      </a:r>
                      <a:r>
                        <a:rPr lang="es-MX" sz="1100" u="none" strike="noStrike" dirty="0" err="1">
                          <a:effectLst/>
                        </a:rPr>
                        <a:t>retroalimientación</a:t>
                      </a:r>
                      <a:r>
                        <a:rPr lang="es-MX" sz="1100" u="none" strike="noStrike" dirty="0">
                          <a:effectLst/>
                        </a:rPr>
                        <a:t>, apropiación y/o generación de material de apoyo y/o requerido para el desarrollo de las actividades de campo. Soporte: Acta, documento generado</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CO" sz="1100" u="none" strike="noStrike" dirty="0">
                          <a:effectLst/>
                        </a:rPr>
                        <a:t>Gestión interna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CO" sz="1100" u="none" strike="noStrike" dirty="0">
                          <a:effectLst/>
                        </a:rPr>
                        <a:t>NA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extLst>
                  <a:ext uri="{0D108BD9-81ED-4DB2-BD59-A6C34878D82A}">
                    <a16:rowId xmlns:a16="http://schemas.microsoft.com/office/drawing/2014/main" val="4043391682"/>
                  </a:ext>
                </a:extLst>
              </a:tr>
            </a:tbl>
          </a:graphicData>
        </a:graphic>
      </p:graphicFrame>
    </p:spTree>
    <p:extLst>
      <p:ext uri="{BB962C8B-B14F-4D97-AF65-F5344CB8AC3E}">
        <p14:creationId xmlns:p14="http://schemas.microsoft.com/office/powerpoint/2010/main" val="115557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AD532686-0D16-A2BC-D714-775D791D7ADE}"/>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9246DD9E-5FA2-8F62-94B8-E9A9443AF032}"/>
              </a:ext>
            </a:extLst>
          </p:cNvPr>
          <p:cNvSpPr txBox="1">
            <a:spLocks noGrp="1"/>
          </p:cNvSpPr>
          <p:nvPr>
            <p:ph type="title"/>
          </p:nvPr>
        </p:nvSpPr>
        <p:spPr>
          <a:xfrm>
            <a:off x="2986425" y="1869825"/>
            <a:ext cx="4959000" cy="9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700" b="1">
                <a:solidFill>
                  <a:srgbClr val="FFFFFF"/>
                </a:solidFill>
                <a:latin typeface="Montserrat"/>
                <a:ea typeface="Montserrat"/>
                <a:cs typeface="Montserrat"/>
                <a:sym typeface="Montserrat"/>
              </a:rPr>
              <a:t>Espacio para título</a:t>
            </a:r>
            <a:endParaRPr sz="3700" b="1">
              <a:solidFill>
                <a:srgbClr val="FFFFFF"/>
              </a:solidFill>
              <a:latin typeface="Montserrat"/>
              <a:ea typeface="Montserrat"/>
              <a:cs typeface="Montserrat"/>
              <a:sym typeface="Montserrat"/>
            </a:endParaRPr>
          </a:p>
        </p:txBody>
      </p:sp>
      <p:sp>
        <p:nvSpPr>
          <p:cNvPr id="55" name="Google Shape;55;p13">
            <a:extLst>
              <a:ext uri="{FF2B5EF4-FFF2-40B4-BE49-F238E27FC236}">
                <a16:creationId xmlns:a16="http://schemas.microsoft.com/office/drawing/2014/main" id="{A0F28EFA-5E23-2E9B-F1C0-E67A824F41D6}"/>
              </a:ext>
            </a:extLst>
          </p:cNvPr>
          <p:cNvSpPr txBox="1"/>
          <p:nvPr/>
        </p:nvSpPr>
        <p:spPr>
          <a:xfrm>
            <a:off x="895388" y="1524000"/>
            <a:ext cx="7353222" cy="7780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400" dirty="0">
                <a:solidFill>
                  <a:schemeClr val="tx1"/>
                </a:solidFill>
                <a:latin typeface="Montserrat Black"/>
                <a:ea typeface="Montserrat Black"/>
                <a:cs typeface="Montserrat Black"/>
                <a:sym typeface="Montserrat Black"/>
              </a:rPr>
              <a:t>LINEAMIENTO</a:t>
            </a:r>
          </a:p>
          <a:p>
            <a:pPr marL="0" lvl="0" indent="0" algn="ctr" rtl="0">
              <a:spcBef>
                <a:spcPts val="0"/>
              </a:spcBef>
              <a:spcAft>
                <a:spcPts val="0"/>
              </a:spcAft>
              <a:buNone/>
            </a:pPr>
            <a:r>
              <a:rPr lang="es" sz="3400" dirty="0">
                <a:solidFill>
                  <a:schemeClr val="tx1"/>
                </a:solidFill>
                <a:latin typeface="Montserrat Black"/>
                <a:ea typeface="Montserrat Black"/>
                <a:cs typeface="Montserrat Black"/>
                <a:sym typeface="Montserrat Black"/>
              </a:rPr>
              <a:t>COORDINADORES</a:t>
            </a:r>
            <a:endParaRPr sz="3400" dirty="0">
              <a:solidFill>
                <a:schemeClr val="tx1"/>
              </a:solidFill>
              <a:latin typeface="Montserrat Black"/>
              <a:ea typeface="Montserrat Black"/>
              <a:cs typeface="Montserrat Black"/>
              <a:sym typeface="Montserrat Black"/>
            </a:endParaRPr>
          </a:p>
        </p:txBody>
      </p:sp>
      <p:pic>
        <p:nvPicPr>
          <p:cNvPr id="56" name="Google Shape;56;p13">
            <a:extLst>
              <a:ext uri="{FF2B5EF4-FFF2-40B4-BE49-F238E27FC236}">
                <a16:creationId xmlns:a16="http://schemas.microsoft.com/office/drawing/2014/main" id="{29B84B35-94D3-B8F4-0CAC-14F3A1537960}"/>
              </a:ext>
            </a:extLst>
          </p:cNvPr>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3" name="CuadroTexto 2">
            <a:extLst>
              <a:ext uri="{FF2B5EF4-FFF2-40B4-BE49-F238E27FC236}">
                <a16:creationId xmlns:a16="http://schemas.microsoft.com/office/drawing/2014/main" id="{A28578CC-7233-5DD2-6D0D-66D135148CB6}"/>
              </a:ext>
            </a:extLst>
          </p:cNvPr>
          <p:cNvSpPr txBox="1"/>
          <p:nvPr/>
        </p:nvSpPr>
        <p:spPr>
          <a:xfrm>
            <a:off x="1790778" y="3536131"/>
            <a:ext cx="5562443" cy="523220"/>
          </a:xfrm>
          <a:prstGeom prst="rect">
            <a:avLst/>
          </a:prstGeom>
          <a:noFill/>
        </p:spPr>
        <p:txBody>
          <a:bodyPr wrap="square">
            <a:spAutoFit/>
          </a:bodyPr>
          <a:lstStyle/>
          <a:p>
            <a:pPr algn="ctr"/>
            <a:r>
              <a:rPr lang="es-MX" b="1" i="0" dirty="0">
                <a:solidFill>
                  <a:srgbClr val="242424"/>
                </a:solidFill>
                <a:effectLst/>
                <a:latin typeface="Aptos Narrow" panose="020B0004020202020204" pitchFamily="34" charset="0"/>
              </a:rPr>
              <a:t>PLAN DE INTERVENCIONES COLECTIVAS - GESTIÓN EN SALUD PÚBLICA</a:t>
            </a:r>
          </a:p>
          <a:p>
            <a:pPr algn="ctr"/>
            <a:r>
              <a:rPr lang="es-MX" b="1" i="0" dirty="0">
                <a:solidFill>
                  <a:srgbClr val="242424"/>
                </a:solidFill>
                <a:effectLst/>
                <a:latin typeface="Aptos Narrow" panose="020B0004020202020204" pitchFamily="34" charset="0"/>
              </a:rPr>
              <a:t>SECRETARÍA DE SALUD PÚBLICA</a:t>
            </a:r>
          </a:p>
        </p:txBody>
      </p:sp>
      <p:sp>
        <p:nvSpPr>
          <p:cNvPr id="4" name="Rectángulo: esquinas redondeadas 3">
            <a:extLst>
              <a:ext uri="{FF2B5EF4-FFF2-40B4-BE49-F238E27FC236}">
                <a16:creationId xmlns:a16="http://schemas.microsoft.com/office/drawing/2014/main" id="{E2E82E9C-6854-11CE-A567-8BE4F76D7750}"/>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228308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AEC6764-876D-84D7-044E-7716EAB2CF91}"/>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D17FAD8-D616-1340-2643-368600B1E18F}"/>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META</a:t>
            </a:r>
            <a:endParaRPr lang="es-CO" sz="2000" b="1" dirty="0">
              <a:solidFill>
                <a:schemeClr val="bg1"/>
              </a:solidFill>
            </a:endParaRPr>
          </a:p>
        </p:txBody>
      </p:sp>
      <p:pic>
        <p:nvPicPr>
          <p:cNvPr id="5" name="Imagen 4">
            <a:extLst>
              <a:ext uri="{FF2B5EF4-FFF2-40B4-BE49-F238E27FC236}">
                <a16:creationId xmlns:a16="http://schemas.microsoft.com/office/drawing/2014/main" id="{811E848C-25FA-FDF7-7E36-1BBE98F3679A}"/>
              </a:ext>
            </a:extLst>
          </p:cNvPr>
          <p:cNvPicPr>
            <a:picLocks noChangeAspect="1"/>
          </p:cNvPicPr>
          <p:nvPr/>
        </p:nvPicPr>
        <p:blipFill>
          <a:blip r:embed="rId4"/>
          <a:stretch>
            <a:fillRect/>
          </a:stretch>
        </p:blipFill>
        <p:spPr>
          <a:xfrm>
            <a:off x="133350" y="1650909"/>
            <a:ext cx="8877300" cy="2212966"/>
          </a:xfrm>
          <a:prstGeom prst="rect">
            <a:avLst/>
          </a:prstGeom>
        </p:spPr>
      </p:pic>
    </p:spTree>
    <p:extLst>
      <p:ext uri="{BB962C8B-B14F-4D97-AF65-F5344CB8AC3E}">
        <p14:creationId xmlns:p14="http://schemas.microsoft.com/office/powerpoint/2010/main" val="83827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C2F495F0-10C8-E608-67E3-C29B9BFD9DBE}"/>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F48A4A4-F1C4-7DBB-E326-D70C16782DC6}"/>
              </a:ext>
            </a:extLst>
          </p:cNvPr>
          <p:cNvGraphicFramePr>
            <a:graphicFrameLocks noGrp="1"/>
          </p:cNvGraphicFramePr>
          <p:nvPr>
            <p:extLst>
              <p:ext uri="{D42A27DB-BD31-4B8C-83A1-F6EECF244321}">
                <p14:modId xmlns:p14="http://schemas.microsoft.com/office/powerpoint/2010/main" val="2636783318"/>
              </p:ext>
            </p:extLst>
          </p:nvPr>
        </p:nvGraphicFramePr>
        <p:xfrm>
          <a:off x="382561" y="1168461"/>
          <a:ext cx="8378878" cy="3346831"/>
        </p:xfrm>
        <a:graphic>
          <a:graphicData uri="http://schemas.openxmlformats.org/drawingml/2006/table">
            <a:tbl>
              <a:tblPr>
                <a:tableStyleId>{3C2FFA5D-87B4-456A-9821-1D502468CF0F}</a:tableStyleId>
              </a:tblPr>
              <a:tblGrid>
                <a:gridCol w="3968803">
                  <a:extLst>
                    <a:ext uri="{9D8B030D-6E8A-4147-A177-3AD203B41FA5}">
                      <a16:colId xmlns:a16="http://schemas.microsoft.com/office/drawing/2014/main" val="687685585"/>
                    </a:ext>
                  </a:extLst>
                </a:gridCol>
                <a:gridCol w="1990725">
                  <a:extLst>
                    <a:ext uri="{9D8B030D-6E8A-4147-A177-3AD203B41FA5}">
                      <a16:colId xmlns:a16="http://schemas.microsoft.com/office/drawing/2014/main" val="2689661547"/>
                    </a:ext>
                  </a:extLst>
                </a:gridCol>
                <a:gridCol w="1436241">
                  <a:extLst>
                    <a:ext uri="{9D8B030D-6E8A-4147-A177-3AD203B41FA5}">
                      <a16:colId xmlns:a16="http://schemas.microsoft.com/office/drawing/2014/main" val="1080600377"/>
                    </a:ext>
                  </a:extLst>
                </a:gridCol>
                <a:gridCol w="983109">
                  <a:extLst>
                    <a:ext uri="{9D8B030D-6E8A-4147-A177-3AD203B41FA5}">
                      <a16:colId xmlns:a16="http://schemas.microsoft.com/office/drawing/2014/main" val="3459630599"/>
                    </a:ext>
                  </a:extLst>
                </a:gridCol>
              </a:tblGrid>
              <a:tr h="462843">
                <a:tc>
                  <a:txBody>
                    <a:bodyPr/>
                    <a:lstStyle/>
                    <a:p>
                      <a:pPr algn="ctr" fontAlgn="ctr"/>
                      <a:r>
                        <a:rPr lang="es-CO" sz="1200" b="1" u="none" strike="noStrike" dirty="0">
                          <a:effectLst/>
                          <a:latin typeface="Arial" panose="020B0604020202020204" pitchFamily="34" charset="0"/>
                          <a:cs typeface="Arial" panose="020B0604020202020204" pitchFamily="34" charset="0"/>
                        </a:rPr>
                        <a:t>TEMATICA</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tc>
                <a:tc>
                  <a:txBody>
                    <a:bodyPr/>
                    <a:lstStyle/>
                    <a:p>
                      <a:pPr algn="ctr" fontAlgn="ctr"/>
                      <a:r>
                        <a:rPr lang="es-MX" sz="1200" b="1" u="none" strike="noStrike" dirty="0">
                          <a:effectLst/>
                          <a:latin typeface="Arial" panose="020B0604020202020204" pitchFamily="34" charset="0"/>
                          <a:cs typeface="Arial" panose="020B0604020202020204" pitchFamily="34" charset="0"/>
                        </a:rPr>
                        <a:t>POBLACIÓN A LA QUE VA DIRIGIDA</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tc>
                <a:tc>
                  <a:txBody>
                    <a:bodyPr/>
                    <a:lstStyle/>
                    <a:p>
                      <a:pPr algn="ctr" fontAlgn="ctr"/>
                      <a:r>
                        <a:rPr lang="es-CO" sz="1200" b="1" u="none" strike="noStrike" dirty="0">
                          <a:effectLst/>
                          <a:latin typeface="Arial" panose="020B0604020202020204" pitchFamily="34" charset="0"/>
                          <a:cs typeface="Arial" panose="020B0604020202020204" pitchFamily="34" charset="0"/>
                        </a:rPr>
                        <a:t>OBSERVACIONES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tc>
                <a:tc>
                  <a:txBody>
                    <a:bodyPr/>
                    <a:lstStyle/>
                    <a:p>
                      <a:pPr algn="ctr" fontAlgn="ctr"/>
                      <a:r>
                        <a:rPr lang="es-CO" sz="1200" b="1" u="none" strike="noStrike" dirty="0">
                          <a:effectLst/>
                          <a:latin typeface="Arial" panose="020B0604020202020204" pitchFamily="34" charset="0"/>
                          <a:cs typeface="Arial" panose="020B0604020202020204" pitchFamily="34" charset="0"/>
                        </a:rPr>
                        <a:t>MODULO SICAPS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tc>
                <a:extLst>
                  <a:ext uri="{0D108BD9-81ED-4DB2-BD59-A6C34878D82A}">
                    <a16:rowId xmlns:a16="http://schemas.microsoft.com/office/drawing/2014/main" val="3445919301"/>
                  </a:ext>
                </a:extLst>
              </a:tr>
              <a:tr h="1656395">
                <a:tc>
                  <a:txBody>
                    <a:bodyPr/>
                    <a:lstStyle/>
                    <a:p>
                      <a:pPr algn="ctr" fontAlgn="ctr"/>
                      <a:r>
                        <a:rPr lang="es-MX" sz="1200" u="none" strike="noStrike" dirty="0">
                          <a:effectLst/>
                          <a:latin typeface="Arial" panose="020B0604020202020204" pitchFamily="34" charset="0"/>
                          <a:cs typeface="Arial" panose="020B0604020202020204" pitchFamily="34" charset="0"/>
                        </a:rPr>
                        <a:t>Sensibilización y concertación de plan de acción por entornos. Liderar  sesiones de coordinación con instituciones educativas y demás entornos, con el objetivo de plantear la oferta y construir plan de trabajo integral en las instituciones. </a:t>
                      </a:r>
                      <a:br>
                        <a:rPr lang="es-MX" sz="1200" u="none" strike="noStrike" dirty="0">
                          <a:effectLst/>
                          <a:latin typeface="Arial" panose="020B0604020202020204" pitchFamily="34" charset="0"/>
                          <a:cs typeface="Arial" panose="020B0604020202020204" pitchFamily="34" charset="0"/>
                        </a:rPr>
                      </a:br>
                      <a:r>
                        <a:rPr lang="es-MX" sz="1200" u="none" strike="noStrike" dirty="0">
                          <a:effectLst/>
                          <a:latin typeface="Arial" panose="020B0604020202020204" pitchFamily="34" charset="0"/>
                          <a:cs typeface="Arial" panose="020B0604020202020204" pitchFamily="34" charset="0"/>
                        </a:rPr>
                        <a:t>El proceso incluye concertación de espacios y elaboración de cronogramas.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tc>
                  <a:txBody>
                    <a:bodyPr/>
                    <a:lstStyle/>
                    <a:p>
                      <a:pPr algn="ctr" fontAlgn="ctr"/>
                      <a:r>
                        <a:rPr lang="es-MX" sz="1200" u="none" strike="noStrike" dirty="0">
                          <a:effectLst/>
                          <a:latin typeface="Arial" panose="020B0604020202020204" pitchFamily="34" charset="0"/>
                          <a:cs typeface="Arial" panose="020B0604020202020204" pitchFamily="34" charset="0"/>
                        </a:rPr>
                        <a:t>Referentes de las entidades o comunidad en los diferentes entornos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tc>
                  <a:txBody>
                    <a:bodyPr/>
                    <a:lstStyle/>
                    <a:p>
                      <a:pPr algn="ctr" fontAlgn="ctr"/>
                      <a:r>
                        <a:rPr lang="es-CO" sz="1200" u="none" strike="noStrike">
                          <a:effectLst/>
                          <a:latin typeface="Arial" panose="020B0604020202020204" pitchFamily="34" charset="0"/>
                          <a:cs typeface="Arial" panose="020B0604020202020204" pitchFamily="34" charset="0"/>
                        </a:rPr>
                        <a:t> Soporte: </a:t>
                      </a:r>
                      <a:br>
                        <a:rPr lang="es-CO" sz="1200" u="none" strike="noStrike">
                          <a:effectLst/>
                          <a:latin typeface="Arial" panose="020B0604020202020204" pitchFamily="34" charset="0"/>
                          <a:cs typeface="Arial" panose="020B0604020202020204" pitchFamily="34" charset="0"/>
                        </a:rPr>
                      </a:br>
                      <a:r>
                        <a:rPr lang="es-CO" sz="1200" u="none" strike="noStrike">
                          <a:effectLst/>
                          <a:latin typeface="Arial" panose="020B0604020202020204" pitchFamily="34" charset="0"/>
                          <a:cs typeface="Arial" panose="020B0604020202020204" pitchFamily="34" charset="0"/>
                        </a:rPr>
                        <a:t>Acta de reunión</a:t>
                      </a:r>
                      <a:br>
                        <a:rPr lang="es-CO" sz="1200" u="none" strike="noStrike">
                          <a:effectLst/>
                          <a:latin typeface="Arial" panose="020B0604020202020204" pitchFamily="34" charset="0"/>
                          <a:cs typeface="Arial" panose="020B0604020202020204" pitchFamily="34" charset="0"/>
                        </a:rPr>
                      </a:br>
                      <a:r>
                        <a:rPr lang="es-CO" sz="1200" u="none" strike="noStrike">
                          <a:effectLst/>
                          <a:latin typeface="Arial" panose="020B0604020202020204" pitchFamily="34" charset="0"/>
                          <a:cs typeface="Arial" panose="020B0604020202020204" pitchFamily="34" charset="0"/>
                        </a:rPr>
                        <a:t>Cronogramas</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tc>
                  <a:txBody>
                    <a:bodyPr/>
                    <a:lstStyle/>
                    <a:p>
                      <a:pPr algn="ctr" fontAlgn="ctr"/>
                      <a:r>
                        <a:rPr lang="es-CO" sz="1200" u="none" strike="noStrike">
                          <a:effectLst/>
                          <a:latin typeface="Arial" panose="020B0604020202020204" pitchFamily="34" charset="0"/>
                          <a:cs typeface="Arial" panose="020B0604020202020204" pitchFamily="34" charset="0"/>
                        </a:rPr>
                        <a:t>Actividades</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extLst>
                  <a:ext uri="{0D108BD9-81ED-4DB2-BD59-A6C34878D82A}">
                    <a16:rowId xmlns:a16="http://schemas.microsoft.com/office/drawing/2014/main" val="1395303078"/>
                  </a:ext>
                </a:extLst>
              </a:tr>
              <a:tr h="1227593">
                <a:tc>
                  <a:txBody>
                    <a:bodyPr/>
                    <a:lstStyle/>
                    <a:p>
                      <a:pPr algn="ctr" fontAlgn="ctr"/>
                      <a:r>
                        <a:rPr lang="es-MX" sz="1200" u="none" strike="noStrike" dirty="0">
                          <a:effectLst/>
                          <a:latin typeface="Arial" panose="020B0604020202020204" pitchFamily="34" charset="0"/>
                          <a:cs typeface="Arial" panose="020B0604020202020204" pitchFamily="34" charset="0"/>
                        </a:rPr>
                        <a:t>Socialización de las acciones del PIC a la población y  referentes del territorio, mediante el uso de estrategias, como encuentros grupales, recorridos de calle, uso de medios y herramientas comunicativas, entre otros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tc>
                  <a:txBody>
                    <a:bodyPr/>
                    <a:lstStyle/>
                    <a:p>
                      <a:pPr algn="ctr" fontAlgn="ctr"/>
                      <a:r>
                        <a:rPr lang="es-MX" sz="1200" u="none" strike="noStrike" dirty="0">
                          <a:effectLst/>
                          <a:latin typeface="Arial" panose="020B0604020202020204" pitchFamily="34" charset="0"/>
                          <a:cs typeface="Arial" panose="020B0604020202020204" pitchFamily="34" charset="0"/>
                        </a:rPr>
                        <a:t>Comunidad, líderes, veedores, actores clave</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tc>
                  <a:txBody>
                    <a:bodyPr/>
                    <a:lstStyle/>
                    <a:p>
                      <a:pPr algn="ctr" fontAlgn="ctr"/>
                      <a:r>
                        <a:rPr lang="es-MX" sz="1200" u="none" strike="noStrike" dirty="0">
                          <a:effectLst/>
                          <a:latin typeface="Arial" panose="020B0604020202020204" pitchFamily="34" charset="0"/>
                          <a:cs typeface="Arial" panose="020B0604020202020204" pitchFamily="34" charset="0"/>
                        </a:rPr>
                        <a:t>Soporte: </a:t>
                      </a:r>
                      <a:br>
                        <a:rPr lang="es-MX" sz="1200" u="none" strike="noStrike" dirty="0">
                          <a:effectLst/>
                          <a:latin typeface="Arial" panose="020B0604020202020204" pitchFamily="34" charset="0"/>
                          <a:cs typeface="Arial" panose="020B0604020202020204" pitchFamily="34" charset="0"/>
                        </a:rPr>
                      </a:br>
                      <a:r>
                        <a:rPr lang="es-MX" sz="1200" u="none" strike="noStrike" dirty="0">
                          <a:effectLst/>
                          <a:latin typeface="Arial" panose="020B0604020202020204" pitchFamily="34" charset="0"/>
                          <a:cs typeface="Arial" panose="020B0604020202020204" pitchFamily="34" charset="0"/>
                        </a:rPr>
                        <a:t>Acta de reunión, </a:t>
                      </a:r>
                      <a:br>
                        <a:rPr lang="es-MX" sz="1200" u="none" strike="noStrike" dirty="0">
                          <a:effectLst/>
                          <a:latin typeface="Arial" panose="020B0604020202020204" pitchFamily="34" charset="0"/>
                          <a:cs typeface="Arial" panose="020B0604020202020204" pitchFamily="34" charset="0"/>
                        </a:rPr>
                      </a:br>
                      <a:r>
                        <a:rPr lang="es-MX" sz="1200" u="none" strike="noStrike" dirty="0">
                          <a:effectLst/>
                          <a:latin typeface="Arial" panose="020B0604020202020204" pitchFamily="34" charset="0"/>
                          <a:cs typeface="Arial" panose="020B0604020202020204" pitchFamily="34" charset="0"/>
                        </a:rPr>
                        <a:t>registro de asistencia individual y/o grupal</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tc>
                  <a:txBody>
                    <a:bodyPr/>
                    <a:lstStyle/>
                    <a:p>
                      <a:pPr algn="ctr" fontAlgn="ctr"/>
                      <a:r>
                        <a:rPr lang="es-CO" sz="1200" u="none" strike="noStrike" dirty="0">
                          <a:effectLst/>
                          <a:latin typeface="Arial" panose="020B0604020202020204" pitchFamily="34" charset="0"/>
                          <a:cs typeface="Arial" panose="020B0604020202020204" pitchFamily="34" charset="0"/>
                        </a:rPr>
                        <a:t>Actividades</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7238" marR="7238" marT="7238" marB="0" anchor="ctr">
                    <a:solidFill>
                      <a:schemeClr val="bg1"/>
                    </a:solidFill>
                  </a:tcPr>
                </a:tc>
                <a:extLst>
                  <a:ext uri="{0D108BD9-81ED-4DB2-BD59-A6C34878D82A}">
                    <a16:rowId xmlns:a16="http://schemas.microsoft.com/office/drawing/2014/main" val="181964882"/>
                  </a:ext>
                </a:extLst>
              </a:tr>
            </a:tbl>
          </a:graphicData>
        </a:graphic>
      </p:graphicFrame>
      <p:sp>
        <p:nvSpPr>
          <p:cNvPr id="3" name="CuadroTexto 2">
            <a:extLst>
              <a:ext uri="{FF2B5EF4-FFF2-40B4-BE49-F238E27FC236}">
                <a16:creationId xmlns:a16="http://schemas.microsoft.com/office/drawing/2014/main" id="{163A2F91-8DC0-5B8B-BD29-DB9C81F70FFC}"/>
              </a:ext>
            </a:extLst>
          </p:cNvPr>
          <p:cNvSpPr txBox="1"/>
          <p:nvPr/>
        </p:nvSpPr>
        <p:spPr>
          <a:xfrm>
            <a:off x="-114301" y="498764"/>
            <a:ext cx="4371975" cy="400110"/>
          </a:xfrm>
          <a:prstGeom prst="rect">
            <a:avLst/>
          </a:prstGeom>
          <a:noFill/>
        </p:spPr>
        <p:txBody>
          <a:bodyPr wrap="square" rtlCol="0">
            <a:spAutoFit/>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2000" b="1" u="none" strike="noStrike" dirty="0">
                <a:solidFill>
                  <a:schemeClr val="bg1"/>
                </a:solidFill>
                <a:effectLst/>
                <a:latin typeface="Arial" panose="020B0604020202020204" pitchFamily="34" charset="0"/>
                <a:cs typeface="Arial" panose="020B0604020202020204" pitchFamily="34" charset="0"/>
              </a:rPr>
              <a:t>GESTION INTERSECTORIAL</a:t>
            </a:r>
            <a:endParaRPr lang="es-CO" sz="2000" b="1" i="0" u="none" strike="noStrike"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08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160A22D7-43BB-4D95-C9D0-FAE98ABB64A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FA00633-F6AA-D60A-D54A-81845DAD22F2}"/>
              </a:ext>
            </a:extLst>
          </p:cNvPr>
          <p:cNvSpPr txBox="1"/>
          <p:nvPr/>
        </p:nvSpPr>
        <p:spPr>
          <a:xfrm>
            <a:off x="-114301" y="484250"/>
            <a:ext cx="4371975" cy="369332"/>
          </a:xfrm>
          <a:prstGeom prst="rect">
            <a:avLst/>
          </a:prstGeom>
          <a:noFill/>
        </p:spPr>
        <p:txBody>
          <a:bodyPr wrap="square" rtlCol="0">
            <a:spAutoFit/>
          </a:bodyPr>
          <a:lstStyle/>
          <a:p>
            <a:pPr algn="ctr"/>
            <a:r>
              <a:rPr lang="es-CO" sz="1800" b="1" u="none" strike="noStrike" dirty="0">
                <a:solidFill>
                  <a:schemeClr val="bg1"/>
                </a:solidFill>
                <a:effectLst/>
              </a:rPr>
              <a:t>ACTIVIDAD TELEFÓNICA O VIRTUAL</a:t>
            </a:r>
            <a:endParaRPr lang="es-CO" sz="1800" b="1" dirty="0">
              <a:solidFill>
                <a:schemeClr val="bg1"/>
              </a:solidFill>
            </a:endParaRPr>
          </a:p>
        </p:txBody>
      </p:sp>
      <p:graphicFrame>
        <p:nvGraphicFramePr>
          <p:cNvPr id="4" name="Tabla 3">
            <a:extLst>
              <a:ext uri="{FF2B5EF4-FFF2-40B4-BE49-F238E27FC236}">
                <a16:creationId xmlns:a16="http://schemas.microsoft.com/office/drawing/2014/main" id="{5E929DD1-4ACA-3528-1549-DF09BCDE4F3F}"/>
              </a:ext>
            </a:extLst>
          </p:cNvPr>
          <p:cNvGraphicFramePr>
            <a:graphicFrameLocks noGrp="1"/>
          </p:cNvGraphicFramePr>
          <p:nvPr>
            <p:extLst>
              <p:ext uri="{D42A27DB-BD31-4B8C-83A1-F6EECF244321}">
                <p14:modId xmlns:p14="http://schemas.microsoft.com/office/powerpoint/2010/main" val="556146074"/>
              </p:ext>
            </p:extLst>
          </p:nvPr>
        </p:nvGraphicFramePr>
        <p:xfrm>
          <a:off x="433388" y="1513865"/>
          <a:ext cx="8277224" cy="2408706"/>
        </p:xfrm>
        <a:graphic>
          <a:graphicData uri="http://schemas.openxmlformats.org/drawingml/2006/table">
            <a:tbl>
              <a:tblPr>
                <a:tableStyleId>{3C2FFA5D-87B4-456A-9821-1D502468CF0F}</a:tableStyleId>
              </a:tblPr>
              <a:tblGrid>
                <a:gridCol w="3581430">
                  <a:extLst>
                    <a:ext uri="{9D8B030D-6E8A-4147-A177-3AD203B41FA5}">
                      <a16:colId xmlns:a16="http://schemas.microsoft.com/office/drawing/2014/main" val="193923273"/>
                    </a:ext>
                  </a:extLst>
                </a:gridCol>
                <a:gridCol w="1847820">
                  <a:extLst>
                    <a:ext uri="{9D8B030D-6E8A-4147-A177-3AD203B41FA5}">
                      <a16:colId xmlns:a16="http://schemas.microsoft.com/office/drawing/2014/main" val="1491544188"/>
                    </a:ext>
                  </a:extLst>
                </a:gridCol>
                <a:gridCol w="1920410">
                  <a:extLst>
                    <a:ext uri="{9D8B030D-6E8A-4147-A177-3AD203B41FA5}">
                      <a16:colId xmlns:a16="http://schemas.microsoft.com/office/drawing/2014/main" val="3016055441"/>
                    </a:ext>
                  </a:extLst>
                </a:gridCol>
                <a:gridCol w="927564">
                  <a:extLst>
                    <a:ext uri="{9D8B030D-6E8A-4147-A177-3AD203B41FA5}">
                      <a16:colId xmlns:a16="http://schemas.microsoft.com/office/drawing/2014/main" val="4084932238"/>
                    </a:ext>
                  </a:extLst>
                </a:gridCol>
              </a:tblGrid>
              <a:tr h="684334">
                <a:tc>
                  <a:txBody>
                    <a:bodyPr/>
                    <a:lstStyle/>
                    <a:p>
                      <a:pPr algn="ctr" fontAlgn="ctr"/>
                      <a:r>
                        <a:rPr lang="es-CO" sz="1400" b="1" u="none" strike="noStrike" dirty="0">
                          <a:effectLst/>
                        </a:rPr>
                        <a:t>TEMATICA</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tc>
                <a:tc>
                  <a:txBody>
                    <a:bodyPr/>
                    <a:lstStyle/>
                    <a:p>
                      <a:pPr algn="ctr" fontAlgn="ctr"/>
                      <a:r>
                        <a:rPr lang="es-MX" sz="1400" b="1" u="none" strike="noStrike" dirty="0">
                          <a:effectLst/>
                        </a:rPr>
                        <a:t>POBLACIÓN A LA QUE VA DIRIGIDA</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tc>
                <a:tc>
                  <a:txBody>
                    <a:bodyPr/>
                    <a:lstStyle/>
                    <a:p>
                      <a:pPr algn="ctr" fontAlgn="ctr"/>
                      <a:r>
                        <a:rPr lang="es-CO" sz="1400" b="1" u="none" strike="noStrike" dirty="0">
                          <a:effectLst/>
                        </a:rPr>
                        <a:t>OBSERVACIONES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tc>
                <a:tc>
                  <a:txBody>
                    <a:bodyPr/>
                    <a:lstStyle/>
                    <a:p>
                      <a:pPr algn="ctr" fontAlgn="ctr"/>
                      <a:r>
                        <a:rPr lang="es-CO" sz="1400" b="1" u="none" strike="noStrike" dirty="0">
                          <a:effectLst/>
                        </a:rPr>
                        <a:t>MODULO SICAPS</a:t>
                      </a:r>
                      <a:endParaRPr lang="es-CO" sz="1400" b="1"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tc>
                <a:extLst>
                  <a:ext uri="{0D108BD9-81ED-4DB2-BD59-A6C34878D82A}">
                    <a16:rowId xmlns:a16="http://schemas.microsoft.com/office/drawing/2014/main" val="2534964889"/>
                  </a:ext>
                </a:extLst>
              </a:tr>
              <a:tr h="1724372">
                <a:tc>
                  <a:txBody>
                    <a:bodyPr/>
                    <a:lstStyle/>
                    <a:p>
                      <a:pPr algn="ctr" fontAlgn="ctr"/>
                      <a:r>
                        <a:rPr lang="es-MX" sz="1400" u="none" strike="noStrike" dirty="0">
                          <a:effectLst/>
                        </a:rPr>
                        <a:t>Actividad mediante la cual se desarrollan acciones de coordinación, convocatoria, planeación y seguimiento para el desarrollo del plan de acción y gestión comunitaria e institucional</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solidFill>
                      <a:schemeClr val="bg1"/>
                    </a:solidFill>
                  </a:tcPr>
                </a:tc>
                <a:tc>
                  <a:txBody>
                    <a:bodyPr/>
                    <a:lstStyle/>
                    <a:p>
                      <a:pPr algn="ctr" fontAlgn="ctr"/>
                      <a:r>
                        <a:rPr lang="es-MX" sz="1400" u="none" strike="noStrike" dirty="0">
                          <a:effectLst/>
                        </a:rPr>
                        <a:t>Referentes de las entidades o comunidad en los diferentes entornos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solidFill>
                      <a:schemeClr val="bg1"/>
                    </a:solidFill>
                  </a:tcPr>
                </a:tc>
                <a:tc>
                  <a:txBody>
                    <a:bodyPr/>
                    <a:lstStyle/>
                    <a:p>
                      <a:pPr algn="ctr" fontAlgn="ctr"/>
                      <a:r>
                        <a:rPr lang="es-CO" sz="1400" u="none" strike="noStrike" dirty="0">
                          <a:effectLst/>
                        </a:rPr>
                        <a:t>Soporte: Registro de actividad individual</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solidFill>
                      <a:schemeClr val="bg1"/>
                    </a:solidFill>
                  </a:tcPr>
                </a:tc>
                <a:tc>
                  <a:txBody>
                    <a:bodyPr/>
                    <a:lstStyle/>
                    <a:p>
                      <a:pPr algn="ctr" fontAlgn="ctr"/>
                      <a:r>
                        <a:rPr lang="es-CO" sz="1400" u="none" strike="noStrike" dirty="0">
                          <a:effectLst/>
                        </a:rPr>
                        <a:t>Actividades</a:t>
                      </a:r>
                      <a:endParaRPr lang="es-CO" sz="1400" b="0"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solidFill>
                      <a:schemeClr val="bg1"/>
                    </a:solidFill>
                  </a:tcPr>
                </a:tc>
                <a:extLst>
                  <a:ext uri="{0D108BD9-81ED-4DB2-BD59-A6C34878D82A}">
                    <a16:rowId xmlns:a16="http://schemas.microsoft.com/office/drawing/2014/main" val="2607630871"/>
                  </a:ext>
                </a:extLst>
              </a:tr>
            </a:tbl>
          </a:graphicData>
        </a:graphic>
      </p:graphicFrame>
    </p:spTree>
    <p:extLst>
      <p:ext uri="{BB962C8B-B14F-4D97-AF65-F5344CB8AC3E}">
        <p14:creationId xmlns:p14="http://schemas.microsoft.com/office/powerpoint/2010/main" val="3309042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189FEA15-7B2E-B315-94EF-5D3116C7B75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594ABE1-F6A2-B08A-D294-1BA3CD32848B}"/>
              </a:ext>
            </a:extLst>
          </p:cNvPr>
          <p:cNvSpPr txBox="1"/>
          <p:nvPr/>
        </p:nvSpPr>
        <p:spPr>
          <a:xfrm>
            <a:off x="-114301" y="368138"/>
            <a:ext cx="4371975" cy="707886"/>
          </a:xfrm>
          <a:prstGeom prst="rect">
            <a:avLst/>
          </a:prstGeom>
          <a:noFill/>
        </p:spPr>
        <p:txBody>
          <a:bodyPr wrap="square" rtlCol="0">
            <a:spAutoFit/>
          </a:bodyPr>
          <a:lstStyle/>
          <a:p>
            <a:pPr algn="ctr"/>
            <a:r>
              <a:rPr lang="es-CO" sz="2000" b="1" u="none" strike="noStrike" dirty="0">
                <a:solidFill>
                  <a:schemeClr val="bg1"/>
                </a:solidFill>
                <a:effectLst/>
                <a:latin typeface="Arial" panose="020B0604020202020204" pitchFamily="34" charset="0"/>
                <a:cs typeface="Arial" panose="020B0604020202020204" pitchFamily="34" charset="0"/>
              </a:rPr>
              <a:t>GESTIÓN TÉCNICA Y OPERATIVA</a:t>
            </a:r>
          </a:p>
          <a:p>
            <a:pPr algn="ctr"/>
            <a:r>
              <a:rPr lang="es-CO" sz="2000" b="1" dirty="0">
                <a:solidFill>
                  <a:schemeClr val="bg1"/>
                </a:solidFill>
                <a:latin typeface="Arial" panose="020B0604020202020204" pitchFamily="34" charset="0"/>
                <a:cs typeface="Arial" panose="020B0604020202020204" pitchFamily="34" charset="0"/>
              </a:rPr>
              <a:t>DIRIGIDA A EQUIPO PIC</a:t>
            </a:r>
            <a:endParaRPr lang="es-CO" sz="2000" b="1" dirty="0">
              <a:solidFill>
                <a:schemeClr val="bg1"/>
              </a:solidFill>
            </a:endParaRPr>
          </a:p>
        </p:txBody>
      </p:sp>
      <p:graphicFrame>
        <p:nvGraphicFramePr>
          <p:cNvPr id="4" name="Tabla 3">
            <a:extLst>
              <a:ext uri="{FF2B5EF4-FFF2-40B4-BE49-F238E27FC236}">
                <a16:creationId xmlns:a16="http://schemas.microsoft.com/office/drawing/2014/main" id="{82B9FE45-605F-80D6-A0C5-6E3CC4444B70}"/>
              </a:ext>
            </a:extLst>
          </p:cNvPr>
          <p:cNvGraphicFramePr>
            <a:graphicFrameLocks noGrp="1"/>
          </p:cNvGraphicFramePr>
          <p:nvPr>
            <p:extLst>
              <p:ext uri="{D42A27DB-BD31-4B8C-83A1-F6EECF244321}">
                <p14:modId xmlns:p14="http://schemas.microsoft.com/office/powerpoint/2010/main" val="4057782098"/>
              </p:ext>
            </p:extLst>
          </p:nvPr>
        </p:nvGraphicFramePr>
        <p:xfrm>
          <a:off x="837633" y="1436007"/>
          <a:ext cx="7468734" cy="3339355"/>
        </p:xfrm>
        <a:graphic>
          <a:graphicData uri="http://schemas.openxmlformats.org/drawingml/2006/table">
            <a:tbl>
              <a:tblPr>
                <a:tableStyleId>{3C2FFA5D-87B4-456A-9821-1D502468CF0F}</a:tableStyleId>
              </a:tblPr>
              <a:tblGrid>
                <a:gridCol w="5602514">
                  <a:extLst>
                    <a:ext uri="{9D8B030D-6E8A-4147-A177-3AD203B41FA5}">
                      <a16:colId xmlns:a16="http://schemas.microsoft.com/office/drawing/2014/main" val="4102487452"/>
                    </a:ext>
                  </a:extLst>
                </a:gridCol>
                <a:gridCol w="1866220">
                  <a:extLst>
                    <a:ext uri="{9D8B030D-6E8A-4147-A177-3AD203B41FA5}">
                      <a16:colId xmlns:a16="http://schemas.microsoft.com/office/drawing/2014/main" val="1914540620"/>
                    </a:ext>
                  </a:extLst>
                </a:gridCol>
              </a:tblGrid>
              <a:tr h="427458">
                <a:tc>
                  <a:txBody>
                    <a:bodyPr/>
                    <a:lstStyle/>
                    <a:p>
                      <a:pPr algn="ctr" fontAlgn="ctr"/>
                      <a:r>
                        <a:rPr lang="es-CO" sz="1600" b="1" u="none" strike="noStrike" dirty="0">
                          <a:effectLst/>
                          <a:latin typeface="Arial" panose="020B0604020202020204" pitchFamily="34" charset="0"/>
                          <a:cs typeface="Arial" panose="020B0604020202020204" pitchFamily="34" charset="0"/>
                        </a:rPr>
                        <a:t>OBSERVACIONES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5431" marR="5431" marT="5431" marB="0" anchor="ctr"/>
                </a:tc>
                <a:tc>
                  <a:txBody>
                    <a:bodyPr/>
                    <a:lstStyle/>
                    <a:p>
                      <a:pPr algn="ctr" fontAlgn="ctr"/>
                      <a:r>
                        <a:rPr lang="es-CO" sz="1600" b="1" u="none" strike="noStrike" dirty="0">
                          <a:effectLst/>
                          <a:latin typeface="Arial" panose="020B0604020202020204" pitchFamily="34" charset="0"/>
                          <a:cs typeface="Arial" panose="020B0604020202020204" pitchFamily="34" charset="0"/>
                        </a:rPr>
                        <a:t>MODULO SICAPS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5431" marR="5431" marT="5431" marB="0" anchor="ctr"/>
                </a:tc>
                <a:extLst>
                  <a:ext uri="{0D108BD9-81ED-4DB2-BD59-A6C34878D82A}">
                    <a16:rowId xmlns:a16="http://schemas.microsoft.com/office/drawing/2014/main" val="2326661228"/>
                  </a:ext>
                </a:extLst>
              </a:tr>
              <a:tr h="2911897">
                <a:tc>
                  <a:txBody>
                    <a:bodyPr/>
                    <a:lstStyle/>
                    <a:p>
                      <a:pPr algn="ctr" fontAlgn="ctr"/>
                      <a:r>
                        <a:rPr lang="es-MX" sz="1600" u="none" strike="noStrike" dirty="0">
                          <a:effectLst/>
                          <a:latin typeface="Arial" panose="020B0604020202020204" pitchFamily="34" charset="0"/>
                          <a:cs typeface="Arial" panose="020B0604020202020204" pitchFamily="34" charset="0"/>
                        </a:rPr>
                        <a:t>Soporte: Acta de reunión, registro de asistencia individual y/o grupal</a:t>
                      </a:r>
                      <a:br>
                        <a:rPr lang="es-MX" sz="1600" u="none" strike="noStrike" dirty="0">
                          <a:effectLst/>
                          <a:latin typeface="Arial" panose="020B0604020202020204" pitchFamily="34" charset="0"/>
                          <a:cs typeface="Arial" panose="020B0604020202020204" pitchFamily="34" charset="0"/>
                        </a:rPr>
                      </a:br>
                      <a:br>
                        <a:rPr lang="es-MX" sz="1600" u="none" strike="noStrike" dirty="0">
                          <a:effectLst/>
                          <a:latin typeface="Arial" panose="020B0604020202020204" pitchFamily="34" charset="0"/>
                          <a:cs typeface="Arial" panose="020B0604020202020204" pitchFamily="34" charset="0"/>
                        </a:rPr>
                      </a:br>
                      <a:r>
                        <a:rPr lang="es-MX" sz="1600" u="none" strike="noStrike" dirty="0">
                          <a:effectLst/>
                          <a:latin typeface="Arial" panose="020B0604020202020204" pitchFamily="34" charset="0"/>
                          <a:cs typeface="Arial" panose="020B0604020202020204" pitchFamily="34" charset="0"/>
                        </a:rPr>
                        <a:t>100% acciones de seguimiento al registro de actividades ejecutadas en el tiempo programado.</a:t>
                      </a:r>
                      <a:br>
                        <a:rPr lang="es-MX" sz="1600" u="none" strike="noStrike" dirty="0">
                          <a:effectLst/>
                          <a:latin typeface="Arial" panose="020B0604020202020204" pitchFamily="34" charset="0"/>
                          <a:cs typeface="Arial" panose="020B0604020202020204" pitchFamily="34" charset="0"/>
                        </a:rPr>
                      </a:br>
                      <a:r>
                        <a:rPr lang="es-MX" sz="1600" u="none" strike="noStrike" dirty="0">
                          <a:effectLst/>
                          <a:latin typeface="Arial" panose="020B0604020202020204" pitchFamily="34" charset="0"/>
                          <a:cs typeface="Arial" panose="020B0604020202020204" pitchFamily="34" charset="0"/>
                        </a:rPr>
                        <a:t>Registro y documentación de actividades: Evidencias de ejecución (listados de asistencia, informes, fotografías, registro en Sicaps).</a:t>
                      </a:r>
                    </a:p>
                    <a:p>
                      <a:pPr algn="ctr" fontAlgn="ctr"/>
                      <a:br>
                        <a:rPr lang="es-MX" sz="1600" u="none" strike="noStrike" dirty="0">
                          <a:effectLst/>
                          <a:latin typeface="Arial" panose="020B0604020202020204" pitchFamily="34" charset="0"/>
                          <a:cs typeface="Arial" panose="020B0604020202020204" pitchFamily="34" charset="0"/>
                        </a:rPr>
                      </a:br>
                      <a:r>
                        <a:rPr lang="es-MX" sz="1600" u="none" strike="noStrike" dirty="0">
                          <a:effectLst/>
                          <a:latin typeface="Arial" panose="020B0604020202020204" pitchFamily="34" charset="0"/>
                          <a:cs typeface="Arial" panose="020B0604020202020204" pitchFamily="34" charset="0"/>
                        </a:rPr>
                        <a:t>Comparación de lo planificado vs. lo ejecutado mes a mes e implementación de ajustes cuando sea necesario.</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5431" marR="5431" marT="5431" marB="0" anchor="ctr">
                    <a:solidFill>
                      <a:schemeClr val="bg1"/>
                    </a:solidFill>
                  </a:tcPr>
                </a:tc>
                <a:tc>
                  <a:txBody>
                    <a:bodyPr/>
                    <a:lstStyle/>
                    <a:p>
                      <a:pPr algn="ctr" fontAlgn="ctr"/>
                      <a:r>
                        <a:rPr lang="es-CO" sz="1600" u="none" strike="noStrike" dirty="0">
                          <a:effectLst/>
                          <a:latin typeface="Arial" panose="020B0604020202020204" pitchFamily="34" charset="0"/>
                          <a:cs typeface="Arial" panose="020B0604020202020204" pitchFamily="34" charset="0"/>
                        </a:rPr>
                        <a:t>Gestión interna</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5431" marR="5431" marT="5431" marB="0" anchor="ctr">
                    <a:solidFill>
                      <a:schemeClr val="bg1"/>
                    </a:solidFill>
                  </a:tcPr>
                </a:tc>
                <a:extLst>
                  <a:ext uri="{0D108BD9-81ED-4DB2-BD59-A6C34878D82A}">
                    <a16:rowId xmlns:a16="http://schemas.microsoft.com/office/drawing/2014/main" val="4013537422"/>
                  </a:ext>
                </a:extLst>
              </a:tr>
            </a:tbl>
          </a:graphicData>
        </a:graphic>
      </p:graphicFrame>
    </p:spTree>
    <p:extLst>
      <p:ext uri="{BB962C8B-B14F-4D97-AF65-F5344CB8AC3E}">
        <p14:creationId xmlns:p14="http://schemas.microsoft.com/office/powerpoint/2010/main" val="403135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D0F55632-90BF-C297-D784-5053FBAD17D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2EE17DE-9CAF-F3EB-AB05-B77FCDDF79BE}"/>
              </a:ext>
            </a:extLst>
          </p:cNvPr>
          <p:cNvSpPr txBox="1"/>
          <p:nvPr/>
        </p:nvSpPr>
        <p:spPr>
          <a:xfrm>
            <a:off x="-114301" y="368138"/>
            <a:ext cx="4371975" cy="707886"/>
          </a:xfrm>
          <a:prstGeom prst="rect">
            <a:avLst/>
          </a:prstGeom>
          <a:noFill/>
        </p:spPr>
        <p:txBody>
          <a:bodyPr wrap="square" rtlCol="0">
            <a:spAutoFit/>
          </a:bodyPr>
          <a:lstStyle/>
          <a:p>
            <a:pPr algn="ctr"/>
            <a:r>
              <a:rPr lang="es-CO" sz="2000" b="1" u="none" strike="noStrike" dirty="0">
                <a:solidFill>
                  <a:schemeClr val="bg1"/>
                </a:solidFill>
                <a:effectLst/>
                <a:latin typeface="Arial" panose="020B0604020202020204" pitchFamily="34" charset="0"/>
                <a:cs typeface="Arial" panose="020B0604020202020204" pitchFamily="34" charset="0"/>
              </a:rPr>
              <a:t>GESTIÓN TÉCNICA Y OPERATIVA</a:t>
            </a:r>
          </a:p>
          <a:p>
            <a:pPr algn="ctr"/>
            <a:r>
              <a:rPr lang="es-CO" sz="2000" b="1" dirty="0">
                <a:solidFill>
                  <a:schemeClr val="bg1"/>
                </a:solidFill>
                <a:latin typeface="Arial" panose="020B0604020202020204" pitchFamily="34" charset="0"/>
                <a:cs typeface="Arial" panose="020B0604020202020204" pitchFamily="34" charset="0"/>
              </a:rPr>
              <a:t>DIRIGIDA A EQUIPO PIC</a:t>
            </a:r>
            <a:endParaRPr lang="es-CO" sz="2000" b="1" dirty="0">
              <a:solidFill>
                <a:schemeClr val="bg1"/>
              </a:solidFill>
            </a:endParaRPr>
          </a:p>
        </p:txBody>
      </p:sp>
      <p:graphicFrame>
        <p:nvGraphicFramePr>
          <p:cNvPr id="2" name="Tabla 1">
            <a:extLst>
              <a:ext uri="{FF2B5EF4-FFF2-40B4-BE49-F238E27FC236}">
                <a16:creationId xmlns:a16="http://schemas.microsoft.com/office/drawing/2014/main" id="{D203522E-5AF4-92B3-357F-75C3D2ABBFE8}"/>
              </a:ext>
            </a:extLst>
          </p:cNvPr>
          <p:cNvGraphicFramePr>
            <a:graphicFrameLocks noGrp="1"/>
          </p:cNvGraphicFramePr>
          <p:nvPr>
            <p:extLst>
              <p:ext uri="{D42A27DB-BD31-4B8C-83A1-F6EECF244321}">
                <p14:modId xmlns:p14="http://schemas.microsoft.com/office/powerpoint/2010/main" val="246619875"/>
              </p:ext>
            </p:extLst>
          </p:nvPr>
        </p:nvGraphicFramePr>
        <p:xfrm>
          <a:off x="1111234" y="1221167"/>
          <a:ext cx="6921531" cy="3307290"/>
        </p:xfrm>
        <a:graphic>
          <a:graphicData uri="http://schemas.openxmlformats.org/drawingml/2006/table">
            <a:tbl>
              <a:tblPr>
                <a:tableStyleId>{69012ECD-51FC-41F1-AA8D-1B2483CD663E}</a:tableStyleId>
              </a:tblPr>
              <a:tblGrid>
                <a:gridCol w="6921531">
                  <a:extLst>
                    <a:ext uri="{9D8B030D-6E8A-4147-A177-3AD203B41FA5}">
                      <a16:colId xmlns:a16="http://schemas.microsoft.com/office/drawing/2014/main" val="2894509955"/>
                    </a:ext>
                  </a:extLst>
                </a:gridCol>
              </a:tblGrid>
              <a:tr h="3307290">
                <a:tc>
                  <a:txBody>
                    <a:bodyPr/>
                    <a:lstStyle/>
                    <a:p>
                      <a:pPr algn="ctr" fontAlgn="ctr"/>
                      <a:r>
                        <a:rPr lang="es-MX" sz="1600" u="none" strike="noStrike" dirty="0">
                          <a:effectLst/>
                        </a:rPr>
                        <a:t>Se deberá generar acciones que incluyan:</a:t>
                      </a:r>
                    </a:p>
                    <a:p>
                      <a:pPr algn="ctr" fontAlgn="ctr"/>
                      <a:br>
                        <a:rPr lang="es-MX" sz="1600" u="none" strike="noStrike" dirty="0">
                          <a:effectLst/>
                        </a:rPr>
                      </a:br>
                      <a:r>
                        <a:rPr lang="es-MX" sz="1600" u="none" strike="noStrike" dirty="0">
                          <a:effectLst/>
                        </a:rPr>
                        <a:t>1. Construcción de cronogramas  en articulación con el Talento Humano</a:t>
                      </a:r>
                    </a:p>
                    <a:p>
                      <a:pPr algn="ctr" fontAlgn="ctr"/>
                      <a:br>
                        <a:rPr lang="es-MX" sz="1600" u="none" strike="noStrike" dirty="0">
                          <a:effectLst/>
                        </a:rPr>
                      </a:br>
                      <a:r>
                        <a:rPr lang="es-MX" sz="1600" u="none" strike="noStrike" dirty="0">
                          <a:effectLst/>
                        </a:rPr>
                        <a:t>2. Seguimiento a la disponibilidad diaria del equipo </a:t>
                      </a:r>
                    </a:p>
                    <a:p>
                      <a:pPr algn="ctr" fontAlgn="ctr"/>
                      <a:br>
                        <a:rPr lang="es-MX" sz="1600" u="none" strike="noStrike" dirty="0">
                          <a:effectLst/>
                        </a:rPr>
                      </a:br>
                      <a:r>
                        <a:rPr lang="es-MX" sz="1600" u="none" strike="noStrike" dirty="0">
                          <a:effectLst/>
                        </a:rPr>
                        <a:t>3. Monitoreo a la ejecución del cronograma del equipo de trabajo (incluye acciones de campo)</a:t>
                      </a:r>
                    </a:p>
                    <a:p>
                      <a:pPr algn="ctr" fontAlgn="ctr"/>
                      <a:br>
                        <a:rPr lang="es-MX" sz="1600" u="none" strike="noStrike" dirty="0">
                          <a:effectLst/>
                        </a:rPr>
                      </a:br>
                      <a:r>
                        <a:rPr lang="es-MX" sz="1600" u="none" strike="noStrike" dirty="0">
                          <a:effectLst/>
                        </a:rPr>
                        <a:t>4. Seguimiento al reporte de actividades en SICAPS por parte de los miembros del equipo, monitoreando pertinencia, coherencia, calidad y oportunidad en el mismo</a:t>
                      </a:r>
                    </a:p>
                  </a:txBody>
                  <a:tcPr marL="5431" marR="5431" marT="5431" marB="0" anchor="ctr"/>
                </a:tc>
                <a:extLst>
                  <a:ext uri="{0D108BD9-81ED-4DB2-BD59-A6C34878D82A}">
                    <a16:rowId xmlns:a16="http://schemas.microsoft.com/office/drawing/2014/main" val="4013537422"/>
                  </a:ext>
                </a:extLst>
              </a:tr>
            </a:tbl>
          </a:graphicData>
        </a:graphic>
      </p:graphicFrame>
    </p:spTree>
    <p:extLst>
      <p:ext uri="{BB962C8B-B14F-4D97-AF65-F5344CB8AC3E}">
        <p14:creationId xmlns:p14="http://schemas.microsoft.com/office/powerpoint/2010/main" val="345668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B5CF2C81-5FE4-30DA-B515-2657240F894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4F6207C-1960-AA56-54D7-729CBD61B5D3}"/>
              </a:ext>
            </a:extLst>
          </p:cNvPr>
          <p:cNvSpPr txBox="1"/>
          <p:nvPr/>
        </p:nvSpPr>
        <p:spPr>
          <a:xfrm>
            <a:off x="-114301" y="368138"/>
            <a:ext cx="4371975" cy="707886"/>
          </a:xfrm>
          <a:prstGeom prst="rect">
            <a:avLst/>
          </a:prstGeom>
          <a:noFill/>
        </p:spPr>
        <p:txBody>
          <a:bodyPr wrap="square" rtlCol="0">
            <a:spAutoFit/>
          </a:bodyPr>
          <a:lstStyle/>
          <a:p>
            <a:pPr algn="ctr"/>
            <a:r>
              <a:rPr lang="es-CO" sz="2000" b="1" u="none" strike="noStrike" dirty="0">
                <a:solidFill>
                  <a:schemeClr val="bg1"/>
                </a:solidFill>
                <a:effectLst/>
                <a:latin typeface="Arial" panose="020B0604020202020204" pitchFamily="34" charset="0"/>
                <a:cs typeface="Arial" panose="020B0604020202020204" pitchFamily="34" charset="0"/>
              </a:rPr>
              <a:t>GESTIÓN TÉCNICA Y OPERATIVA</a:t>
            </a:r>
          </a:p>
          <a:p>
            <a:pPr algn="ctr"/>
            <a:r>
              <a:rPr lang="es-CO" sz="2000" b="1" dirty="0">
                <a:solidFill>
                  <a:schemeClr val="bg1"/>
                </a:solidFill>
                <a:latin typeface="Arial" panose="020B0604020202020204" pitchFamily="34" charset="0"/>
                <a:cs typeface="Arial" panose="020B0604020202020204" pitchFamily="34" charset="0"/>
              </a:rPr>
              <a:t>DIRIGIDA A EQUIPO PIC</a:t>
            </a:r>
            <a:endParaRPr lang="es-CO" sz="2000" b="1" dirty="0">
              <a:solidFill>
                <a:schemeClr val="bg1"/>
              </a:solidFill>
            </a:endParaRPr>
          </a:p>
        </p:txBody>
      </p:sp>
      <p:graphicFrame>
        <p:nvGraphicFramePr>
          <p:cNvPr id="2" name="Tabla 1">
            <a:extLst>
              <a:ext uri="{FF2B5EF4-FFF2-40B4-BE49-F238E27FC236}">
                <a16:creationId xmlns:a16="http://schemas.microsoft.com/office/drawing/2014/main" id="{688E9A89-35C9-F404-1A1B-2A375CE56D20}"/>
              </a:ext>
            </a:extLst>
          </p:cNvPr>
          <p:cNvGraphicFramePr>
            <a:graphicFrameLocks noGrp="1"/>
          </p:cNvGraphicFramePr>
          <p:nvPr>
            <p:extLst>
              <p:ext uri="{D42A27DB-BD31-4B8C-83A1-F6EECF244321}">
                <p14:modId xmlns:p14="http://schemas.microsoft.com/office/powerpoint/2010/main" val="3871662621"/>
              </p:ext>
            </p:extLst>
          </p:nvPr>
        </p:nvGraphicFramePr>
        <p:xfrm>
          <a:off x="1095829" y="1424365"/>
          <a:ext cx="6952341" cy="3175351"/>
        </p:xfrm>
        <a:graphic>
          <a:graphicData uri="http://schemas.openxmlformats.org/drawingml/2006/table">
            <a:tbl>
              <a:tblPr>
                <a:tableStyleId>{69012ECD-51FC-41F1-AA8D-1B2483CD663E}</a:tableStyleId>
              </a:tblPr>
              <a:tblGrid>
                <a:gridCol w="6952341">
                  <a:extLst>
                    <a:ext uri="{9D8B030D-6E8A-4147-A177-3AD203B41FA5}">
                      <a16:colId xmlns:a16="http://schemas.microsoft.com/office/drawing/2014/main" val="2894509955"/>
                    </a:ext>
                  </a:extLst>
                </a:gridCol>
              </a:tblGrid>
              <a:tr h="2871861">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MX" sz="1600" u="none" strike="noStrike" dirty="0">
                          <a:effectLst/>
                        </a:rPr>
                        <a:t>5. Planeación y preparación de la agenda y dinámica de las sesiones de trabajo semanal con el equipo de trabajo</a:t>
                      </a:r>
                      <a:endParaRPr lang="es-MX" sz="1600" b="0" i="0" u="none" strike="noStrike" dirty="0">
                        <a:solidFill>
                          <a:srgbClr val="000000"/>
                        </a:solidFill>
                        <a:effectLst/>
                        <a:latin typeface="Arial" panose="020B0604020202020204" pitchFamily="34" charset="0"/>
                        <a:cs typeface="Arial" panose="020B0604020202020204" pitchFamily="34" charset="0"/>
                      </a:endParaRPr>
                    </a:p>
                    <a:p>
                      <a:pPr marL="342900" indent="-342900" algn="ctr" fontAlgn="ctr">
                        <a:buAutoNum type="arabicPeriod" startAt="6"/>
                      </a:pPr>
                      <a:endParaRPr lang="es-MX" sz="1600" u="none" strike="noStrike" dirty="0">
                        <a:effectLst/>
                      </a:endParaRPr>
                    </a:p>
                    <a:p>
                      <a:pPr marL="342900" indent="-342900" algn="ctr" fontAlgn="ctr">
                        <a:buAutoNum type="arabicPeriod" startAt="6"/>
                      </a:pPr>
                      <a:r>
                        <a:rPr lang="es-MX" sz="1600" u="none" strike="noStrike" dirty="0">
                          <a:effectLst/>
                        </a:rPr>
                        <a:t>Seguimiento a la implementación de conductas definidas en los casos analizados o identificados</a:t>
                      </a:r>
                    </a:p>
                    <a:p>
                      <a:pPr marL="0" indent="0" algn="ctr" fontAlgn="ctr">
                        <a:buNone/>
                      </a:pPr>
                      <a:br>
                        <a:rPr lang="es-MX" sz="1600" u="none" strike="noStrike" dirty="0">
                          <a:effectLst/>
                        </a:rPr>
                      </a:br>
                      <a:r>
                        <a:rPr lang="es-MX" sz="1600" u="none" strike="noStrike" dirty="0">
                          <a:effectLst/>
                        </a:rPr>
                        <a:t>7. Planeación y preparación de las acciones que requieran organización previa (Ejem. Capacitaciones del TH,  tomas comunitarias)</a:t>
                      </a:r>
                    </a:p>
                    <a:p>
                      <a:pPr marL="0" indent="0" algn="ctr" fontAlgn="ctr">
                        <a:buNone/>
                      </a:pPr>
                      <a:br>
                        <a:rPr lang="es-MX" sz="1600" u="none" strike="noStrike" dirty="0">
                          <a:effectLst/>
                        </a:rPr>
                      </a:br>
                      <a:r>
                        <a:rPr lang="es-MX" sz="1600" u="none" strike="noStrike" dirty="0">
                          <a:effectLst/>
                        </a:rPr>
                        <a:t>8. Coordinación con los miembros del equipo de trabajo de las actividades a realizar o necesarias en el proceso de planeación. </a:t>
                      </a:r>
                    </a:p>
                    <a:p>
                      <a:pPr marL="0" indent="0" algn="ctr" fontAlgn="ctr">
                        <a:buNone/>
                      </a:pPr>
                      <a:r>
                        <a:rPr lang="es-MX" sz="1600" u="none" strike="noStrike" dirty="0">
                          <a:effectLst/>
                        </a:rPr>
                        <a:t>Ejemplo. Asignación de entidades para la socialización de la estrategia y concertación de plan de acción</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5431" marR="5431" marT="5431" marB="0" anchor="ctr"/>
                </a:tc>
                <a:extLst>
                  <a:ext uri="{0D108BD9-81ED-4DB2-BD59-A6C34878D82A}">
                    <a16:rowId xmlns:a16="http://schemas.microsoft.com/office/drawing/2014/main" val="4013537422"/>
                  </a:ext>
                </a:extLst>
              </a:tr>
            </a:tbl>
          </a:graphicData>
        </a:graphic>
      </p:graphicFrame>
    </p:spTree>
    <p:extLst>
      <p:ext uri="{BB962C8B-B14F-4D97-AF65-F5344CB8AC3E}">
        <p14:creationId xmlns:p14="http://schemas.microsoft.com/office/powerpoint/2010/main" val="362068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3A51AAD4-2C60-6B46-2271-1F39C18FF1A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3459209-884B-9932-0CB2-8299CFA12200}"/>
              </a:ext>
            </a:extLst>
          </p:cNvPr>
          <p:cNvSpPr txBox="1"/>
          <p:nvPr/>
        </p:nvSpPr>
        <p:spPr>
          <a:xfrm>
            <a:off x="-114301" y="368138"/>
            <a:ext cx="4371975" cy="707886"/>
          </a:xfrm>
          <a:prstGeom prst="rect">
            <a:avLst/>
          </a:prstGeom>
          <a:noFill/>
        </p:spPr>
        <p:txBody>
          <a:bodyPr wrap="square" rtlCol="0">
            <a:spAutoFit/>
          </a:bodyPr>
          <a:lstStyle/>
          <a:p>
            <a:pPr algn="ctr"/>
            <a:r>
              <a:rPr lang="es-CO" sz="2000" b="1" u="none" strike="noStrike" dirty="0">
                <a:solidFill>
                  <a:schemeClr val="bg1"/>
                </a:solidFill>
                <a:effectLst/>
                <a:latin typeface="Arial" panose="020B0604020202020204" pitchFamily="34" charset="0"/>
                <a:cs typeface="Arial" panose="020B0604020202020204" pitchFamily="34" charset="0"/>
              </a:rPr>
              <a:t>GESTIÓN TÉCNICA Y OPERATIVA</a:t>
            </a:r>
          </a:p>
          <a:p>
            <a:pPr algn="ctr"/>
            <a:r>
              <a:rPr lang="es-CO" sz="2000" b="1" dirty="0">
                <a:solidFill>
                  <a:schemeClr val="bg1"/>
                </a:solidFill>
                <a:latin typeface="Arial" panose="020B0604020202020204" pitchFamily="34" charset="0"/>
                <a:cs typeface="Arial" panose="020B0604020202020204" pitchFamily="34" charset="0"/>
              </a:rPr>
              <a:t>DIRIGIDA A EQUIPO PIC</a:t>
            </a:r>
            <a:endParaRPr lang="es-CO" sz="2000" b="1" dirty="0">
              <a:solidFill>
                <a:schemeClr val="bg1"/>
              </a:solidFill>
            </a:endParaRPr>
          </a:p>
        </p:txBody>
      </p:sp>
      <p:graphicFrame>
        <p:nvGraphicFramePr>
          <p:cNvPr id="4" name="Tabla 3">
            <a:extLst>
              <a:ext uri="{FF2B5EF4-FFF2-40B4-BE49-F238E27FC236}">
                <a16:creationId xmlns:a16="http://schemas.microsoft.com/office/drawing/2014/main" id="{CE54B0AC-3CBD-DC20-46CF-AA3CE3F2BB28}"/>
              </a:ext>
            </a:extLst>
          </p:cNvPr>
          <p:cNvGraphicFramePr>
            <a:graphicFrameLocks noGrp="1"/>
          </p:cNvGraphicFramePr>
          <p:nvPr>
            <p:extLst>
              <p:ext uri="{D42A27DB-BD31-4B8C-83A1-F6EECF244321}">
                <p14:modId xmlns:p14="http://schemas.microsoft.com/office/powerpoint/2010/main" val="2869393051"/>
              </p:ext>
            </p:extLst>
          </p:nvPr>
        </p:nvGraphicFramePr>
        <p:xfrm>
          <a:off x="393700" y="1469798"/>
          <a:ext cx="8227787" cy="2931592"/>
        </p:xfrm>
        <a:graphic>
          <a:graphicData uri="http://schemas.openxmlformats.org/drawingml/2006/table">
            <a:tbl>
              <a:tblPr>
                <a:tableStyleId>{3C2FFA5D-87B4-456A-9821-1D502468CF0F}</a:tableStyleId>
              </a:tblPr>
              <a:tblGrid>
                <a:gridCol w="4371380">
                  <a:extLst>
                    <a:ext uri="{9D8B030D-6E8A-4147-A177-3AD203B41FA5}">
                      <a16:colId xmlns:a16="http://schemas.microsoft.com/office/drawing/2014/main" val="2742137299"/>
                    </a:ext>
                  </a:extLst>
                </a:gridCol>
                <a:gridCol w="2506577">
                  <a:extLst>
                    <a:ext uri="{9D8B030D-6E8A-4147-A177-3AD203B41FA5}">
                      <a16:colId xmlns:a16="http://schemas.microsoft.com/office/drawing/2014/main" val="192157901"/>
                    </a:ext>
                  </a:extLst>
                </a:gridCol>
                <a:gridCol w="1349830">
                  <a:extLst>
                    <a:ext uri="{9D8B030D-6E8A-4147-A177-3AD203B41FA5}">
                      <a16:colId xmlns:a16="http://schemas.microsoft.com/office/drawing/2014/main" val="2507545921"/>
                    </a:ext>
                  </a:extLst>
                </a:gridCol>
              </a:tblGrid>
              <a:tr h="591231">
                <a:tc>
                  <a:txBody>
                    <a:bodyPr/>
                    <a:lstStyle/>
                    <a:p>
                      <a:pPr algn="ctr" fontAlgn="ctr"/>
                      <a:r>
                        <a:rPr lang="es-CO" sz="1600" b="1" u="none" strike="noStrike" dirty="0">
                          <a:effectLst/>
                          <a:latin typeface="Arial" panose="020B0604020202020204" pitchFamily="34" charset="0"/>
                          <a:cs typeface="Arial" panose="020B0604020202020204" pitchFamily="34" charset="0"/>
                        </a:rPr>
                        <a:t>TEMATICA</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600" b="1" u="none" strike="noStrike" dirty="0">
                          <a:effectLst/>
                          <a:latin typeface="Arial" panose="020B0604020202020204" pitchFamily="34" charset="0"/>
                          <a:cs typeface="Arial" panose="020B0604020202020204" pitchFamily="34" charset="0"/>
                        </a:rPr>
                        <a:t>OBSERVACIONES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600" b="1" u="none" strike="noStrike" dirty="0">
                          <a:effectLst/>
                          <a:latin typeface="Arial" panose="020B0604020202020204" pitchFamily="34" charset="0"/>
                          <a:cs typeface="Arial" panose="020B0604020202020204" pitchFamily="34" charset="0"/>
                        </a:rPr>
                        <a:t>MODULO SICAPS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119844470"/>
                  </a:ext>
                </a:extLst>
              </a:tr>
              <a:tr h="2340361">
                <a:tc>
                  <a:txBody>
                    <a:bodyPr/>
                    <a:lstStyle/>
                    <a:p>
                      <a:pPr algn="ctr" fontAlgn="ctr"/>
                      <a:r>
                        <a:rPr lang="es-MX" sz="1600" u="none" strike="noStrike" dirty="0">
                          <a:effectLst/>
                          <a:latin typeface="Arial" panose="020B0604020202020204" pitchFamily="34" charset="0"/>
                          <a:cs typeface="Arial" panose="020B0604020202020204" pitchFamily="34" charset="0"/>
                        </a:rPr>
                        <a:t>Reuniones de equipo. Sesión de trabajo para realizar retroalimentación y seguimiento al desarrollo de las actividades con los miembros del equipo.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ctr"/>
                      <a:r>
                        <a:rPr lang="es-MX" sz="1600" u="none" strike="noStrike" dirty="0">
                          <a:effectLst/>
                          <a:latin typeface="Arial" panose="020B0604020202020204" pitchFamily="34" charset="0"/>
                          <a:cs typeface="Arial" panose="020B0604020202020204" pitchFamily="34" charset="0"/>
                        </a:rPr>
                        <a:t>Soporte: Acta de reunión, registro de asistencia individual y/o grupal</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ctr"/>
                      <a:r>
                        <a:rPr lang="es-CO" sz="1600" u="none" strike="noStrike" dirty="0">
                          <a:effectLst/>
                          <a:latin typeface="Arial" panose="020B0604020202020204" pitchFamily="34" charset="0"/>
                          <a:cs typeface="Arial" panose="020B0604020202020204" pitchFamily="34" charset="0"/>
                        </a:rPr>
                        <a:t>Seguimiento PIC-APS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3573139418"/>
                  </a:ext>
                </a:extLst>
              </a:tr>
            </a:tbl>
          </a:graphicData>
        </a:graphic>
      </p:graphicFrame>
    </p:spTree>
    <p:extLst>
      <p:ext uri="{BB962C8B-B14F-4D97-AF65-F5344CB8AC3E}">
        <p14:creationId xmlns:p14="http://schemas.microsoft.com/office/powerpoint/2010/main" val="301102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98FEA3A8-755B-3C04-B640-46117A1619C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F2C201F-F497-49E5-EAEB-CA66DFE34773}"/>
              </a:ext>
            </a:extLst>
          </p:cNvPr>
          <p:cNvSpPr txBox="1"/>
          <p:nvPr/>
        </p:nvSpPr>
        <p:spPr>
          <a:xfrm>
            <a:off x="-114301" y="484250"/>
            <a:ext cx="4371975" cy="400110"/>
          </a:xfrm>
          <a:prstGeom prst="rect">
            <a:avLst/>
          </a:prstGeom>
          <a:noFill/>
        </p:spPr>
        <p:txBody>
          <a:bodyPr wrap="square" rtlCol="0">
            <a:spAutoFit/>
          </a:bodyPr>
          <a:lstStyle/>
          <a:p>
            <a:pPr algn="ctr"/>
            <a:r>
              <a:rPr lang="es-CO" sz="2000" b="1" u="none" strike="noStrike" dirty="0">
                <a:solidFill>
                  <a:schemeClr val="bg1"/>
                </a:solidFill>
                <a:effectLst/>
                <a:latin typeface="Arial" panose="020B0604020202020204" pitchFamily="34" charset="0"/>
                <a:cs typeface="Arial" panose="020B0604020202020204" pitchFamily="34" charset="0"/>
              </a:rPr>
              <a:t>GESTIÓN TÉCNICA Y OPERATIVA</a:t>
            </a:r>
            <a:endParaRPr lang="es-CO" sz="2000" b="1" dirty="0">
              <a:solidFill>
                <a:schemeClr val="bg1"/>
              </a:solidFill>
            </a:endParaRPr>
          </a:p>
        </p:txBody>
      </p:sp>
      <p:graphicFrame>
        <p:nvGraphicFramePr>
          <p:cNvPr id="2" name="Tabla 1">
            <a:extLst>
              <a:ext uri="{FF2B5EF4-FFF2-40B4-BE49-F238E27FC236}">
                <a16:creationId xmlns:a16="http://schemas.microsoft.com/office/drawing/2014/main" id="{0BCAAB99-C669-B005-4C96-F623FCC53586}"/>
              </a:ext>
            </a:extLst>
          </p:cNvPr>
          <p:cNvGraphicFramePr>
            <a:graphicFrameLocks noGrp="1"/>
          </p:cNvGraphicFramePr>
          <p:nvPr>
            <p:extLst>
              <p:ext uri="{D42A27DB-BD31-4B8C-83A1-F6EECF244321}">
                <p14:modId xmlns:p14="http://schemas.microsoft.com/office/powerpoint/2010/main" val="2114718097"/>
              </p:ext>
            </p:extLst>
          </p:nvPr>
        </p:nvGraphicFramePr>
        <p:xfrm>
          <a:off x="466272" y="1293495"/>
          <a:ext cx="8227785" cy="3583305"/>
        </p:xfrm>
        <a:graphic>
          <a:graphicData uri="http://schemas.openxmlformats.org/drawingml/2006/table">
            <a:tbl>
              <a:tblPr>
                <a:tableStyleId>{3C2FFA5D-87B4-456A-9821-1D502468CF0F}</a:tableStyleId>
              </a:tblPr>
              <a:tblGrid>
                <a:gridCol w="4897448">
                  <a:extLst>
                    <a:ext uri="{9D8B030D-6E8A-4147-A177-3AD203B41FA5}">
                      <a16:colId xmlns:a16="http://schemas.microsoft.com/office/drawing/2014/main" val="2342426809"/>
                    </a:ext>
                  </a:extLst>
                </a:gridCol>
                <a:gridCol w="2198182">
                  <a:extLst>
                    <a:ext uri="{9D8B030D-6E8A-4147-A177-3AD203B41FA5}">
                      <a16:colId xmlns:a16="http://schemas.microsoft.com/office/drawing/2014/main" val="3812741961"/>
                    </a:ext>
                  </a:extLst>
                </a:gridCol>
                <a:gridCol w="1132155">
                  <a:extLst>
                    <a:ext uri="{9D8B030D-6E8A-4147-A177-3AD203B41FA5}">
                      <a16:colId xmlns:a16="http://schemas.microsoft.com/office/drawing/2014/main" val="2664201618"/>
                    </a:ext>
                  </a:extLst>
                </a:gridCol>
              </a:tblGrid>
              <a:tr h="851057">
                <a:tc>
                  <a:txBody>
                    <a:bodyPr/>
                    <a:lstStyle/>
                    <a:p>
                      <a:pPr algn="ctr" fontAlgn="ctr"/>
                      <a:r>
                        <a:rPr lang="es-CO" sz="1600" b="1" u="none" strike="noStrike" dirty="0">
                          <a:effectLst/>
                        </a:rPr>
                        <a:t>TEMATICA</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600" b="1" u="none" strike="noStrike" dirty="0">
                          <a:effectLst/>
                        </a:rPr>
                        <a:t>OBSERVACIONES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s-CO" sz="1600" b="1" u="none" strike="noStrike" dirty="0">
                          <a:effectLst/>
                        </a:rPr>
                        <a:t>MODULO SICAPS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541494665"/>
                  </a:ext>
                </a:extLst>
              </a:tr>
              <a:tr h="2732248">
                <a:tc>
                  <a:txBody>
                    <a:bodyPr/>
                    <a:lstStyle/>
                    <a:p>
                      <a:pPr algn="ctr" fontAlgn="ctr"/>
                      <a:r>
                        <a:rPr lang="es-MX" sz="1600" u="none" strike="noStrike" dirty="0">
                          <a:effectLst/>
                        </a:rPr>
                        <a:t>Análisis y monitoreo del avance en el cumplimiento de metas del equipo. Verificación de disponibilidad diaria del TH y seguimiento a cronograma. </a:t>
                      </a:r>
                      <a:br>
                        <a:rPr lang="es-MX" sz="1600" u="none" strike="noStrike" dirty="0">
                          <a:effectLst/>
                        </a:rPr>
                      </a:br>
                      <a:r>
                        <a:rPr lang="es-MX" sz="1600" u="none" strike="noStrike" dirty="0">
                          <a:effectLst/>
                        </a:rPr>
                        <a:t>Análisis y reporte de los indicadores de producto y resultado. </a:t>
                      </a:r>
                      <a:br>
                        <a:rPr lang="es-MX" sz="1600" u="none" strike="noStrike" dirty="0">
                          <a:effectLst/>
                        </a:rPr>
                      </a:br>
                      <a:r>
                        <a:rPr lang="es-MX" sz="1600" u="none" strike="noStrike" dirty="0">
                          <a:effectLst/>
                        </a:rPr>
                        <a:t>Apoyo a la elaboración del informe de avance y resultados de acuerdo a lo descrito en el anexo técnico por perfil profesional, equipo de trabajo,  periodicidad establecida o requerimiento de la supervisión.</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ctr"/>
                      <a:r>
                        <a:rPr lang="es-CO" sz="1600" u="none" strike="noStrike" dirty="0">
                          <a:effectLst/>
                        </a:rPr>
                        <a:t>Soporte: Informes y documentos elaborados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ctr"/>
                      <a:r>
                        <a:rPr lang="es-CO" sz="1600" u="none" strike="noStrike" dirty="0" err="1">
                          <a:effectLst/>
                        </a:rPr>
                        <a:t>Gestion</a:t>
                      </a:r>
                      <a:r>
                        <a:rPr lang="es-CO" sz="1600" u="none" strike="noStrike" dirty="0">
                          <a:effectLst/>
                        </a:rPr>
                        <a:t> operativa</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3914058837"/>
                  </a:ext>
                </a:extLst>
              </a:tr>
            </a:tbl>
          </a:graphicData>
        </a:graphic>
      </p:graphicFrame>
    </p:spTree>
    <p:extLst>
      <p:ext uri="{BB962C8B-B14F-4D97-AF65-F5344CB8AC3E}">
        <p14:creationId xmlns:p14="http://schemas.microsoft.com/office/powerpoint/2010/main" val="188041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200A6EA4-ECAA-276A-5B9B-C5669943410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79F59B1-15D6-CBB1-4F1F-62BC117CE4E2}"/>
              </a:ext>
            </a:extLst>
          </p:cNvPr>
          <p:cNvSpPr txBox="1"/>
          <p:nvPr/>
        </p:nvSpPr>
        <p:spPr>
          <a:xfrm>
            <a:off x="-50006" y="498764"/>
            <a:ext cx="4229100" cy="400110"/>
          </a:xfrm>
          <a:prstGeom prst="rect">
            <a:avLst/>
          </a:prstGeom>
          <a:noFill/>
        </p:spPr>
        <p:txBody>
          <a:bodyPr wrap="square" rtlCol="0">
            <a:spAutoFit/>
          </a:bodyPr>
          <a:lstStyle/>
          <a:p>
            <a:pPr algn="ctr"/>
            <a:r>
              <a:rPr lang="es-MX" sz="2000" b="1" dirty="0">
                <a:solidFill>
                  <a:schemeClr val="bg1"/>
                </a:solidFill>
              </a:rPr>
              <a:t>ESTRUCTURA LINEAMIENTO</a:t>
            </a:r>
            <a:endParaRPr lang="es-CO" sz="2000" b="1" dirty="0">
              <a:solidFill>
                <a:schemeClr val="bg1"/>
              </a:solidFill>
            </a:endParaRPr>
          </a:p>
        </p:txBody>
      </p:sp>
      <p:pic>
        <p:nvPicPr>
          <p:cNvPr id="14" name="Imagen 13">
            <a:extLst>
              <a:ext uri="{FF2B5EF4-FFF2-40B4-BE49-F238E27FC236}">
                <a16:creationId xmlns:a16="http://schemas.microsoft.com/office/drawing/2014/main" id="{1CE4731D-D499-A418-F781-89B47EB7C062}"/>
              </a:ext>
            </a:extLst>
          </p:cNvPr>
          <p:cNvPicPr>
            <a:picLocks noChangeAspect="1"/>
          </p:cNvPicPr>
          <p:nvPr/>
        </p:nvPicPr>
        <p:blipFill>
          <a:blip r:embed="rId4"/>
          <a:stretch>
            <a:fillRect/>
          </a:stretch>
        </p:blipFill>
        <p:spPr>
          <a:xfrm>
            <a:off x="138112" y="1472200"/>
            <a:ext cx="8867775" cy="2637249"/>
          </a:xfrm>
          <a:prstGeom prst="rect">
            <a:avLst/>
          </a:prstGeom>
        </p:spPr>
      </p:pic>
    </p:spTree>
    <p:extLst>
      <p:ext uri="{BB962C8B-B14F-4D97-AF65-F5344CB8AC3E}">
        <p14:creationId xmlns:p14="http://schemas.microsoft.com/office/powerpoint/2010/main" val="238257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EDE62BBA-E257-0AA6-8037-06F8F52DCC9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EAAD28F-D544-5183-1B61-DF4BD9940F0B}"/>
              </a:ext>
            </a:extLst>
          </p:cNvPr>
          <p:cNvSpPr txBox="1"/>
          <p:nvPr/>
        </p:nvSpPr>
        <p:spPr>
          <a:xfrm>
            <a:off x="-114301" y="513278"/>
            <a:ext cx="4371975" cy="369332"/>
          </a:xfrm>
          <a:prstGeom prst="rect">
            <a:avLst/>
          </a:prstGeom>
          <a:noFill/>
        </p:spPr>
        <p:txBody>
          <a:bodyPr wrap="square" rtlCol="0">
            <a:spAutoFit/>
          </a:bodyPr>
          <a:lstStyle/>
          <a:p>
            <a:pPr algn="ctr" fontAlgn="ctr"/>
            <a:r>
              <a:rPr lang="es-CO" sz="1800" b="1" u="none" strike="noStrike" dirty="0">
                <a:solidFill>
                  <a:schemeClr val="bg1"/>
                </a:solidFill>
                <a:effectLst/>
              </a:rPr>
              <a:t>ASISTENCIA TÉCNICA EQUIPO PIC</a:t>
            </a:r>
            <a:endParaRPr lang="es-CO" sz="1800" b="1" i="0" u="none" strike="noStrike" dirty="0">
              <a:solidFill>
                <a:schemeClr val="bg1"/>
              </a:solidFill>
              <a:effectLst/>
              <a:latin typeface="Arial" panose="020B0604020202020204" pitchFamily="34" charset="0"/>
            </a:endParaRPr>
          </a:p>
        </p:txBody>
      </p:sp>
      <p:graphicFrame>
        <p:nvGraphicFramePr>
          <p:cNvPr id="2" name="Tabla 1">
            <a:extLst>
              <a:ext uri="{FF2B5EF4-FFF2-40B4-BE49-F238E27FC236}">
                <a16:creationId xmlns:a16="http://schemas.microsoft.com/office/drawing/2014/main" id="{C6E7A3FA-C58F-E86B-FD9C-AC3FD5623FA8}"/>
              </a:ext>
            </a:extLst>
          </p:cNvPr>
          <p:cNvGraphicFramePr>
            <a:graphicFrameLocks noGrp="1"/>
          </p:cNvGraphicFramePr>
          <p:nvPr>
            <p:extLst>
              <p:ext uri="{D42A27DB-BD31-4B8C-83A1-F6EECF244321}">
                <p14:modId xmlns:p14="http://schemas.microsoft.com/office/powerpoint/2010/main" val="630530927"/>
              </p:ext>
            </p:extLst>
          </p:nvPr>
        </p:nvGraphicFramePr>
        <p:xfrm>
          <a:off x="304800" y="1391785"/>
          <a:ext cx="8418286" cy="2982351"/>
        </p:xfrm>
        <a:graphic>
          <a:graphicData uri="http://schemas.openxmlformats.org/drawingml/2006/table">
            <a:tbl>
              <a:tblPr>
                <a:tableStyleId>{3C2FFA5D-87B4-456A-9821-1D502468CF0F}</a:tableStyleId>
              </a:tblPr>
              <a:tblGrid>
                <a:gridCol w="4472592">
                  <a:extLst>
                    <a:ext uri="{9D8B030D-6E8A-4147-A177-3AD203B41FA5}">
                      <a16:colId xmlns:a16="http://schemas.microsoft.com/office/drawing/2014/main" val="2404110344"/>
                    </a:ext>
                  </a:extLst>
                </a:gridCol>
                <a:gridCol w="2787325">
                  <a:extLst>
                    <a:ext uri="{9D8B030D-6E8A-4147-A177-3AD203B41FA5}">
                      <a16:colId xmlns:a16="http://schemas.microsoft.com/office/drawing/2014/main" val="3962816604"/>
                    </a:ext>
                  </a:extLst>
                </a:gridCol>
                <a:gridCol w="1158369">
                  <a:extLst>
                    <a:ext uri="{9D8B030D-6E8A-4147-A177-3AD203B41FA5}">
                      <a16:colId xmlns:a16="http://schemas.microsoft.com/office/drawing/2014/main" val="3116733100"/>
                    </a:ext>
                  </a:extLst>
                </a:gridCol>
              </a:tblGrid>
              <a:tr h="567644">
                <a:tc>
                  <a:txBody>
                    <a:bodyPr/>
                    <a:lstStyle/>
                    <a:p>
                      <a:pPr algn="ctr" fontAlgn="ctr"/>
                      <a:r>
                        <a:rPr lang="es-CO" sz="1600" b="1" u="none" strike="noStrike" dirty="0">
                          <a:effectLst/>
                          <a:latin typeface="Arial" panose="020B0604020202020204" pitchFamily="34" charset="0"/>
                          <a:cs typeface="Arial" panose="020B0604020202020204" pitchFamily="34" charset="0"/>
                        </a:rPr>
                        <a:t>TEMATICA</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tc>
                <a:tc>
                  <a:txBody>
                    <a:bodyPr/>
                    <a:lstStyle/>
                    <a:p>
                      <a:pPr algn="ctr" fontAlgn="ctr"/>
                      <a:r>
                        <a:rPr lang="es-CO" sz="1600" b="1" u="none" strike="noStrike" dirty="0">
                          <a:effectLst/>
                          <a:latin typeface="Arial" panose="020B0604020202020204" pitchFamily="34" charset="0"/>
                          <a:cs typeface="Arial" panose="020B0604020202020204" pitchFamily="34" charset="0"/>
                        </a:rPr>
                        <a:t>OBSERVACIONES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tc>
                <a:tc>
                  <a:txBody>
                    <a:bodyPr/>
                    <a:lstStyle/>
                    <a:p>
                      <a:pPr algn="ctr" fontAlgn="ctr"/>
                      <a:r>
                        <a:rPr lang="es-CO" sz="1600" b="1" u="none" strike="noStrike" dirty="0">
                          <a:effectLst/>
                          <a:latin typeface="Arial" panose="020B0604020202020204" pitchFamily="34" charset="0"/>
                          <a:cs typeface="Arial" panose="020B0604020202020204" pitchFamily="34" charset="0"/>
                        </a:rPr>
                        <a:t>MODULO SICAPS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tc>
                <a:extLst>
                  <a:ext uri="{0D108BD9-81ED-4DB2-BD59-A6C34878D82A}">
                    <a16:rowId xmlns:a16="http://schemas.microsoft.com/office/drawing/2014/main" val="1086015226"/>
                  </a:ext>
                </a:extLst>
              </a:tr>
              <a:tr h="2414707">
                <a:tc>
                  <a:txBody>
                    <a:bodyPr/>
                    <a:lstStyle/>
                    <a:p>
                      <a:pPr algn="ctr" fontAlgn="ctr"/>
                      <a:r>
                        <a:rPr lang="es-MX" sz="1600" u="none" strike="noStrike" dirty="0">
                          <a:effectLst/>
                          <a:latin typeface="Arial" panose="020B0604020202020204" pitchFamily="34" charset="0"/>
                          <a:cs typeface="Arial" panose="020B0604020202020204" pitchFamily="34" charset="0"/>
                        </a:rPr>
                        <a:t>Visita de campo a miembros del equipo.</a:t>
                      </a:r>
                    </a:p>
                    <a:p>
                      <a:pPr algn="ctr" fontAlgn="ctr"/>
                      <a:r>
                        <a:rPr lang="es-MX" sz="1600" u="none" strike="noStrike" dirty="0">
                          <a:effectLst/>
                          <a:latin typeface="Arial" panose="020B0604020202020204" pitchFamily="34" charset="0"/>
                          <a:cs typeface="Arial" panose="020B0604020202020204" pitchFamily="34" charset="0"/>
                        </a:rPr>
                        <a:t>Actividad para adelantar acompañamiento y monitoreo al desarrollo de las actividades programadas por el equipo y al cargue de información en SICAPS.</a:t>
                      </a:r>
                    </a:p>
                    <a:p>
                      <a:pPr algn="ctr" fontAlgn="ctr"/>
                      <a:r>
                        <a:rPr lang="es-MX" sz="1600" u="none" strike="noStrike" dirty="0">
                          <a:effectLst/>
                          <a:latin typeface="Arial" panose="020B0604020202020204" pitchFamily="34" charset="0"/>
                          <a:cs typeface="Arial" panose="020B0604020202020204" pitchFamily="34" charset="0"/>
                        </a:rPr>
                        <a:t>Dicho proceso incluye el ejercicio de retroalimentación y seguimiento a las recomendaciones generadas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solidFill>
                      <a:schemeClr val="bg1"/>
                    </a:solidFill>
                  </a:tcPr>
                </a:tc>
                <a:tc>
                  <a:txBody>
                    <a:bodyPr/>
                    <a:lstStyle/>
                    <a:p>
                      <a:pPr algn="ctr" fontAlgn="ctr"/>
                      <a:r>
                        <a:rPr lang="es-MX" sz="1600" u="none" strike="noStrike" dirty="0">
                          <a:effectLst/>
                          <a:latin typeface="Arial" panose="020B0604020202020204" pitchFamily="34" charset="0"/>
                          <a:cs typeface="Arial" panose="020B0604020202020204" pitchFamily="34" charset="0"/>
                        </a:rPr>
                        <a:t>Soporte: Acta de reunión, registro de asistencia individual y/o grupal. Cargue de información a SICAPS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solidFill>
                      <a:schemeClr val="bg1"/>
                    </a:solidFill>
                  </a:tcPr>
                </a:tc>
                <a:tc>
                  <a:txBody>
                    <a:bodyPr/>
                    <a:lstStyle/>
                    <a:p>
                      <a:pPr algn="ctr" fontAlgn="ctr"/>
                      <a:r>
                        <a:rPr lang="es-CO" sz="1600" u="none" strike="noStrike" dirty="0">
                          <a:effectLst/>
                          <a:latin typeface="Arial" panose="020B0604020202020204" pitchFamily="34" charset="0"/>
                          <a:cs typeface="Arial" panose="020B0604020202020204" pitchFamily="34" charset="0"/>
                        </a:rPr>
                        <a:t>Seguimiento PIC-APS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8696" marR="8696" marT="8696" marB="0" anchor="ctr">
                    <a:solidFill>
                      <a:schemeClr val="bg1"/>
                    </a:solidFill>
                  </a:tcPr>
                </a:tc>
                <a:extLst>
                  <a:ext uri="{0D108BD9-81ED-4DB2-BD59-A6C34878D82A}">
                    <a16:rowId xmlns:a16="http://schemas.microsoft.com/office/drawing/2014/main" val="2746799309"/>
                  </a:ext>
                </a:extLst>
              </a:tr>
            </a:tbl>
          </a:graphicData>
        </a:graphic>
      </p:graphicFrame>
    </p:spTree>
    <p:extLst>
      <p:ext uri="{BB962C8B-B14F-4D97-AF65-F5344CB8AC3E}">
        <p14:creationId xmlns:p14="http://schemas.microsoft.com/office/powerpoint/2010/main" val="2260825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057C83B9-4496-FCD2-2641-81D20316965A}"/>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A90E057-4D33-19D4-7289-0F85F07502C6}"/>
              </a:ext>
            </a:extLst>
          </p:cNvPr>
          <p:cNvGraphicFramePr>
            <a:graphicFrameLocks noGrp="1"/>
          </p:cNvGraphicFramePr>
          <p:nvPr>
            <p:extLst>
              <p:ext uri="{D42A27DB-BD31-4B8C-83A1-F6EECF244321}">
                <p14:modId xmlns:p14="http://schemas.microsoft.com/office/powerpoint/2010/main" val="2296691609"/>
              </p:ext>
            </p:extLst>
          </p:nvPr>
        </p:nvGraphicFramePr>
        <p:xfrm>
          <a:off x="407489" y="1698169"/>
          <a:ext cx="8199481" cy="2394860"/>
        </p:xfrm>
        <a:graphic>
          <a:graphicData uri="http://schemas.openxmlformats.org/drawingml/2006/table">
            <a:tbl>
              <a:tblPr>
                <a:tableStyleId>{3C2FFA5D-87B4-456A-9821-1D502468CF0F}</a:tableStyleId>
              </a:tblPr>
              <a:tblGrid>
                <a:gridCol w="4356342">
                  <a:extLst>
                    <a:ext uri="{9D8B030D-6E8A-4147-A177-3AD203B41FA5}">
                      <a16:colId xmlns:a16="http://schemas.microsoft.com/office/drawing/2014/main" val="535477362"/>
                    </a:ext>
                  </a:extLst>
                </a:gridCol>
                <a:gridCol w="2609426">
                  <a:extLst>
                    <a:ext uri="{9D8B030D-6E8A-4147-A177-3AD203B41FA5}">
                      <a16:colId xmlns:a16="http://schemas.microsoft.com/office/drawing/2014/main" val="959173255"/>
                    </a:ext>
                  </a:extLst>
                </a:gridCol>
                <a:gridCol w="1233713">
                  <a:extLst>
                    <a:ext uri="{9D8B030D-6E8A-4147-A177-3AD203B41FA5}">
                      <a16:colId xmlns:a16="http://schemas.microsoft.com/office/drawing/2014/main" val="3302761902"/>
                    </a:ext>
                  </a:extLst>
                </a:gridCol>
              </a:tblGrid>
              <a:tr h="595087">
                <a:tc>
                  <a:txBody>
                    <a:bodyPr/>
                    <a:lstStyle/>
                    <a:p>
                      <a:pPr algn="ctr" fontAlgn="ctr"/>
                      <a:r>
                        <a:rPr lang="es-CO" sz="1600" b="1" u="none" strike="noStrike" dirty="0">
                          <a:effectLst/>
                          <a:latin typeface="Arial" panose="020B0604020202020204" pitchFamily="34" charset="0"/>
                          <a:cs typeface="Arial" panose="020B0604020202020204" pitchFamily="34" charset="0"/>
                        </a:rPr>
                        <a:t>TEMATICA</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tc>
                <a:tc>
                  <a:txBody>
                    <a:bodyPr/>
                    <a:lstStyle/>
                    <a:p>
                      <a:pPr algn="ctr" fontAlgn="ctr"/>
                      <a:r>
                        <a:rPr lang="es-CO" sz="1600" b="1" u="none" strike="noStrike" dirty="0">
                          <a:effectLst/>
                          <a:latin typeface="Arial" panose="020B0604020202020204" pitchFamily="34" charset="0"/>
                          <a:cs typeface="Arial" panose="020B0604020202020204" pitchFamily="34" charset="0"/>
                        </a:rPr>
                        <a:t>OBSERVACIONES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tc>
                <a:tc>
                  <a:txBody>
                    <a:bodyPr/>
                    <a:lstStyle/>
                    <a:p>
                      <a:pPr algn="ctr" fontAlgn="ctr"/>
                      <a:r>
                        <a:rPr lang="es-CO" sz="1600" b="1" u="none" strike="noStrike" dirty="0">
                          <a:effectLst/>
                          <a:latin typeface="Arial" panose="020B0604020202020204" pitchFamily="34" charset="0"/>
                          <a:cs typeface="Arial" panose="020B0604020202020204" pitchFamily="34" charset="0"/>
                        </a:rPr>
                        <a:t>MODULO SICAPS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tc>
                <a:extLst>
                  <a:ext uri="{0D108BD9-81ED-4DB2-BD59-A6C34878D82A}">
                    <a16:rowId xmlns:a16="http://schemas.microsoft.com/office/drawing/2014/main" val="2695444444"/>
                  </a:ext>
                </a:extLst>
              </a:tr>
              <a:tr h="1799773">
                <a:tc>
                  <a:txBody>
                    <a:bodyPr/>
                    <a:lstStyle/>
                    <a:p>
                      <a:pPr algn="ctr" fontAlgn="ctr"/>
                      <a:r>
                        <a:rPr lang="es-MX" sz="1600" u="none" strike="noStrike" dirty="0">
                          <a:effectLst/>
                          <a:latin typeface="Arial" panose="020B0604020202020204" pitchFamily="34" charset="0"/>
                          <a:cs typeface="Arial" panose="020B0604020202020204" pitchFamily="34" charset="0"/>
                        </a:rPr>
                        <a:t>Verificación y cargue en SICAPS de las remisiones generadas en el marco de las intervenciones PIC</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solidFill>
                      <a:schemeClr val="bg1"/>
                    </a:solidFill>
                  </a:tcPr>
                </a:tc>
                <a:tc>
                  <a:txBody>
                    <a:bodyPr/>
                    <a:lstStyle/>
                    <a:p>
                      <a:pPr algn="ctr" fontAlgn="ctr"/>
                      <a:r>
                        <a:rPr lang="es-MX" sz="1600" u="none" strike="noStrike" dirty="0">
                          <a:effectLst/>
                          <a:latin typeface="Arial" panose="020B0604020202020204" pitchFamily="34" charset="0"/>
                          <a:cs typeface="Arial" panose="020B0604020202020204" pitchFamily="34" charset="0"/>
                        </a:rPr>
                        <a:t>Soporte:</a:t>
                      </a:r>
                    </a:p>
                    <a:p>
                      <a:pPr algn="ctr" fontAlgn="ctr"/>
                      <a:r>
                        <a:rPr lang="es-MX" sz="1600" u="none" strike="noStrike" dirty="0">
                          <a:effectLst/>
                          <a:latin typeface="Arial" panose="020B0604020202020204" pitchFamily="34" charset="0"/>
                          <a:cs typeface="Arial" panose="020B0604020202020204" pitchFamily="34" charset="0"/>
                        </a:rPr>
                        <a:t>Cargue de información a SICAPS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solidFill>
                      <a:schemeClr val="bg1"/>
                    </a:solidFill>
                  </a:tcPr>
                </a:tc>
                <a:tc>
                  <a:txBody>
                    <a:bodyPr/>
                    <a:lstStyle/>
                    <a:p>
                      <a:pPr algn="ctr" fontAlgn="ctr"/>
                      <a:r>
                        <a:rPr lang="es-CO" sz="1600" u="none" strike="noStrike" dirty="0">
                          <a:effectLst/>
                          <a:latin typeface="Arial" panose="020B0604020202020204" pitchFamily="34" charset="0"/>
                          <a:cs typeface="Arial" panose="020B0604020202020204" pitchFamily="34" charset="0"/>
                        </a:rPr>
                        <a:t>Remisiones EAPB</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solidFill>
                      <a:schemeClr val="bg1"/>
                    </a:solidFill>
                  </a:tcPr>
                </a:tc>
                <a:extLst>
                  <a:ext uri="{0D108BD9-81ED-4DB2-BD59-A6C34878D82A}">
                    <a16:rowId xmlns:a16="http://schemas.microsoft.com/office/drawing/2014/main" val="3278432440"/>
                  </a:ext>
                </a:extLst>
              </a:tr>
            </a:tbl>
          </a:graphicData>
        </a:graphic>
      </p:graphicFrame>
      <p:sp>
        <p:nvSpPr>
          <p:cNvPr id="6" name="CuadroTexto 5">
            <a:extLst>
              <a:ext uri="{FF2B5EF4-FFF2-40B4-BE49-F238E27FC236}">
                <a16:creationId xmlns:a16="http://schemas.microsoft.com/office/drawing/2014/main" id="{E384D9FF-F920-73F8-567D-5C70712DEA26}"/>
              </a:ext>
            </a:extLst>
          </p:cNvPr>
          <p:cNvSpPr txBox="1"/>
          <p:nvPr/>
        </p:nvSpPr>
        <p:spPr>
          <a:xfrm>
            <a:off x="-224971" y="412169"/>
            <a:ext cx="4572000" cy="646331"/>
          </a:xfrm>
          <a:prstGeom prst="rect">
            <a:avLst/>
          </a:prstGeom>
          <a:noFill/>
        </p:spPr>
        <p:txBody>
          <a:bodyPr wrap="square">
            <a:spAutoFit/>
          </a:bodyPr>
          <a:lstStyle/>
          <a:p>
            <a:pPr algn="ctr" fontAlgn="ctr"/>
            <a:r>
              <a:rPr lang="es-MX" sz="1800" b="1" u="none" strike="noStrike" dirty="0">
                <a:solidFill>
                  <a:schemeClr val="bg1"/>
                </a:solidFill>
                <a:effectLst/>
              </a:rPr>
              <a:t>GESTIÓN A LA CANALIZACIÓN DE SERVICIOS (IPS-EAPB)</a:t>
            </a:r>
            <a:endParaRPr lang="es-MX" sz="1800" b="1"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30239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5D3E8AEF-0297-D5B1-BACD-2FDE5430493E}"/>
            </a:ext>
          </a:extLst>
        </p:cNvPr>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1A8575CE-54E4-0DEE-403A-73955D388315}"/>
              </a:ext>
            </a:extLst>
          </p:cNvPr>
          <p:cNvGraphicFramePr>
            <a:graphicFrameLocks noGrp="1"/>
          </p:cNvGraphicFramePr>
          <p:nvPr>
            <p:extLst>
              <p:ext uri="{D42A27DB-BD31-4B8C-83A1-F6EECF244321}">
                <p14:modId xmlns:p14="http://schemas.microsoft.com/office/powerpoint/2010/main" val="1839692518"/>
              </p:ext>
            </p:extLst>
          </p:nvPr>
        </p:nvGraphicFramePr>
        <p:xfrm>
          <a:off x="344716" y="1410788"/>
          <a:ext cx="8357324" cy="2993572"/>
        </p:xfrm>
        <a:graphic>
          <a:graphicData uri="http://schemas.openxmlformats.org/drawingml/2006/table">
            <a:tbl>
              <a:tblPr>
                <a:tableStyleId>{3C2FFA5D-87B4-456A-9821-1D502468CF0F}</a:tableStyleId>
              </a:tblPr>
              <a:tblGrid>
                <a:gridCol w="3616088">
                  <a:extLst>
                    <a:ext uri="{9D8B030D-6E8A-4147-A177-3AD203B41FA5}">
                      <a16:colId xmlns:a16="http://schemas.microsoft.com/office/drawing/2014/main" val="3720611804"/>
                    </a:ext>
                  </a:extLst>
                </a:gridCol>
                <a:gridCol w="1441776">
                  <a:extLst>
                    <a:ext uri="{9D8B030D-6E8A-4147-A177-3AD203B41FA5}">
                      <a16:colId xmlns:a16="http://schemas.microsoft.com/office/drawing/2014/main" val="3031238410"/>
                    </a:ext>
                  </a:extLst>
                </a:gridCol>
                <a:gridCol w="2225040">
                  <a:extLst>
                    <a:ext uri="{9D8B030D-6E8A-4147-A177-3AD203B41FA5}">
                      <a16:colId xmlns:a16="http://schemas.microsoft.com/office/drawing/2014/main" val="2355198644"/>
                    </a:ext>
                  </a:extLst>
                </a:gridCol>
                <a:gridCol w="1074420">
                  <a:extLst>
                    <a:ext uri="{9D8B030D-6E8A-4147-A177-3AD203B41FA5}">
                      <a16:colId xmlns:a16="http://schemas.microsoft.com/office/drawing/2014/main" val="2101700990"/>
                    </a:ext>
                  </a:extLst>
                </a:gridCol>
              </a:tblGrid>
              <a:tr h="1090839">
                <a:tc>
                  <a:txBody>
                    <a:bodyPr/>
                    <a:lstStyle/>
                    <a:p>
                      <a:pPr algn="ctr" fontAlgn="ctr"/>
                      <a:r>
                        <a:rPr lang="es-CO" sz="1600" b="1" u="none" strike="noStrike" dirty="0">
                          <a:effectLst/>
                        </a:rPr>
                        <a:t>TEMATICA</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tc>
                <a:tc>
                  <a:txBody>
                    <a:bodyPr/>
                    <a:lstStyle/>
                    <a:p>
                      <a:pPr algn="ctr" fontAlgn="ctr"/>
                      <a:r>
                        <a:rPr lang="es-MX" sz="1600" b="1" u="none" strike="noStrike">
                          <a:effectLst/>
                        </a:rPr>
                        <a:t>POBLACIÓN A LA QUE VA DIRIGIDA</a:t>
                      </a:r>
                      <a:endParaRPr lang="es-MX" sz="1600" b="1" i="0" u="none" strike="noStrike">
                        <a:solidFill>
                          <a:srgbClr val="000000"/>
                        </a:solidFill>
                        <a:effectLst/>
                        <a:latin typeface="Arial" panose="020B0604020202020204" pitchFamily="34" charset="0"/>
                        <a:cs typeface="Arial" panose="020B0604020202020204" pitchFamily="34" charset="0"/>
                      </a:endParaRPr>
                    </a:p>
                  </a:txBody>
                  <a:tcPr marL="7492" marR="7492" marT="7492" marB="0" anchor="ctr"/>
                </a:tc>
                <a:tc>
                  <a:txBody>
                    <a:bodyPr/>
                    <a:lstStyle/>
                    <a:p>
                      <a:pPr algn="ctr" fontAlgn="ctr"/>
                      <a:r>
                        <a:rPr lang="es-CO" sz="1600" b="1" u="none" strike="noStrike" dirty="0">
                          <a:effectLst/>
                        </a:rPr>
                        <a:t>OBSERVACIONES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tc>
                <a:tc>
                  <a:txBody>
                    <a:bodyPr/>
                    <a:lstStyle/>
                    <a:p>
                      <a:pPr algn="ctr" fontAlgn="ctr"/>
                      <a:r>
                        <a:rPr lang="es-CO" sz="1600" b="1" u="none" strike="noStrike" dirty="0">
                          <a:effectLst/>
                        </a:rPr>
                        <a:t>MODULO SICAPS</a:t>
                      </a:r>
                      <a:endParaRPr lang="es-CO" sz="1600" b="1"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tc>
                <a:extLst>
                  <a:ext uri="{0D108BD9-81ED-4DB2-BD59-A6C34878D82A}">
                    <a16:rowId xmlns:a16="http://schemas.microsoft.com/office/drawing/2014/main" val="4060207674"/>
                  </a:ext>
                </a:extLst>
              </a:tr>
              <a:tr h="1902733">
                <a:tc>
                  <a:txBody>
                    <a:bodyPr/>
                    <a:lstStyle/>
                    <a:p>
                      <a:pPr algn="ctr" fontAlgn="ctr"/>
                      <a:r>
                        <a:rPr lang="es-MX" sz="1600" u="none" strike="noStrike" dirty="0">
                          <a:effectLst/>
                        </a:rPr>
                        <a:t>Actividad mediante la cual se desarrollan acciones de seguimiento institucional para la verificación del proceso de remisión, la cual puede incluir monitoreo mediante contacto con el usuario </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solidFill>
                      <a:schemeClr val="bg1"/>
                    </a:solidFill>
                  </a:tcPr>
                </a:tc>
                <a:tc>
                  <a:txBody>
                    <a:bodyPr/>
                    <a:lstStyle/>
                    <a:p>
                      <a:pPr algn="ctr" fontAlgn="ctr"/>
                      <a:r>
                        <a:rPr lang="es-MX" sz="1600" u="none" strike="noStrike">
                          <a:effectLst/>
                        </a:rPr>
                        <a:t>Comunidad, líderes, veedores, actores clave</a:t>
                      </a:r>
                      <a:endParaRPr lang="es-MX" sz="1600" b="0" i="0" u="none" strike="noStrike">
                        <a:solidFill>
                          <a:srgbClr val="000000"/>
                        </a:solidFill>
                        <a:effectLst/>
                        <a:latin typeface="Arial" panose="020B0604020202020204" pitchFamily="34" charset="0"/>
                        <a:cs typeface="Arial" panose="020B0604020202020204" pitchFamily="34" charset="0"/>
                      </a:endParaRPr>
                    </a:p>
                  </a:txBody>
                  <a:tcPr marL="7492" marR="7492" marT="7492" marB="0" anchor="ctr">
                    <a:solidFill>
                      <a:schemeClr val="bg1"/>
                    </a:solidFill>
                  </a:tcPr>
                </a:tc>
                <a:tc>
                  <a:txBody>
                    <a:bodyPr/>
                    <a:lstStyle/>
                    <a:p>
                      <a:pPr algn="ctr" fontAlgn="ctr"/>
                      <a:r>
                        <a:rPr lang="es-MX" sz="1600" u="none" strike="noStrike" dirty="0">
                          <a:effectLst/>
                        </a:rPr>
                        <a:t>Soporte:</a:t>
                      </a:r>
                    </a:p>
                    <a:p>
                      <a:pPr algn="ctr" fontAlgn="ctr"/>
                      <a:r>
                        <a:rPr lang="es-MX" sz="1600" u="none" strike="noStrike" dirty="0">
                          <a:effectLst/>
                        </a:rPr>
                        <a:t>Cargue a SICAPS</a:t>
                      </a:r>
                      <a:endParaRPr lang="es-MX" sz="1600" b="0"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solidFill>
                      <a:schemeClr val="bg1"/>
                    </a:solidFill>
                  </a:tcPr>
                </a:tc>
                <a:tc>
                  <a:txBody>
                    <a:bodyPr/>
                    <a:lstStyle/>
                    <a:p>
                      <a:pPr algn="ctr" fontAlgn="ctr"/>
                      <a:r>
                        <a:rPr lang="es-CO" sz="1600" u="none" strike="noStrike" dirty="0">
                          <a:effectLst/>
                        </a:rPr>
                        <a:t>Remisiones EAPB, campo observaciones</a:t>
                      </a:r>
                      <a:endParaRPr lang="es-CO" sz="1600" b="0" i="0" u="none" strike="noStrike" dirty="0">
                        <a:solidFill>
                          <a:srgbClr val="000000"/>
                        </a:solidFill>
                        <a:effectLst/>
                        <a:latin typeface="Arial" panose="020B0604020202020204" pitchFamily="34" charset="0"/>
                        <a:cs typeface="Arial" panose="020B0604020202020204" pitchFamily="34" charset="0"/>
                      </a:endParaRPr>
                    </a:p>
                  </a:txBody>
                  <a:tcPr marL="7492" marR="7492" marT="7492" marB="0" anchor="ctr">
                    <a:solidFill>
                      <a:schemeClr val="bg1"/>
                    </a:solidFill>
                  </a:tcPr>
                </a:tc>
                <a:extLst>
                  <a:ext uri="{0D108BD9-81ED-4DB2-BD59-A6C34878D82A}">
                    <a16:rowId xmlns:a16="http://schemas.microsoft.com/office/drawing/2014/main" val="2546402881"/>
                  </a:ext>
                </a:extLst>
              </a:tr>
            </a:tbl>
          </a:graphicData>
        </a:graphic>
      </p:graphicFrame>
      <p:sp>
        <p:nvSpPr>
          <p:cNvPr id="5" name="CuadroTexto 4">
            <a:extLst>
              <a:ext uri="{FF2B5EF4-FFF2-40B4-BE49-F238E27FC236}">
                <a16:creationId xmlns:a16="http://schemas.microsoft.com/office/drawing/2014/main" id="{45E44DCB-AA16-CA5E-0AAF-CE9E472E3D02}"/>
              </a:ext>
            </a:extLst>
          </p:cNvPr>
          <p:cNvSpPr txBox="1"/>
          <p:nvPr/>
        </p:nvSpPr>
        <p:spPr>
          <a:xfrm>
            <a:off x="-210458" y="542797"/>
            <a:ext cx="4572000" cy="369332"/>
          </a:xfrm>
          <a:prstGeom prst="rect">
            <a:avLst/>
          </a:prstGeom>
          <a:noFill/>
        </p:spPr>
        <p:txBody>
          <a:bodyPr wrap="square">
            <a:spAutoFit/>
          </a:bodyPr>
          <a:lstStyle/>
          <a:p>
            <a:pPr algn="ctr" fontAlgn="ctr"/>
            <a:r>
              <a:rPr lang="es-CO" sz="1800" b="1" u="none" strike="noStrike" dirty="0">
                <a:solidFill>
                  <a:schemeClr val="bg1"/>
                </a:solidFill>
                <a:effectLst/>
              </a:rPr>
              <a:t>ACTIVIDAD TELEFÓNICA O VIRTUAL</a:t>
            </a:r>
            <a:endParaRPr lang="es-CO" sz="1800" b="1" i="0" u="none" strike="noStrike"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3783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A6673434-39A1-D281-5114-164A2BE3868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5280FB67-02BC-CC55-5E7F-367E01D43198}"/>
              </a:ext>
            </a:extLst>
          </p:cNvPr>
          <p:cNvSpPr/>
          <p:nvPr/>
        </p:nvSpPr>
        <p:spPr>
          <a:xfrm>
            <a:off x="14514"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9218" name="Picture 2" descr="El poder de las preguntas: Cómo usarlas para obtener respuestas valiosas –  Signo De Interrogacion">
            <a:extLst>
              <a:ext uri="{FF2B5EF4-FFF2-40B4-BE49-F238E27FC236}">
                <a16:creationId xmlns:a16="http://schemas.microsoft.com/office/drawing/2014/main" id="{476B1A9E-2C6B-881B-0B53-C1C27853D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997" y="634716"/>
            <a:ext cx="3583781" cy="358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2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pic>
        <p:nvPicPr>
          <p:cNvPr id="76" name="Google Shape;76;p17"/>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2" name="Rectángulo: esquinas redondeadas 1">
            <a:extLst>
              <a:ext uri="{FF2B5EF4-FFF2-40B4-BE49-F238E27FC236}">
                <a16:creationId xmlns:a16="http://schemas.microsoft.com/office/drawing/2014/main" id="{7F95998B-3C9B-0775-876E-EF3855257803}"/>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3AFC33C2-9BAA-D68D-F54C-6A2C6C12488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8CF252D-7DBB-49EC-339C-02E0724F1A51}"/>
              </a:ext>
            </a:extLst>
          </p:cNvPr>
          <p:cNvSpPr txBox="1"/>
          <p:nvPr/>
        </p:nvSpPr>
        <p:spPr>
          <a:xfrm>
            <a:off x="-50006" y="498764"/>
            <a:ext cx="4229100" cy="400110"/>
          </a:xfrm>
          <a:prstGeom prst="rect">
            <a:avLst/>
          </a:prstGeom>
          <a:noFill/>
        </p:spPr>
        <p:txBody>
          <a:bodyPr wrap="square" rtlCol="0">
            <a:spAutoFit/>
          </a:bodyPr>
          <a:lstStyle/>
          <a:p>
            <a:pPr algn="ctr"/>
            <a:r>
              <a:rPr lang="es-MX" sz="2000" b="1" dirty="0">
                <a:solidFill>
                  <a:schemeClr val="bg1"/>
                </a:solidFill>
              </a:rPr>
              <a:t>META-CRITERIO</a:t>
            </a:r>
            <a:endParaRPr lang="es-CO" sz="2000" b="1" dirty="0">
              <a:solidFill>
                <a:schemeClr val="bg1"/>
              </a:solidFill>
            </a:endParaRPr>
          </a:p>
        </p:txBody>
      </p:sp>
      <p:pic>
        <p:nvPicPr>
          <p:cNvPr id="4" name="Imagen 3">
            <a:extLst>
              <a:ext uri="{FF2B5EF4-FFF2-40B4-BE49-F238E27FC236}">
                <a16:creationId xmlns:a16="http://schemas.microsoft.com/office/drawing/2014/main" id="{88AF68B9-DA04-D73F-9384-F40D70F06958}"/>
              </a:ext>
            </a:extLst>
          </p:cNvPr>
          <p:cNvPicPr>
            <a:picLocks noChangeAspect="1"/>
          </p:cNvPicPr>
          <p:nvPr/>
        </p:nvPicPr>
        <p:blipFill>
          <a:blip r:embed="rId4"/>
          <a:stretch>
            <a:fillRect/>
          </a:stretch>
        </p:blipFill>
        <p:spPr>
          <a:xfrm>
            <a:off x="76200" y="1660525"/>
            <a:ext cx="8985250" cy="1316738"/>
          </a:xfrm>
          <a:prstGeom prst="rect">
            <a:avLst/>
          </a:prstGeom>
        </p:spPr>
      </p:pic>
      <p:pic>
        <p:nvPicPr>
          <p:cNvPr id="6" name="Imagen 5">
            <a:extLst>
              <a:ext uri="{FF2B5EF4-FFF2-40B4-BE49-F238E27FC236}">
                <a16:creationId xmlns:a16="http://schemas.microsoft.com/office/drawing/2014/main" id="{00EDB3AC-40EB-9B6A-AFBE-A36BA54B366A}"/>
              </a:ext>
            </a:extLst>
          </p:cNvPr>
          <p:cNvPicPr>
            <a:picLocks noChangeAspect="1"/>
          </p:cNvPicPr>
          <p:nvPr/>
        </p:nvPicPr>
        <p:blipFill>
          <a:blip r:embed="rId5"/>
          <a:stretch>
            <a:fillRect/>
          </a:stretch>
        </p:blipFill>
        <p:spPr>
          <a:xfrm>
            <a:off x="76200" y="2977263"/>
            <a:ext cx="8985250" cy="683512"/>
          </a:xfrm>
          <a:prstGeom prst="rect">
            <a:avLst/>
          </a:prstGeom>
        </p:spPr>
      </p:pic>
    </p:spTree>
    <p:extLst>
      <p:ext uri="{BB962C8B-B14F-4D97-AF65-F5344CB8AC3E}">
        <p14:creationId xmlns:p14="http://schemas.microsoft.com/office/powerpoint/2010/main" val="374848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AB71A74A-2697-F621-F807-741D7EBFFB85}"/>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4A156548-C00A-521F-8DB9-8DD445FE47B2}"/>
              </a:ext>
            </a:extLst>
          </p:cNvPr>
          <p:cNvSpPr txBox="1">
            <a:spLocks noGrp="1"/>
          </p:cNvSpPr>
          <p:nvPr>
            <p:ph type="title"/>
          </p:nvPr>
        </p:nvSpPr>
        <p:spPr>
          <a:xfrm>
            <a:off x="2986425" y="1869825"/>
            <a:ext cx="4959000" cy="9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3700" b="1">
                <a:solidFill>
                  <a:srgbClr val="FFFFFF"/>
                </a:solidFill>
                <a:latin typeface="Montserrat"/>
                <a:ea typeface="Montserrat"/>
                <a:cs typeface="Montserrat"/>
                <a:sym typeface="Montserrat"/>
              </a:rPr>
              <a:t>Espacio para título</a:t>
            </a:r>
            <a:endParaRPr sz="3700" b="1">
              <a:solidFill>
                <a:srgbClr val="FFFFFF"/>
              </a:solidFill>
              <a:latin typeface="Montserrat"/>
              <a:ea typeface="Montserrat"/>
              <a:cs typeface="Montserrat"/>
              <a:sym typeface="Montserrat"/>
            </a:endParaRPr>
          </a:p>
        </p:txBody>
      </p:sp>
      <p:sp>
        <p:nvSpPr>
          <p:cNvPr id="55" name="Google Shape;55;p13">
            <a:extLst>
              <a:ext uri="{FF2B5EF4-FFF2-40B4-BE49-F238E27FC236}">
                <a16:creationId xmlns:a16="http://schemas.microsoft.com/office/drawing/2014/main" id="{E36879B3-AE9C-1CFB-C2E1-73606B57C6DB}"/>
              </a:ext>
            </a:extLst>
          </p:cNvPr>
          <p:cNvSpPr txBox="1"/>
          <p:nvPr/>
        </p:nvSpPr>
        <p:spPr>
          <a:xfrm>
            <a:off x="895388" y="1524000"/>
            <a:ext cx="7353222" cy="7780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400" dirty="0">
                <a:solidFill>
                  <a:schemeClr val="tx1"/>
                </a:solidFill>
                <a:latin typeface="Montserrat Black"/>
                <a:ea typeface="Montserrat Black"/>
                <a:cs typeface="Montserrat Black"/>
                <a:sym typeface="Montserrat Black"/>
              </a:rPr>
              <a:t>ACCIONES GLOBALES</a:t>
            </a:r>
            <a:endParaRPr sz="3400" dirty="0">
              <a:solidFill>
                <a:schemeClr val="tx1"/>
              </a:solidFill>
              <a:latin typeface="Montserrat Black"/>
              <a:ea typeface="Montserrat Black"/>
              <a:cs typeface="Montserrat Black"/>
              <a:sym typeface="Montserrat Black"/>
            </a:endParaRPr>
          </a:p>
        </p:txBody>
      </p:sp>
      <p:pic>
        <p:nvPicPr>
          <p:cNvPr id="56" name="Google Shape;56;p13">
            <a:extLst>
              <a:ext uri="{FF2B5EF4-FFF2-40B4-BE49-F238E27FC236}">
                <a16:creationId xmlns:a16="http://schemas.microsoft.com/office/drawing/2014/main" id="{3E3AE2BC-6F54-1E8C-E3D5-75406211CD49}"/>
              </a:ext>
            </a:extLst>
          </p:cNvPr>
          <p:cNvPicPr preferRelativeResize="0"/>
          <p:nvPr/>
        </p:nvPicPr>
        <p:blipFill rotWithShape="1">
          <a:blip r:embed="rId4">
            <a:alphaModFix/>
          </a:blip>
          <a:srcRect t="5814" b="5823"/>
          <a:stretch/>
        </p:blipFill>
        <p:spPr>
          <a:xfrm>
            <a:off x="3192538" y="4127725"/>
            <a:ext cx="2758927" cy="674950"/>
          </a:xfrm>
          <a:prstGeom prst="rect">
            <a:avLst/>
          </a:prstGeom>
          <a:noFill/>
          <a:ln>
            <a:noFill/>
          </a:ln>
        </p:spPr>
      </p:pic>
      <p:sp>
        <p:nvSpPr>
          <p:cNvPr id="3" name="CuadroTexto 2">
            <a:extLst>
              <a:ext uri="{FF2B5EF4-FFF2-40B4-BE49-F238E27FC236}">
                <a16:creationId xmlns:a16="http://schemas.microsoft.com/office/drawing/2014/main" id="{611184C2-63E3-3B9C-BF90-C59A0F7F7D20}"/>
              </a:ext>
            </a:extLst>
          </p:cNvPr>
          <p:cNvSpPr txBox="1"/>
          <p:nvPr/>
        </p:nvSpPr>
        <p:spPr>
          <a:xfrm>
            <a:off x="1790778" y="3536131"/>
            <a:ext cx="5562443" cy="523220"/>
          </a:xfrm>
          <a:prstGeom prst="rect">
            <a:avLst/>
          </a:prstGeom>
          <a:noFill/>
        </p:spPr>
        <p:txBody>
          <a:bodyPr wrap="square">
            <a:spAutoFit/>
          </a:bodyPr>
          <a:lstStyle/>
          <a:p>
            <a:pPr algn="ctr"/>
            <a:r>
              <a:rPr lang="es-MX" b="1" i="0" dirty="0">
                <a:solidFill>
                  <a:srgbClr val="242424"/>
                </a:solidFill>
                <a:effectLst/>
                <a:latin typeface="Aptos Narrow" panose="020B0004020202020204" pitchFamily="34" charset="0"/>
              </a:rPr>
              <a:t>PLAN DE INTERVENCIONES COLECTIVAS - GESTIÓN EN SALUD PÚBLICA</a:t>
            </a:r>
          </a:p>
          <a:p>
            <a:pPr algn="ctr"/>
            <a:r>
              <a:rPr lang="es-MX" b="1" i="0" dirty="0">
                <a:solidFill>
                  <a:srgbClr val="242424"/>
                </a:solidFill>
                <a:effectLst/>
                <a:latin typeface="Aptos Narrow" panose="020B0004020202020204" pitchFamily="34" charset="0"/>
              </a:rPr>
              <a:t>SECRETARÍA DE SALUD PÚBLICA</a:t>
            </a:r>
          </a:p>
        </p:txBody>
      </p:sp>
      <p:sp>
        <p:nvSpPr>
          <p:cNvPr id="4" name="Rectángulo: esquinas redondeadas 3">
            <a:extLst>
              <a:ext uri="{FF2B5EF4-FFF2-40B4-BE49-F238E27FC236}">
                <a16:creationId xmlns:a16="http://schemas.microsoft.com/office/drawing/2014/main" id="{3ACE18D4-37B3-1E36-6BC1-A249D5BF7439}"/>
              </a:ext>
            </a:extLst>
          </p:cNvPr>
          <p:cNvSpPr/>
          <p:nvPr/>
        </p:nvSpPr>
        <p:spPr>
          <a:xfrm>
            <a:off x="7178154" y="4314825"/>
            <a:ext cx="1746771" cy="59055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77832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2" name="CuadroTexto 1">
            <a:extLst>
              <a:ext uri="{FF2B5EF4-FFF2-40B4-BE49-F238E27FC236}">
                <a16:creationId xmlns:a16="http://schemas.microsoft.com/office/drawing/2014/main" id="{EE5AC763-79C4-F70E-BFF9-30D2EB14D1FC}"/>
              </a:ext>
            </a:extLst>
          </p:cNvPr>
          <p:cNvSpPr txBox="1"/>
          <p:nvPr/>
        </p:nvSpPr>
        <p:spPr>
          <a:xfrm>
            <a:off x="568036" y="498764"/>
            <a:ext cx="2840182" cy="400110"/>
          </a:xfrm>
          <a:prstGeom prst="rect">
            <a:avLst/>
          </a:prstGeom>
          <a:noFill/>
        </p:spPr>
        <p:txBody>
          <a:bodyPr wrap="square" rtlCol="0">
            <a:spAutoFit/>
          </a:bodyPr>
          <a:lstStyle/>
          <a:p>
            <a:pPr algn="ctr"/>
            <a:r>
              <a:rPr lang="es-MX" sz="2000" b="1" dirty="0">
                <a:solidFill>
                  <a:schemeClr val="bg1"/>
                </a:solidFill>
              </a:rPr>
              <a:t>DEFINICIONES</a:t>
            </a:r>
            <a:endParaRPr lang="es-CO" sz="2000" b="1" dirty="0">
              <a:solidFill>
                <a:schemeClr val="bg1"/>
              </a:solidFill>
            </a:endParaRPr>
          </a:p>
        </p:txBody>
      </p:sp>
      <p:sp>
        <p:nvSpPr>
          <p:cNvPr id="5" name="CuadroTexto 4">
            <a:extLst>
              <a:ext uri="{FF2B5EF4-FFF2-40B4-BE49-F238E27FC236}">
                <a16:creationId xmlns:a16="http://schemas.microsoft.com/office/drawing/2014/main" id="{A0ECA1A0-7BCC-CF39-4D42-DD41FAF17F6A}"/>
              </a:ext>
            </a:extLst>
          </p:cNvPr>
          <p:cNvSpPr txBox="1"/>
          <p:nvPr/>
        </p:nvSpPr>
        <p:spPr>
          <a:xfrm>
            <a:off x="4754788" y="2215277"/>
            <a:ext cx="365397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800" b="0" i="0" dirty="0">
                <a:solidFill>
                  <a:srgbClr val="242424"/>
                </a:solidFill>
                <a:effectLst/>
                <a:latin typeface="+mj-lt"/>
              </a:rPr>
              <a:t>Son acciones que involucran a todo el equipo de trabajo para la correcta ejecución del PIC</a:t>
            </a:r>
          </a:p>
        </p:txBody>
      </p:sp>
      <p:pic>
        <p:nvPicPr>
          <p:cNvPr id="2050" name="Picture 2" descr="Cómo organizar un equipo de trabajo para el éxito y la eficiencia de la  empresa?">
            <a:extLst>
              <a:ext uri="{FF2B5EF4-FFF2-40B4-BE49-F238E27FC236}">
                <a16:creationId xmlns:a16="http://schemas.microsoft.com/office/drawing/2014/main" id="{AB88B984-68B3-1D94-48AE-9DA2E23C0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386" y="199072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16E0F93E-C4E9-2904-05E4-9D506A28DA6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34F624D-E6E7-E814-AC72-7B221919693A}"/>
              </a:ext>
            </a:extLst>
          </p:cNvPr>
          <p:cNvSpPr/>
          <p:nvPr/>
        </p:nvSpPr>
        <p:spPr>
          <a:xfrm>
            <a:off x="4989"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4" name="Tabla 3">
            <a:extLst>
              <a:ext uri="{FF2B5EF4-FFF2-40B4-BE49-F238E27FC236}">
                <a16:creationId xmlns:a16="http://schemas.microsoft.com/office/drawing/2014/main" id="{01A01FCD-82A6-8C56-1AF4-2CD645BB1327}"/>
              </a:ext>
            </a:extLst>
          </p:cNvPr>
          <p:cNvGraphicFramePr>
            <a:graphicFrameLocks noGrp="1"/>
          </p:cNvGraphicFramePr>
          <p:nvPr>
            <p:extLst>
              <p:ext uri="{D42A27DB-BD31-4B8C-83A1-F6EECF244321}">
                <p14:modId xmlns:p14="http://schemas.microsoft.com/office/powerpoint/2010/main" val="400528432"/>
              </p:ext>
            </p:extLst>
          </p:nvPr>
        </p:nvGraphicFramePr>
        <p:xfrm>
          <a:off x="213359" y="616169"/>
          <a:ext cx="8717281" cy="3911162"/>
        </p:xfrm>
        <a:graphic>
          <a:graphicData uri="http://schemas.openxmlformats.org/drawingml/2006/table">
            <a:tbl>
              <a:tblPr>
                <a:tableStyleId>{3C2FFA5D-87B4-456A-9821-1D502468CF0F}</a:tableStyleId>
              </a:tblPr>
              <a:tblGrid>
                <a:gridCol w="1582013">
                  <a:extLst>
                    <a:ext uri="{9D8B030D-6E8A-4147-A177-3AD203B41FA5}">
                      <a16:colId xmlns:a16="http://schemas.microsoft.com/office/drawing/2014/main" val="2946187854"/>
                    </a:ext>
                  </a:extLst>
                </a:gridCol>
                <a:gridCol w="1867294">
                  <a:extLst>
                    <a:ext uri="{9D8B030D-6E8A-4147-A177-3AD203B41FA5}">
                      <a16:colId xmlns:a16="http://schemas.microsoft.com/office/drawing/2014/main" val="2331649362"/>
                    </a:ext>
                  </a:extLst>
                </a:gridCol>
                <a:gridCol w="3335843">
                  <a:extLst>
                    <a:ext uri="{9D8B030D-6E8A-4147-A177-3AD203B41FA5}">
                      <a16:colId xmlns:a16="http://schemas.microsoft.com/office/drawing/2014/main" val="3501476331"/>
                    </a:ext>
                  </a:extLst>
                </a:gridCol>
                <a:gridCol w="803973">
                  <a:extLst>
                    <a:ext uri="{9D8B030D-6E8A-4147-A177-3AD203B41FA5}">
                      <a16:colId xmlns:a16="http://schemas.microsoft.com/office/drawing/2014/main" val="4050128555"/>
                    </a:ext>
                  </a:extLst>
                </a:gridCol>
                <a:gridCol w="1128158">
                  <a:extLst>
                    <a:ext uri="{9D8B030D-6E8A-4147-A177-3AD203B41FA5}">
                      <a16:colId xmlns:a16="http://schemas.microsoft.com/office/drawing/2014/main" val="3864781050"/>
                    </a:ext>
                  </a:extLst>
                </a:gridCol>
              </a:tblGrid>
              <a:tr h="707923">
                <a:tc>
                  <a:txBody>
                    <a:bodyPr/>
                    <a:lstStyle/>
                    <a:p>
                      <a:pPr algn="ctr" fontAlgn="ctr"/>
                      <a:r>
                        <a:rPr lang="es-CO" sz="1100" b="1" u="none" strike="noStrike" dirty="0">
                          <a:effectLst/>
                        </a:rPr>
                        <a:t>ACTIVIDAD</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tc>
                <a:tc>
                  <a:txBody>
                    <a:bodyPr/>
                    <a:lstStyle/>
                    <a:p>
                      <a:pPr algn="ctr" fontAlgn="ctr"/>
                      <a:r>
                        <a:rPr lang="es-MX" sz="1100" b="1" u="none" strike="noStrike" dirty="0">
                          <a:effectLst/>
                        </a:rPr>
                        <a:t>TEMATICA (ASPECTOS GENERALES A DESARROLLAR)</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tc>
                <a:tc>
                  <a:txBody>
                    <a:bodyPr/>
                    <a:lstStyle/>
                    <a:p>
                      <a:pPr algn="ctr" fontAlgn="ctr"/>
                      <a:r>
                        <a:rPr lang="es-CO" sz="1100" b="1" u="none" strike="noStrike" dirty="0">
                          <a:effectLst/>
                        </a:rPr>
                        <a:t>OBSERVACIONES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tc>
                <a:tc>
                  <a:txBody>
                    <a:bodyPr/>
                    <a:lstStyle/>
                    <a:p>
                      <a:pPr algn="ctr" fontAlgn="ctr"/>
                      <a:r>
                        <a:rPr lang="es-CO" sz="1100" b="1" u="none" strike="noStrike" dirty="0">
                          <a:effectLst/>
                        </a:rPr>
                        <a:t>MODULO SICAPS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tc>
                <a:tc>
                  <a:txBody>
                    <a:bodyPr/>
                    <a:lstStyle/>
                    <a:p>
                      <a:pPr algn="ctr" fontAlgn="ctr"/>
                      <a:r>
                        <a:rPr lang="es-CO" sz="1100" b="1" u="none" strike="noStrike" dirty="0">
                          <a:effectLst/>
                        </a:rPr>
                        <a:t>GRUPO PRIORIZADO</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tc>
                <a:extLst>
                  <a:ext uri="{0D108BD9-81ED-4DB2-BD59-A6C34878D82A}">
                    <a16:rowId xmlns:a16="http://schemas.microsoft.com/office/drawing/2014/main" val="2745644872"/>
                  </a:ext>
                </a:extLst>
              </a:tr>
              <a:tr h="1857314">
                <a:tc>
                  <a:txBody>
                    <a:bodyPr/>
                    <a:lstStyle/>
                    <a:p>
                      <a:pPr algn="ctr" fontAlgn="ctr"/>
                      <a:br>
                        <a:rPr lang="es-CO" sz="1100" u="none" strike="noStrike" dirty="0">
                          <a:effectLst/>
                        </a:rPr>
                      </a:br>
                      <a:r>
                        <a:rPr lang="es-CO" sz="1100" u="none" strike="noStrike" dirty="0">
                          <a:effectLst/>
                        </a:rPr>
                        <a:t>CAPACITACIÓN TALENTO HUMANO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MX" sz="1100" u="none" strike="noStrike" dirty="0">
                          <a:effectLst/>
                        </a:rPr>
                        <a:t>Inducción/Reinducción. Proceso de formación en áreas relacionadas con el plan de intervenciones colectivas, programas, protocolos, lineamientos, normas, herramientas y demás relacionadas con el objeto contractual.</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MX" sz="1100" u="none" strike="noStrike" dirty="0">
                          <a:effectLst/>
                        </a:rPr>
                        <a:t>Assbasalud adelantará la convocatoria en articulación con la SSP. Este proceso se validará con el reporte de la asistencia durante las jornadas de inducción programadas. El tiempo total de inducción corresponderá a las jornadas adelantadas y soportadas.</a:t>
                      </a:r>
                      <a:br>
                        <a:rPr lang="es-MX" sz="1100" u="none" strike="noStrike" dirty="0">
                          <a:effectLst/>
                        </a:rPr>
                      </a:br>
                      <a:br>
                        <a:rPr lang="es-MX" sz="1100" u="none" strike="noStrike" dirty="0">
                          <a:effectLst/>
                        </a:rPr>
                      </a:br>
                      <a:r>
                        <a:rPr lang="es-MX" sz="1100" u="none" strike="noStrike" dirty="0">
                          <a:effectLst/>
                        </a:rPr>
                        <a:t>Actividad que se carga por el profesional coordinador o profesional a cargo, con reporte de todos los miembros del equipo que participan en el desarrollo de la misma. Incluye acta, fotos y firmas</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CO" sz="1100" u="none" strike="noStrike" dirty="0">
                          <a:effectLst/>
                        </a:rPr>
                        <a:t>Asistencia Técnica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CO" sz="1100" u="none" strike="noStrike">
                          <a:effectLst/>
                        </a:rPr>
                        <a:t>Promoción de la salud</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extLst>
                  <a:ext uri="{0D108BD9-81ED-4DB2-BD59-A6C34878D82A}">
                    <a16:rowId xmlns:a16="http://schemas.microsoft.com/office/drawing/2014/main" val="1072175501"/>
                  </a:ext>
                </a:extLst>
              </a:tr>
              <a:tr h="1318260">
                <a:tc>
                  <a:txBody>
                    <a:bodyPr/>
                    <a:lstStyle/>
                    <a:p>
                      <a:pPr algn="ctr" fontAlgn="ctr"/>
                      <a:r>
                        <a:rPr lang="es-CO" sz="1100" u="none" strike="noStrike">
                          <a:effectLst/>
                        </a:rPr>
                        <a:t>CAPACITACIÓN TALENTO HUMANO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MX" sz="1100" u="none" strike="noStrike">
                          <a:effectLst/>
                        </a:rPr>
                        <a:t>Asistencia a capacitaciones. Participación en actividades de formación concertadas con el equipo de supervisión, las cuales estan relacionadas con los componentes técnicos en el marco del contrato.</a:t>
                      </a:r>
                      <a:endParaRPr lang="es-MX" sz="1100" b="0" i="0" u="none" strike="noStrike">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MX" sz="1100" u="none" strike="noStrike">
                          <a:effectLst/>
                        </a:rPr>
                        <a:t>Las capacitaciones se pueden generar por convocatorias internas o externas, y las mismas deben estar previamente autorizadas por la supervisión del contrato y contar con el respectivo soporte de asistencia</a:t>
                      </a:r>
                      <a:endParaRPr lang="es-MX" sz="1100" b="0" i="0" u="none" strike="noStrike">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CO" sz="1100" u="none" strike="noStrike" dirty="0">
                          <a:effectLst/>
                        </a:rPr>
                        <a:t>Asistencia Técnica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tc>
                  <a:txBody>
                    <a:bodyPr/>
                    <a:lstStyle/>
                    <a:p>
                      <a:pPr algn="ctr" fontAlgn="ctr"/>
                      <a:r>
                        <a:rPr lang="es-CO" sz="1100" u="none" strike="noStrike" dirty="0">
                          <a:effectLst/>
                        </a:rPr>
                        <a:t>Promoción de la salud</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805" marR="4805" marT="4805" marB="0" anchor="ctr">
                    <a:solidFill>
                      <a:schemeClr val="bg1"/>
                    </a:solidFill>
                  </a:tcPr>
                </a:tc>
                <a:extLst>
                  <a:ext uri="{0D108BD9-81ED-4DB2-BD59-A6C34878D82A}">
                    <a16:rowId xmlns:a16="http://schemas.microsoft.com/office/drawing/2014/main" val="1327951851"/>
                  </a:ext>
                </a:extLst>
              </a:tr>
            </a:tbl>
          </a:graphicData>
        </a:graphic>
      </p:graphicFrame>
    </p:spTree>
    <p:extLst>
      <p:ext uri="{BB962C8B-B14F-4D97-AF65-F5344CB8AC3E}">
        <p14:creationId xmlns:p14="http://schemas.microsoft.com/office/powerpoint/2010/main" val="62540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8E3E5453-B446-B229-5CDC-0B6C2DD6AE6F}"/>
            </a:ext>
          </a:extLst>
        </p:cNvPr>
        <p:cNvGrpSpPr/>
        <p:nvPr/>
      </p:nvGrpSpPr>
      <p:grpSpPr>
        <a:xfrm>
          <a:off x="0" y="0"/>
          <a:ext cx="0" cy="0"/>
          <a:chOff x="0" y="0"/>
          <a:chExt cx="0" cy="0"/>
        </a:xfrm>
      </p:grpSpPr>
      <p:sp>
        <p:nvSpPr>
          <p:cNvPr id="5" name="Rectángulo 4">
            <a:extLst>
              <a:ext uri="{FF2B5EF4-FFF2-40B4-BE49-F238E27FC236}">
                <a16:creationId xmlns:a16="http://schemas.microsoft.com/office/drawing/2014/main" id="{B4B6BB71-385B-4599-0317-19C71768BADD}"/>
              </a:ext>
            </a:extLst>
          </p:cNvPr>
          <p:cNvSpPr/>
          <p:nvPr/>
        </p:nvSpPr>
        <p:spPr>
          <a:xfrm>
            <a:off x="4989"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3" name="Tabla 2">
            <a:extLst>
              <a:ext uri="{FF2B5EF4-FFF2-40B4-BE49-F238E27FC236}">
                <a16:creationId xmlns:a16="http://schemas.microsoft.com/office/drawing/2014/main" id="{134EFFD2-51D0-734C-F79B-87A1F1917C06}"/>
              </a:ext>
            </a:extLst>
          </p:cNvPr>
          <p:cNvGraphicFramePr>
            <a:graphicFrameLocks noGrp="1"/>
          </p:cNvGraphicFramePr>
          <p:nvPr>
            <p:extLst>
              <p:ext uri="{D42A27DB-BD31-4B8C-83A1-F6EECF244321}">
                <p14:modId xmlns:p14="http://schemas.microsoft.com/office/powerpoint/2010/main" val="296591059"/>
              </p:ext>
            </p:extLst>
          </p:nvPr>
        </p:nvGraphicFramePr>
        <p:xfrm>
          <a:off x="333374" y="196850"/>
          <a:ext cx="8477251" cy="4587639"/>
        </p:xfrm>
        <a:graphic>
          <a:graphicData uri="http://schemas.openxmlformats.org/drawingml/2006/table">
            <a:tbl>
              <a:tblPr>
                <a:tableStyleId>{3C2FFA5D-87B4-456A-9821-1D502468CF0F}</a:tableStyleId>
              </a:tblPr>
              <a:tblGrid>
                <a:gridCol w="1538452">
                  <a:extLst>
                    <a:ext uri="{9D8B030D-6E8A-4147-A177-3AD203B41FA5}">
                      <a16:colId xmlns:a16="http://schemas.microsoft.com/office/drawing/2014/main" val="3876546148"/>
                    </a:ext>
                  </a:extLst>
                </a:gridCol>
                <a:gridCol w="2766848">
                  <a:extLst>
                    <a:ext uri="{9D8B030D-6E8A-4147-A177-3AD203B41FA5}">
                      <a16:colId xmlns:a16="http://schemas.microsoft.com/office/drawing/2014/main" val="3565211079"/>
                    </a:ext>
                  </a:extLst>
                </a:gridCol>
                <a:gridCol w="2293022">
                  <a:extLst>
                    <a:ext uri="{9D8B030D-6E8A-4147-A177-3AD203B41FA5}">
                      <a16:colId xmlns:a16="http://schemas.microsoft.com/office/drawing/2014/main" val="2103957099"/>
                    </a:ext>
                  </a:extLst>
                </a:gridCol>
                <a:gridCol w="781837">
                  <a:extLst>
                    <a:ext uri="{9D8B030D-6E8A-4147-A177-3AD203B41FA5}">
                      <a16:colId xmlns:a16="http://schemas.microsoft.com/office/drawing/2014/main" val="351370195"/>
                    </a:ext>
                  </a:extLst>
                </a:gridCol>
                <a:gridCol w="1097092">
                  <a:extLst>
                    <a:ext uri="{9D8B030D-6E8A-4147-A177-3AD203B41FA5}">
                      <a16:colId xmlns:a16="http://schemas.microsoft.com/office/drawing/2014/main" val="4060187415"/>
                    </a:ext>
                  </a:extLst>
                </a:gridCol>
              </a:tblGrid>
              <a:tr h="295007">
                <a:tc>
                  <a:txBody>
                    <a:bodyPr/>
                    <a:lstStyle/>
                    <a:p>
                      <a:pPr algn="ctr" fontAlgn="ctr"/>
                      <a:r>
                        <a:rPr lang="es-CO" sz="1100" b="1" u="none" strike="noStrike" dirty="0">
                          <a:effectLst/>
                        </a:rPr>
                        <a:t>ACTIVIDAD</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tc>
                <a:tc>
                  <a:txBody>
                    <a:bodyPr/>
                    <a:lstStyle/>
                    <a:p>
                      <a:pPr algn="ctr" fontAlgn="ctr"/>
                      <a:r>
                        <a:rPr lang="es-MX" sz="1100" b="1" u="none" strike="noStrike" dirty="0">
                          <a:effectLst/>
                        </a:rPr>
                        <a:t>TEMATICA (ASPECTOS GENERALES A DESARROLLAR)</a:t>
                      </a:r>
                      <a:endParaRPr lang="es-MX" sz="1100" b="1"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tc>
                <a:tc>
                  <a:txBody>
                    <a:bodyPr/>
                    <a:lstStyle/>
                    <a:p>
                      <a:pPr algn="ctr" fontAlgn="ctr"/>
                      <a:r>
                        <a:rPr lang="es-CO" sz="1100" b="1" u="none" strike="noStrike" dirty="0">
                          <a:effectLst/>
                        </a:rPr>
                        <a:t>OBSERVACIONES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tc>
                <a:tc>
                  <a:txBody>
                    <a:bodyPr/>
                    <a:lstStyle/>
                    <a:p>
                      <a:pPr algn="ctr" fontAlgn="ctr"/>
                      <a:r>
                        <a:rPr lang="es-CO" sz="1100" b="1" u="none" strike="noStrike" dirty="0">
                          <a:effectLst/>
                        </a:rPr>
                        <a:t>MODULO SICAPS</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tc>
                <a:tc>
                  <a:txBody>
                    <a:bodyPr/>
                    <a:lstStyle/>
                    <a:p>
                      <a:pPr algn="ctr" fontAlgn="ctr"/>
                      <a:r>
                        <a:rPr lang="es-CO" sz="1100" b="1" u="none" strike="noStrike" dirty="0">
                          <a:effectLst/>
                        </a:rPr>
                        <a:t>GRUPO PRIORIZADO</a:t>
                      </a:r>
                      <a:endParaRPr lang="es-CO" sz="1100" b="1"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tc>
                <a:extLst>
                  <a:ext uri="{0D108BD9-81ED-4DB2-BD59-A6C34878D82A}">
                    <a16:rowId xmlns:a16="http://schemas.microsoft.com/office/drawing/2014/main" val="2475881320"/>
                  </a:ext>
                </a:extLst>
              </a:tr>
              <a:tr h="1227462">
                <a:tc>
                  <a:txBody>
                    <a:bodyPr/>
                    <a:lstStyle/>
                    <a:p>
                      <a:pPr algn="ctr" fontAlgn="ctr"/>
                      <a:r>
                        <a:rPr lang="es-CO" sz="1100" u="none" strike="noStrike" dirty="0">
                          <a:effectLst/>
                        </a:rPr>
                        <a:t>ESTUDIO DE CASO</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MX" sz="1100" u="none" strike="noStrike" dirty="0">
                          <a:effectLst/>
                        </a:rPr>
                        <a:t>Sesiones para el </a:t>
                      </a:r>
                      <a:r>
                        <a:rPr lang="es-MX" sz="1100" u="none" strike="noStrike" dirty="0" err="1">
                          <a:effectLst/>
                        </a:rPr>
                        <a:t>analisis</a:t>
                      </a:r>
                      <a:r>
                        <a:rPr lang="es-MX" sz="1100" u="none" strike="noStrike" dirty="0">
                          <a:effectLst/>
                        </a:rPr>
                        <a:t> de casos, que requieran una evaluación interdisciplinaria para monitorear o potenciar las intervenciones realizadas, en las que se genera la respectiva conducta y plan de intervención interdisciplinario concertado</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MX" sz="1100" u="none" strike="noStrike" dirty="0">
                          <a:effectLst/>
                        </a:rPr>
                        <a:t>Este espacio debe incluir la presentación del mismo, acta de reunión, conductas definidas y seguimiento. El equipo debe reportar los resultados en el modulo de intervenciones del usuario analizado.</a:t>
                      </a:r>
                      <a:br>
                        <a:rPr lang="es-MX" sz="1100" u="none" strike="noStrike" dirty="0">
                          <a:effectLst/>
                        </a:rPr>
                      </a:br>
                      <a:br>
                        <a:rPr lang="es-MX" sz="1100" u="none" strike="noStrike" dirty="0">
                          <a:effectLst/>
                        </a:rPr>
                      </a:br>
                      <a:r>
                        <a:rPr lang="es-MX" sz="1100" u="none" strike="noStrike" dirty="0">
                          <a:effectLst/>
                        </a:rPr>
                        <a:t>Actividad que se carga en SICAPS por parte del profesional coordinador o profesional a cargo, con reporte de todos los miembros del equipo que participan en el desarrollo de la misma. </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CO" sz="1100" u="none" strike="noStrike">
                          <a:effectLst/>
                        </a:rPr>
                        <a:t>Seguimiento PIC-CAPS</a:t>
                      </a:r>
                      <a:br>
                        <a:rPr lang="es-CO" sz="1100" u="none" strike="noStrike">
                          <a:effectLst/>
                        </a:rPr>
                      </a:br>
                      <a:r>
                        <a:rPr lang="es-CO" sz="1100" u="none" strike="noStrike">
                          <a:effectLst/>
                        </a:rPr>
                        <a:t>Tecnologia: estudio de caso</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CO" sz="1100" u="none" strike="noStrike">
                          <a:effectLst/>
                        </a:rPr>
                        <a:t>NA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extLst>
                  <a:ext uri="{0D108BD9-81ED-4DB2-BD59-A6C34878D82A}">
                    <a16:rowId xmlns:a16="http://schemas.microsoft.com/office/drawing/2014/main" val="728942127"/>
                  </a:ext>
                </a:extLst>
              </a:tr>
              <a:tr h="1893831">
                <a:tc>
                  <a:txBody>
                    <a:bodyPr/>
                    <a:lstStyle/>
                    <a:p>
                      <a:pPr algn="ctr" fontAlgn="ctr"/>
                      <a:br>
                        <a:rPr lang="es-CO" sz="1100" u="none" strike="noStrike">
                          <a:effectLst/>
                        </a:rPr>
                      </a:br>
                      <a:r>
                        <a:rPr lang="es-CO" sz="1100" u="none" strike="noStrike">
                          <a:effectLst/>
                        </a:rPr>
                        <a:t>GESTIÓN TÉCNICA Y OPERATIVA</a:t>
                      </a:r>
                      <a:endParaRPr lang="es-CO" sz="1100" b="0" i="0" u="none" strike="noStrike">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MX" sz="1100" u="none" strike="noStrike">
                          <a:effectLst/>
                        </a:rPr>
                        <a:t>Reuniones de equipo. Espacio semanal de planeación, seguimiento, coordinación y retroalimentación que se establezca según la dinámica de los equipos operativos y deberán tener el respectivo soporte de la gestión adelantada. Durante el espacio, se podrán coordinar en articulación con la supervisión espacios de capacitación, revisión de casos y construcción del plan de acción semanal</a:t>
                      </a:r>
                      <a:endParaRPr lang="es-MX" sz="1100" b="0" i="0" u="none" strike="noStrike">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MX" sz="1100" u="none" strike="noStrike">
                          <a:effectLst/>
                        </a:rPr>
                        <a:t>Actividad que se carga por el profesional coordinador o profesional a cargo, con reporte de todos los miembros del equipo que participan en el desarrollo de la misma. Soporte: acta, registro fotográfico, asistencia</a:t>
                      </a:r>
                      <a:endParaRPr lang="es-MX" sz="1100" b="0" i="0" u="none" strike="noStrike">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CO" sz="1100" u="none" strike="noStrike" dirty="0">
                          <a:effectLst/>
                        </a:rPr>
                        <a:t>Gestión interna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tc>
                  <a:txBody>
                    <a:bodyPr/>
                    <a:lstStyle/>
                    <a:p>
                      <a:pPr algn="ctr" fontAlgn="ctr"/>
                      <a:r>
                        <a:rPr lang="es-CO" sz="1100" u="none" strike="noStrike" dirty="0">
                          <a:effectLst/>
                        </a:rPr>
                        <a:t>NA</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5784" marR="5784" marT="5784" marB="0" anchor="ctr">
                    <a:solidFill>
                      <a:schemeClr val="bg1"/>
                    </a:solidFill>
                  </a:tcPr>
                </a:tc>
                <a:extLst>
                  <a:ext uri="{0D108BD9-81ED-4DB2-BD59-A6C34878D82A}">
                    <a16:rowId xmlns:a16="http://schemas.microsoft.com/office/drawing/2014/main" val="459131929"/>
                  </a:ext>
                </a:extLst>
              </a:tr>
            </a:tbl>
          </a:graphicData>
        </a:graphic>
      </p:graphicFrame>
    </p:spTree>
    <p:extLst>
      <p:ext uri="{BB962C8B-B14F-4D97-AF65-F5344CB8AC3E}">
        <p14:creationId xmlns:p14="http://schemas.microsoft.com/office/powerpoint/2010/main" val="174425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34B35C57-8C7B-3163-098D-71B3569003CA}"/>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7B1F2723-1C98-EF27-DD5F-73014115F394}"/>
              </a:ext>
            </a:extLst>
          </p:cNvPr>
          <p:cNvSpPr/>
          <p:nvPr/>
        </p:nvSpPr>
        <p:spPr>
          <a:xfrm>
            <a:off x="4989" y="284018"/>
            <a:ext cx="4419600" cy="969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graphicFrame>
        <p:nvGraphicFramePr>
          <p:cNvPr id="4" name="Tabla 3">
            <a:extLst>
              <a:ext uri="{FF2B5EF4-FFF2-40B4-BE49-F238E27FC236}">
                <a16:creationId xmlns:a16="http://schemas.microsoft.com/office/drawing/2014/main" id="{B3963914-E63A-9AC7-E6A2-90D22E805099}"/>
              </a:ext>
            </a:extLst>
          </p:cNvPr>
          <p:cNvGraphicFramePr>
            <a:graphicFrameLocks noGrp="1"/>
          </p:cNvGraphicFramePr>
          <p:nvPr>
            <p:extLst>
              <p:ext uri="{D42A27DB-BD31-4B8C-83A1-F6EECF244321}">
                <p14:modId xmlns:p14="http://schemas.microsoft.com/office/powerpoint/2010/main" val="2416996646"/>
              </p:ext>
            </p:extLst>
          </p:nvPr>
        </p:nvGraphicFramePr>
        <p:xfrm>
          <a:off x="202513" y="284018"/>
          <a:ext cx="8665261" cy="4505702"/>
        </p:xfrm>
        <a:graphic>
          <a:graphicData uri="http://schemas.openxmlformats.org/drawingml/2006/table">
            <a:tbl>
              <a:tblPr>
                <a:tableStyleId>{3C2FFA5D-87B4-456A-9821-1D502468CF0F}</a:tableStyleId>
              </a:tblPr>
              <a:tblGrid>
                <a:gridCol w="1572573">
                  <a:extLst>
                    <a:ext uri="{9D8B030D-6E8A-4147-A177-3AD203B41FA5}">
                      <a16:colId xmlns:a16="http://schemas.microsoft.com/office/drawing/2014/main" val="1691434899"/>
                    </a:ext>
                  </a:extLst>
                </a:gridCol>
                <a:gridCol w="2920739">
                  <a:extLst>
                    <a:ext uri="{9D8B030D-6E8A-4147-A177-3AD203B41FA5}">
                      <a16:colId xmlns:a16="http://schemas.microsoft.com/office/drawing/2014/main" val="2006266615"/>
                    </a:ext>
                  </a:extLst>
                </a:gridCol>
                <a:gridCol w="2486025">
                  <a:extLst>
                    <a:ext uri="{9D8B030D-6E8A-4147-A177-3AD203B41FA5}">
                      <a16:colId xmlns:a16="http://schemas.microsoft.com/office/drawing/2014/main" val="847893638"/>
                    </a:ext>
                  </a:extLst>
                </a:gridCol>
                <a:gridCol w="714375">
                  <a:extLst>
                    <a:ext uri="{9D8B030D-6E8A-4147-A177-3AD203B41FA5}">
                      <a16:colId xmlns:a16="http://schemas.microsoft.com/office/drawing/2014/main" val="2394360311"/>
                    </a:ext>
                  </a:extLst>
                </a:gridCol>
                <a:gridCol w="971549">
                  <a:extLst>
                    <a:ext uri="{9D8B030D-6E8A-4147-A177-3AD203B41FA5}">
                      <a16:colId xmlns:a16="http://schemas.microsoft.com/office/drawing/2014/main" val="463636102"/>
                    </a:ext>
                  </a:extLst>
                </a:gridCol>
              </a:tblGrid>
              <a:tr h="303247">
                <a:tc>
                  <a:txBody>
                    <a:bodyPr/>
                    <a:lstStyle/>
                    <a:p>
                      <a:pPr algn="ctr" fontAlgn="ctr"/>
                      <a:r>
                        <a:rPr lang="es-CO" sz="1100" b="1" u="none" strike="noStrike" dirty="0">
                          <a:effectLst/>
                        </a:rPr>
                        <a:t>ACTIVIDAD</a:t>
                      </a:r>
                      <a:endParaRPr lang="es-CO" sz="1100" b="1" i="0" u="none" strike="noStrike" dirty="0">
                        <a:solidFill>
                          <a:srgbClr val="000000"/>
                        </a:solidFill>
                        <a:effectLst/>
                        <a:latin typeface="Arial" panose="020B0604020202020204" pitchFamily="34" charset="0"/>
                      </a:endParaRPr>
                    </a:p>
                  </a:txBody>
                  <a:tcPr marL="4712" marR="4712" marT="4712" marB="0" anchor="ctr"/>
                </a:tc>
                <a:tc>
                  <a:txBody>
                    <a:bodyPr/>
                    <a:lstStyle/>
                    <a:p>
                      <a:pPr algn="ctr" fontAlgn="ctr"/>
                      <a:r>
                        <a:rPr lang="es-MX" sz="1100" b="1" u="none" strike="noStrike">
                          <a:effectLst/>
                        </a:rPr>
                        <a:t>TEMATICA (ASPECTOS GENERALES A DESARROLLAR)</a:t>
                      </a:r>
                      <a:endParaRPr lang="es-MX" sz="1100" b="1" i="0" u="none" strike="noStrike">
                        <a:solidFill>
                          <a:srgbClr val="000000"/>
                        </a:solidFill>
                        <a:effectLst/>
                        <a:latin typeface="Arial" panose="020B0604020202020204" pitchFamily="34" charset="0"/>
                      </a:endParaRPr>
                    </a:p>
                  </a:txBody>
                  <a:tcPr marL="4712" marR="4712" marT="4712" marB="0" anchor="ctr"/>
                </a:tc>
                <a:tc>
                  <a:txBody>
                    <a:bodyPr/>
                    <a:lstStyle/>
                    <a:p>
                      <a:pPr algn="ctr" fontAlgn="ctr"/>
                      <a:r>
                        <a:rPr lang="es-CO" sz="1100" b="1" u="none" strike="noStrike" dirty="0">
                          <a:effectLst/>
                        </a:rPr>
                        <a:t>OBSERVACIONES</a:t>
                      </a:r>
                      <a:endParaRPr lang="es-CO" sz="1100" b="1" i="0" u="none" strike="noStrike" dirty="0">
                        <a:solidFill>
                          <a:srgbClr val="000000"/>
                        </a:solidFill>
                        <a:effectLst/>
                        <a:latin typeface="Arial" panose="020B0604020202020204" pitchFamily="34" charset="0"/>
                      </a:endParaRPr>
                    </a:p>
                  </a:txBody>
                  <a:tcPr marL="4712" marR="4712" marT="4712" marB="0" anchor="ctr"/>
                </a:tc>
                <a:tc>
                  <a:txBody>
                    <a:bodyPr/>
                    <a:lstStyle/>
                    <a:p>
                      <a:pPr algn="ctr" fontAlgn="ctr"/>
                      <a:r>
                        <a:rPr lang="es-CO" sz="1100" b="1" u="none" strike="noStrike" dirty="0">
                          <a:effectLst/>
                        </a:rPr>
                        <a:t>MODULO SICAPS</a:t>
                      </a:r>
                      <a:endParaRPr lang="es-CO" sz="1100" b="1" i="0" u="none" strike="noStrike" dirty="0">
                        <a:solidFill>
                          <a:srgbClr val="000000"/>
                        </a:solidFill>
                        <a:effectLst/>
                        <a:latin typeface="Arial" panose="020B0604020202020204" pitchFamily="34" charset="0"/>
                      </a:endParaRPr>
                    </a:p>
                  </a:txBody>
                  <a:tcPr marL="4712" marR="4712" marT="4712" marB="0" anchor="ctr"/>
                </a:tc>
                <a:tc>
                  <a:txBody>
                    <a:bodyPr/>
                    <a:lstStyle/>
                    <a:p>
                      <a:pPr algn="ctr" fontAlgn="ctr"/>
                      <a:r>
                        <a:rPr lang="es-CO" sz="1100" b="1" u="none" strike="noStrike" dirty="0">
                          <a:effectLst/>
                        </a:rPr>
                        <a:t>GRUPO PRIORIZADO</a:t>
                      </a:r>
                      <a:endParaRPr lang="es-CO" sz="1100" b="1" i="0" u="none" strike="noStrike" dirty="0">
                        <a:solidFill>
                          <a:srgbClr val="000000"/>
                        </a:solidFill>
                        <a:effectLst/>
                        <a:latin typeface="Arial" panose="020B0604020202020204" pitchFamily="34" charset="0"/>
                      </a:endParaRPr>
                    </a:p>
                  </a:txBody>
                  <a:tcPr marL="4712" marR="4712" marT="4712" marB="0" anchor="ctr"/>
                </a:tc>
                <a:extLst>
                  <a:ext uri="{0D108BD9-81ED-4DB2-BD59-A6C34878D82A}">
                    <a16:rowId xmlns:a16="http://schemas.microsoft.com/office/drawing/2014/main" val="3486056536"/>
                  </a:ext>
                </a:extLst>
              </a:tr>
              <a:tr h="1967471">
                <a:tc>
                  <a:txBody>
                    <a:bodyPr/>
                    <a:lstStyle/>
                    <a:p>
                      <a:pPr algn="ctr" fontAlgn="ctr"/>
                      <a:br>
                        <a:rPr lang="es-CO" sz="1100" u="none" strike="noStrike" dirty="0">
                          <a:effectLst/>
                        </a:rPr>
                      </a:br>
                      <a:r>
                        <a:rPr lang="es-CO" sz="1100" u="none" strike="noStrike" dirty="0">
                          <a:effectLst/>
                        </a:rPr>
                        <a:t>GESTIÓN TÉCNICA Y OPERATIVA</a:t>
                      </a:r>
                      <a:endParaRPr lang="es-CO" sz="1100" b="0" i="0" u="none" strike="noStrike" dirty="0">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MX" sz="1100" u="none" strike="noStrike" dirty="0">
                          <a:effectLst/>
                        </a:rPr>
                        <a:t>Reuniones con equipo de Secretaría de </a:t>
                      </a:r>
                      <a:r>
                        <a:rPr lang="es-MX" sz="1100" u="none" strike="noStrike" dirty="0" err="1">
                          <a:effectLst/>
                        </a:rPr>
                        <a:t>Salud.Espacios</a:t>
                      </a:r>
                      <a:r>
                        <a:rPr lang="es-MX" sz="1100" u="none" strike="noStrike" dirty="0">
                          <a:effectLst/>
                        </a:rPr>
                        <a:t> concertados y convocados por el equipo de supervisión o técnico de la Secretaría de Salud y previamente definidos con el equipo de coordinación de la entidad contratista, con el objetivo de realizar revisión, </a:t>
                      </a:r>
                      <a:r>
                        <a:rPr lang="es-MX" sz="1100" u="none" strike="noStrike" dirty="0" err="1">
                          <a:effectLst/>
                        </a:rPr>
                        <a:t>analisis</a:t>
                      </a:r>
                      <a:r>
                        <a:rPr lang="es-MX" sz="1100" u="none" strike="noStrike" dirty="0">
                          <a:effectLst/>
                        </a:rPr>
                        <a:t> y retroalimentación al proceso de ejecución de las acciones definidas en el contrato</a:t>
                      </a:r>
                      <a:endParaRPr lang="es-MX" sz="1100" b="0" i="0" u="none" strike="noStrike" dirty="0">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MX" sz="1100" u="none" strike="noStrike" dirty="0">
                          <a:effectLst/>
                        </a:rPr>
                        <a:t>En los casos en que se requiera un tiempo mayor a 1 hora, se debe especificar en la nota del reporte de la actividad, el tiempo de duración y los soportes deben ser consistentes con dicho </a:t>
                      </a:r>
                      <a:r>
                        <a:rPr lang="es-MX" sz="1100" u="none" strike="noStrike" dirty="0" err="1">
                          <a:effectLst/>
                        </a:rPr>
                        <a:t>periodo.Soporte</a:t>
                      </a:r>
                      <a:r>
                        <a:rPr lang="es-MX" sz="1100" u="none" strike="noStrike" dirty="0">
                          <a:effectLst/>
                        </a:rPr>
                        <a:t>: Acta de reunión</a:t>
                      </a:r>
                      <a:endParaRPr lang="es-MX" sz="1100" b="0" i="0" u="none" strike="noStrike" dirty="0">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CO" sz="1100" u="none" strike="noStrike">
                          <a:effectLst/>
                        </a:rPr>
                        <a:t>Gestión interna</a:t>
                      </a:r>
                      <a:endParaRPr lang="es-CO" sz="1100" b="0" i="0" u="none" strike="noStrike">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CO" sz="1100" u="none" strike="noStrike">
                          <a:effectLst/>
                        </a:rPr>
                        <a:t>NA</a:t>
                      </a:r>
                      <a:endParaRPr lang="es-CO" sz="1100" b="0" i="0" u="none" strike="noStrike">
                        <a:solidFill>
                          <a:srgbClr val="000000"/>
                        </a:solidFill>
                        <a:effectLst/>
                        <a:latin typeface="Arial" panose="020B0604020202020204" pitchFamily="34" charset="0"/>
                      </a:endParaRPr>
                    </a:p>
                  </a:txBody>
                  <a:tcPr marL="4712" marR="4712" marT="4712" marB="0" anchor="ctr">
                    <a:solidFill>
                      <a:schemeClr val="bg1"/>
                    </a:solidFill>
                  </a:tcPr>
                </a:tc>
                <a:extLst>
                  <a:ext uri="{0D108BD9-81ED-4DB2-BD59-A6C34878D82A}">
                    <a16:rowId xmlns:a16="http://schemas.microsoft.com/office/drawing/2014/main" val="2287274111"/>
                  </a:ext>
                </a:extLst>
              </a:tr>
              <a:tr h="2198239">
                <a:tc>
                  <a:txBody>
                    <a:bodyPr/>
                    <a:lstStyle/>
                    <a:p>
                      <a:pPr algn="ctr" fontAlgn="ctr"/>
                      <a:br>
                        <a:rPr lang="es-CO" sz="1100" u="none" strike="noStrike">
                          <a:effectLst/>
                        </a:rPr>
                      </a:br>
                      <a:r>
                        <a:rPr lang="es-CO" sz="1100" u="none" strike="noStrike">
                          <a:effectLst/>
                        </a:rPr>
                        <a:t>GESTIÓN TÉCNICA Y OPERATIVA</a:t>
                      </a:r>
                      <a:endParaRPr lang="es-CO" sz="1100" b="0" i="0" u="none" strike="noStrike">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MX" sz="1100" u="none" strike="noStrike">
                          <a:effectLst/>
                        </a:rPr>
                        <a:t>Reconocimiento de terreno. Actividad que se genera  posterior al proceso de inducción y corresponde a la visita al territorio o escenario previamente definido por la entidad, donde se asignaran los territorios y microterritorios a cada equipo y de la ubicación para el componente de salud mental, se identifican actores clave, instituciones presentes en el territorio, entre otros aspectos relevantes para el desarrollo de las intervenciones.</a:t>
                      </a:r>
                      <a:endParaRPr lang="es-MX" sz="1100" b="0" i="0" u="none" strike="noStrike">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MX" sz="1100" u="none" strike="noStrike">
                          <a:effectLst/>
                        </a:rPr>
                        <a:t>Actividad que se carga en SICAPS por parte del profesional coordinador o profesional a cargo, con reporte de todos los miembros del equipo que participan en el desarrollo de la misma.Soporte: acta, registro fotográfico </a:t>
                      </a:r>
                      <a:endParaRPr lang="es-MX" sz="1100" b="0" i="0" u="none" strike="noStrike">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CO" sz="1100" u="none" strike="noStrike" dirty="0">
                          <a:effectLst/>
                        </a:rPr>
                        <a:t>Gestión interna</a:t>
                      </a:r>
                      <a:endParaRPr lang="es-CO" sz="1100" b="0" i="0" u="none" strike="noStrike" dirty="0">
                        <a:solidFill>
                          <a:srgbClr val="000000"/>
                        </a:solidFill>
                        <a:effectLst/>
                        <a:latin typeface="Arial" panose="020B0604020202020204" pitchFamily="34" charset="0"/>
                      </a:endParaRPr>
                    </a:p>
                  </a:txBody>
                  <a:tcPr marL="4712" marR="4712" marT="4712" marB="0" anchor="ctr">
                    <a:solidFill>
                      <a:schemeClr val="bg1"/>
                    </a:solidFill>
                  </a:tcPr>
                </a:tc>
                <a:tc>
                  <a:txBody>
                    <a:bodyPr/>
                    <a:lstStyle/>
                    <a:p>
                      <a:pPr algn="ctr" fontAlgn="ctr"/>
                      <a:r>
                        <a:rPr lang="es-CO" sz="1100" u="none" strike="noStrike" dirty="0">
                          <a:effectLst/>
                        </a:rPr>
                        <a:t>NA</a:t>
                      </a:r>
                      <a:endParaRPr lang="es-CO" sz="1100" b="0" i="0" u="none" strike="noStrike" dirty="0">
                        <a:solidFill>
                          <a:srgbClr val="000000"/>
                        </a:solidFill>
                        <a:effectLst/>
                        <a:latin typeface="Arial" panose="020B0604020202020204" pitchFamily="34" charset="0"/>
                      </a:endParaRPr>
                    </a:p>
                  </a:txBody>
                  <a:tcPr marL="4712" marR="4712" marT="4712" marB="0" anchor="ctr">
                    <a:solidFill>
                      <a:schemeClr val="bg1"/>
                    </a:solidFill>
                  </a:tcPr>
                </a:tc>
                <a:extLst>
                  <a:ext uri="{0D108BD9-81ED-4DB2-BD59-A6C34878D82A}">
                    <a16:rowId xmlns:a16="http://schemas.microsoft.com/office/drawing/2014/main" val="1689228458"/>
                  </a:ext>
                </a:extLst>
              </a:tr>
            </a:tbl>
          </a:graphicData>
        </a:graphic>
      </p:graphicFrame>
    </p:spTree>
    <p:extLst>
      <p:ext uri="{BB962C8B-B14F-4D97-AF65-F5344CB8AC3E}">
        <p14:creationId xmlns:p14="http://schemas.microsoft.com/office/powerpoint/2010/main" val="3591068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a:extLst>
            <a:ext uri="{FF2B5EF4-FFF2-40B4-BE49-F238E27FC236}">
              <a16:creationId xmlns:a16="http://schemas.microsoft.com/office/drawing/2014/main" id="{EBBF408F-3E83-E508-D353-47532219BE6A}"/>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81E2648-D7E1-C534-A671-381CB54EA23C}"/>
              </a:ext>
            </a:extLst>
          </p:cNvPr>
          <p:cNvGraphicFramePr>
            <a:graphicFrameLocks noGrp="1"/>
          </p:cNvGraphicFramePr>
          <p:nvPr>
            <p:extLst>
              <p:ext uri="{D42A27DB-BD31-4B8C-83A1-F6EECF244321}">
                <p14:modId xmlns:p14="http://schemas.microsoft.com/office/powerpoint/2010/main" val="2234593983"/>
              </p:ext>
            </p:extLst>
          </p:nvPr>
        </p:nvGraphicFramePr>
        <p:xfrm>
          <a:off x="307181" y="390752"/>
          <a:ext cx="8529637" cy="4361996"/>
        </p:xfrm>
        <a:graphic>
          <a:graphicData uri="http://schemas.openxmlformats.org/drawingml/2006/table">
            <a:tbl>
              <a:tblPr>
                <a:tableStyleId>{3C2FFA5D-87B4-456A-9821-1D502468CF0F}</a:tableStyleId>
              </a:tblPr>
              <a:tblGrid>
                <a:gridCol w="1547958">
                  <a:extLst>
                    <a:ext uri="{9D8B030D-6E8A-4147-A177-3AD203B41FA5}">
                      <a16:colId xmlns:a16="http://schemas.microsoft.com/office/drawing/2014/main" val="3656280220"/>
                    </a:ext>
                  </a:extLst>
                </a:gridCol>
                <a:gridCol w="3108747">
                  <a:extLst>
                    <a:ext uri="{9D8B030D-6E8A-4147-A177-3AD203B41FA5}">
                      <a16:colId xmlns:a16="http://schemas.microsoft.com/office/drawing/2014/main" val="1269785150"/>
                    </a:ext>
                  </a:extLst>
                </a:gridCol>
                <a:gridCol w="1982391">
                  <a:extLst>
                    <a:ext uri="{9D8B030D-6E8A-4147-A177-3AD203B41FA5}">
                      <a16:colId xmlns:a16="http://schemas.microsoft.com/office/drawing/2014/main" val="2609892110"/>
                    </a:ext>
                  </a:extLst>
                </a:gridCol>
                <a:gridCol w="786669">
                  <a:extLst>
                    <a:ext uri="{9D8B030D-6E8A-4147-A177-3AD203B41FA5}">
                      <a16:colId xmlns:a16="http://schemas.microsoft.com/office/drawing/2014/main" val="244872919"/>
                    </a:ext>
                  </a:extLst>
                </a:gridCol>
                <a:gridCol w="1103872">
                  <a:extLst>
                    <a:ext uri="{9D8B030D-6E8A-4147-A177-3AD203B41FA5}">
                      <a16:colId xmlns:a16="http://schemas.microsoft.com/office/drawing/2014/main" val="2733017114"/>
                    </a:ext>
                  </a:extLst>
                </a:gridCol>
              </a:tblGrid>
              <a:tr h="542925">
                <a:tc>
                  <a:txBody>
                    <a:bodyPr/>
                    <a:lstStyle/>
                    <a:p>
                      <a:pPr algn="ctr" fontAlgn="ctr"/>
                      <a:r>
                        <a:rPr lang="es-CO" sz="1200" b="1" u="none" strike="noStrike" dirty="0">
                          <a:effectLst/>
                        </a:rPr>
                        <a:t>ACTIVIDAD</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MX" sz="1200" b="1" u="none" strike="noStrike" dirty="0">
                          <a:effectLst/>
                        </a:rPr>
                        <a:t>TEMATICA (ASPECTOS GENERALES A DESARROLLAR)</a:t>
                      </a:r>
                      <a:endParaRPr lang="es-MX" sz="12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CO" sz="1200" b="1" u="none" strike="noStrike" dirty="0">
                          <a:effectLst/>
                        </a:rPr>
                        <a:t>OBSERVACIONES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CO" sz="1200" b="1" u="none" strike="noStrike" dirty="0">
                          <a:effectLst/>
                        </a:rPr>
                        <a:t>MODULO SICAPS</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tc>
                  <a:txBody>
                    <a:bodyPr/>
                    <a:lstStyle/>
                    <a:p>
                      <a:pPr algn="ctr" fontAlgn="ctr"/>
                      <a:r>
                        <a:rPr lang="es-CO" sz="1200" b="1" u="none" strike="noStrike" dirty="0">
                          <a:effectLst/>
                        </a:rPr>
                        <a:t>GRUPO PRIORIZADO</a:t>
                      </a:r>
                      <a:endParaRPr lang="es-CO" sz="1200" b="1"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tc>
                <a:extLst>
                  <a:ext uri="{0D108BD9-81ED-4DB2-BD59-A6C34878D82A}">
                    <a16:rowId xmlns:a16="http://schemas.microsoft.com/office/drawing/2014/main" val="3967688881"/>
                  </a:ext>
                </a:extLst>
              </a:tr>
              <a:tr h="3819071">
                <a:tc>
                  <a:txBody>
                    <a:bodyPr/>
                    <a:lstStyle/>
                    <a:p>
                      <a:pPr algn="ctr" fontAlgn="ctr"/>
                      <a:r>
                        <a:rPr lang="es-CO" sz="1200" u="none" strike="noStrike" dirty="0">
                          <a:effectLst/>
                        </a:rPr>
                        <a:t>GESTIÓN TÉCNICA Y OPERATIVA</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MX" sz="1200" u="none" strike="noStrike" dirty="0">
                          <a:effectLst/>
                        </a:rPr>
                        <a:t>Planeación Operativa. Actividad que se deriva del proceso de inducción y corresponde al reconocimiento y planeación inicial de trabajo en campo. Espacio generado para que el equipo de trabajo, teniendo como referencia los territorios y microterritorios definidos, realice la revisión de los registros de CAPS e identifique las familias en riesgo y con eventos de acuerdo a las prioridades definidas, generando su respectivo plan de acción. Así mismo establezca las dinámicas de planeación operativa a desarrollar según entornos, revisen la documentación técnica, bases de datos, herramientas e instrumentos, y  adelanten gestiones de coordinación con otros actores, entre otros aspectos operativos requeridos.</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MX" sz="1200" u="none" strike="noStrike" dirty="0">
                          <a:effectLst/>
                        </a:rPr>
                        <a:t>Actividad que se carga por el profesional coordinador o profesional a cargo, con reporte de todos los miembros del equipo que participan en el desarrollo de la misma. Soporte: acta, registro fotográfico </a:t>
                      </a:r>
                      <a:endParaRPr lang="es-MX" sz="12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CO" sz="1200" u="none" strike="noStrike">
                          <a:effectLst/>
                        </a:rPr>
                        <a:t>Gestión interna</a:t>
                      </a:r>
                      <a:endParaRPr lang="es-CO" sz="1200" b="0" i="0" u="none" strike="noStrike">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tc>
                  <a:txBody>
                    <a:bodyPr/>
                    <a:lstStyle/>
                    <a:p>
                      <a:pPr algn="ctr" fontAlgn="ctr"/>
                      <a:r>
                        <a:rPr lang="es-CO" sz="1200" u="none" strike="noStrike" dirty="0">
                          <a:effectLst/>
                        </a:rPr>
                        <a:t>NA</a:t>
                      </a:r>
                      <a:endParaRPr lang="es-CO" sz="1200" b="0" i="0" u="none" strike="noStrike" dirty="0">
                        <a:solidFill>
                          <a:srgbClr val="000000"/>
                        </a:solidFill>
                        <a:effectLst/>
                        <a:latin typeface="Arial" panose="020B0604020202020204" pitchFamily="34" charset="0"/>
                        <a:cs typeface="Arial" panose="020B0604020202020204" pitchFamily="34" charset="0"/>
                      </a:endParaRPr>
                    </a:p>
                  </a:txBody>
                  <a:tcPr marL="2627" marR="2627" marT="2627" marB="0" anchor="ctr">
                    <a:solidFill>
                      <a:schemeClr val="bg1"/>
                    </a:solidFill>
                  </a:tcPr>
                </a:tc>
                <a:extLst>
                  <a:ext uri="{0D108BD9-81ED-4DB2-BD59-A6C34878D82A}">
                    <a16:rowId xmlns:a16="http://schemas.microsoft.com/office/drawing/2014/main" val="1478735399"/>
                  </a:ext>
                </a:extLst>
              </a:tr>
            </a:tbl>
          </a:graphicData>
        </a:graphic>
      </p:graphicFrame>
    </p:spTree>
    <p:extLst>
      <p:ext uri="{BB962C8B-B14F-4D97-AF65-F5344CB8AC3E}">
        <p14:creationId xmlns:p14="http://schemas.microsoft.com/office/powerpoint/2010/main" val="185644899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1931</Words>
  <Application>Microsoft Office PowerPoint</Application>
  <PresentationFormat>Presentación en pantalla (16:9)</PresentationFormat>
  <Paragraphs>175</Paragraphs>
  <Slides>24</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Aptos Narrow</vt:lpstr>
      <vt:lpstr>Arial</vt:lpstr>
      <vt:lpstr>Montserrat</vt:lpstr>
      <vt:lpstr>Montserrat Black</vt:lpstr>
      <vt:lpstr>Simple Light</vt:lpstr>
      <vt:lpstr>Espacio para título</vt:lpstr>
      <vt:lpstr>Presentación de PowerPoint</vt:lpstr>
      <vt:lpstr>Presentación de PowerPoint</vt:lpstr>
      <vt:lpstr>Espacio para título</vt:lpstr>
      <vt:lpstr>Presentación de PowerPoint</vt:lpstr>
      <vt:lpstr>Presentación de PowerPoint</vt:lpstr>
      <vt:lpstr>Presentación de PowerPoint</vt:lpstr>
      <vt:lpstr>Presentación de PowerPoint</vt:lpstr>
      <vt:lpstr>Presentación de PowerPoint</vt:lpstr>
      <vt:lpstr>Presentación de PowerPoint</vt:lpstr>
      <vt:lpstr>Espacio para título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Jennifer Paola Bonilla Rojas</cp:lastModifiedBy>
  <cp:revision>9</cp:revision>
  <dcterms:modified xsi:type="dcterms:W3CDTF">2025-03-25T22:37:34Z</dcterms:modified>
</cp:coreProperties>
</file>