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62" r:id="rId4"/>
    <p:sldId id="276" r:id="rId5"/>
    <p:sldId id="270" r:id="rId6"/>
    <p:sldId id="272" r:id="rId7"/>
    <p:sldId id="271" r:id="rId8"/>
    <p:sldId id="273" r:id="rId9"/>
    <p:sldId id="278" r:id="rId10"/>
    <p:sldId id="280" r:id="rId11"/>
    <p:sldId id="261" r:id="rId12"/>
    <p:sldId id="264" r:id="rId13"/>
    <p:sldId id="269" r:id="rId14"/>
    <p:sldId id="267" r:id="rId15"/>
    <p:sldId id="268" r:id="rId16"/>
    <p:sldId id="277" r:id="rId17"/>
    <p:sldId id="275" r:id="rId18"/>
    <p:sldId id="274" r:id="rId19"/>
    <p:sldId id="260" r:id="rId20"/>
  </p:sldIdLst>
  <p:sldSz cx="9144000" cy="5143500" type="screen16x9"/>
  <p:notesSz cx="6858000" cy="9144000"/>
  <p:embeddedFontLst>
    <p:embeddedFont>
      <p:font typeface="Montserrat Black" panose="020B0604020202020204" charset="0"/>
      <p:bold r:id="rId22"/>
      <p:boldItalic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Aptos Narrow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91889" autoAdjust="0"/>
  </p:normalViewPr>
  <p:slideViewPr>
    <p:cSldViewPr snapToGrid="0">
      <p:cViewPr varScale="1">
        <p:scale>
          <a:sx n="140" d="100"/>
          <a:sy n="140" d="100"/>
        </p:scale>
        <p:origin x="10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9780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331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99124B2E-37CB-850C-487A-55A2FB2FC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A55D4038-A3FD-D7E3-F9D6-16CADAF6AC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2AE0E318-674E-864D-6A70-A32BE4592C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551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2E474473-21AC-06EA-96BB-E800F1C0A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344C2D9C-0BE2-4316-A0B6-14FB452DB0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3D751280-6967-2967-A4C3-7406D01FB3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816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17DF823D-CB6D-9D73-065E-8877571A0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2FE221F8-FBFB-C2CD-49DC-D660D0FC33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4455EFED-A89A-573B-CB2C-FBAFB8F961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514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5ADD6493-7B9C-4B38-A543-349B46B35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66C23E08-8B63-412A-D864-C6D03BEE7C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860767EA-4CBF-BE9A-7EB8-C7C97F3587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1570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676EEF86-73AD-E550-32CE-EACD246D3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AFFB4661-BDE8-5DE6-E450-A8AF9E7AC0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BD91DADD-7494-7E2D-F0B9-0D389D929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334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19A787E6-C7AA-8853-785A-7A27EAAE0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8C4C935A-998C-E560-D666-8361DC25A6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5272ED41-43DB-DA39-1C72-54B374DC27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030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A9E13A1A-05C9-8F49-D94A-59A8422E2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7C92AB11-0383-4644-4C03-520759BF76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1BC01A3C-E5DD-C6FD-5EB6-47D31F0D58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289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0E9CDD65-81EA-4BC4-03D5-EE91EF187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60C07871-017B-7EFA-845B-CD281A4871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9833C144-D03C-1B09-7D6A-9DD151190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357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9A2B1291-16B2-941E-7D05-8006ECBD0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944F7FBA-92E4-2D60-5E05-E63E2D80A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50E84BCC-B115-FFBD-996E-E45605418B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879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046eeff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046eeff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93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14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7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B1A7F566-E999-467D-13DA-BFF17FEA2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ACC86F3E-42E8-6781-7270-B749D3BC0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D28820C1-6612-F164-A36B-7132FB0683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790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2832DB3E-836A-5315-5537-9A2A68E8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F25C5836-7697-34CA-6D87-56A04426B3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D8CAB1F7-A1CE-4D86-9AFD-76CAC0402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057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F9D9D647-F15A-F012-AE41-C76B72FB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38723270-4FF6-B7FF-2222-9F93353A39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029B00AD-8A3E-527D-90C1-D70E83C9E0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294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1635A8FB-56BF-D544-9BDD-16E0B878E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5302C9D1-0FFF-F4B4-058C-A26C34044B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23ED904A-4458-FDC0-F49C-AD8154EEDA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557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AE56B6A3-426A-8087-1008-82DDE7B17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6713A98E-703E-3671-4ACA-4E44EEAEC3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25EE15A2-8144-CCA6-F432-5159A0F6CF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165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8D3B8ECA-51E9-DEC9-89BC-20347FBAE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49715345-20EF-B011-2394-F2B9371781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BCDF210E-071D-BE77-DFAD-500E96096D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61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="" xmlns:a16="http://schemas.microsoft.com/office/drawing/2014/main" id="{C71378E4-E928-832F-DA33-7414B6BB39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="" xmlns:a16="http://schemas.microsoft.com/office/drawing/2014/main" id="{A7AD84FB-C9D5-4B14-9989-40391151AF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="" xmlns:a16="http://schemas.microsoft.com/office/drawing/2014/main" id="{631E414D-CBAB-64D1-73F5-769C5E852D0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986425" y="1869825"/>
            <a:ext cx="49590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Espacio para título</a:t>
            </a:r>
            <a:endParaRPr sz="3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95388" y="1182138"/>
            <a:ext cx="7353222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LINEAMIENTO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34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RIESGOS OCUPACIONALES</a:t>
            </a:r>
            <a:endParaRPr sz="34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15EACE0-EDBF-856A-5BE7-A133B845A134}"/>
              </a:ext>
            </a:extLst>
          </p:cNvPr>
          <p:cNvSpPr txBox="1"/>
          <p:nvPr/>
        </p:nvSpPr>
        <p:spPr>
          <a:xfrm>
            <a:off x="1790778" y="3536131"/>
            <a:ext cx="5562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PLAN DE INTERVENCIONES COLECTIVAS - GESTIÓN EN SALUD PÚBLICA</a:t>
            </a:r>
          </a:p>
          <a:p>
            <a:pPr algn="ctr"/>
            <a:r>
              <a:rPr lang="es-MX" b="1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SECRETARÍA DE SALUD PÚBLICA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="" xmlns:a16="http://schemas.microsoft.com/office/drawing/2014/main" id="{D27493B5-13CE-DC63-88CF-1B31A11C7525}"/>
              </a:ext>
            </a:extLst>
          </p:cNvPr>
          <p:cNvSpPr/>
          <p:nvPr/>
        </p:nvSpPr>
        <p:spPr>
          <a:xfrm>
            <a:off x="7178154" y="4314825"/>
            <a:ext cx="1746771" cy="590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C5D839ED-D22C-A15E-26E4-BAE814785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0BFA4D75-5E24-5A0C-4210-2FD17D12D279}"/>
              </a:ext>
            </a:extLst>
          </p:cNvPr>
          <p:cNvSpPr/>
          <p:nvPr/>
        </p:nvSpPr>
        <p:spPr>
          <a:xfrm>
            <a:off x="0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30" y="575353"/>
            <a:ext cx="3257940" cy="29448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434" y="1746296"/>
            <a:ext cx="3086195" cy="26879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5445" y="540677"/>
            <a:ext cx="3241153" cy="24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9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06A57E65-C9C6-072E-BC22-2FF5D83E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1B6A01B2-9DB1-B101-E99D-686C0A970D3D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META 2025</a:t>
            </a:r>
            <a:endParaRPr lang="es-MX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315A045F-D213-40CF-704D-69CE21B6D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645183"/>
              </p:ext>
            </p:extLst>
          </p:nvPr>
        </p:nvGraphicFramePr>
        <p:xfrm>
          <a:off x="780185" y="1628775"/>
          <a:ext cx="7412180" cy="2514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53045">
                  <a:extLst>
                    <a:ext uri="{9D8B030D-6E8A-4147-A177-3AD203B41FA5}">
                      <a16:colId xmlns="" xmlns:a16="http://schemas.microsoft.com/office/drawing/2014/main" val="1406911820"/>
                    </a:ext>
                  </a:extLst>
                </a:gridCol>
                <a:gridCol w="1853045">
                  <a:extLst>
                    <a:ext uri="{9D8B030D-6E8A-4147-A177-3AD203B41FA5}">
                      <a16:colId xmlns="" xmlns:a16="http://schemas.microsoft.com/office/drawing/2014/main" val="982159339"/>
                    </a:ext>
                  </a:extLst>
                </a:gridCol>
                <a:gridCol w="1853045">
                  <a:extLst>
                    <a:ext uri="{9D8B030D-6E8A-4147-A177-3AD203B41FA5}">
                      <a16:colId xmlns="" xmlns:a16="http://schemas.microsoft.com/office/drawing/2014/main" val="2523582551"/>
                    </a:ext>
                  </a:extLst>
                </a:gridCol>
                <a:gridCol w="1853045">
                  <a:extLst>
                    <a:ext uri="{9D8B030D-6E8A-4147-A177-3AD203B41FA5}">
                      <a16:colId xmlns="" xmlns:a16="http://schemas.microsoft.com/office/drawing/2014/main" val="364679326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NOMBRE DEL INDICADOR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META RESULTADO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NOMBRE DEL INDICADOR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89276838"/>
                  </a:ext>
                </a:extLst>
              </a:tr>
              <a:tr h="201739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155 trabajadores informales vinculados a la estrategia de entornos laborales saludables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# de trabajadores informales con proceso de intervención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80% de los trabajadores intervenidos con proceso finalizado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Porcentaje de los trabajadores intervenidos con proceso finalizado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99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82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C16A4AF5-2D3E-6D80-79B2-33E548181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CEE3A45E-A128-EC25-68EA-E66B6616066F}"/>
              </a:ext>
            </a:extLst>
          </p:cNvPr>
          <p:cNvSpPr txBox="1"/>
          <p:nvPr/>
        </p:nvSpPr>
        <p:spPr>
          <a:xfrm>
            <a:off x="162502" y="362272"/>
            <a:ext cx="38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CRITERIOS PARA EL CUMPLIMIENTO DE LA META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48FF0EF0-9E0C-F6D1-F941-E1F48ABC4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33543"/>
              </p:ext>
            </p:extLst>
          </p:nvPr>
        </p:nvGraphicFramePr>
        <p:xfrm>
          <a:off x="162501" y="1394165"/>
          <a:ext cx="8572065" cy="28079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24854">
                  <a:extLst>
                    <a:ext uri="{9D8B030D-6E8A-4147-A177-3AD203B41FA5}">
                      <a16:colId xmlns="" xmlns:a16="http://schemas.microsoft.com/office/drawing/2014/main" val="3369695005"/>
                    </a:ext>
                  </a:extLst>
                </a:gridCol>
                <a:gridCol w="832514">
                  <a:extLst>
                    <a:ext uri="{9D8B030D-6E8A-4147-A177-3AD203B41FA5}">
                      <a16:colId xmlns="" xmlns:a16="http://schemas.microsoft.com/office/drawing/2014/main" val="2807550888"/>
                    </a:ext>
                  </a:extLst>
                </a:gridCol>
                <a:gridCol w="1337480">
                  <a:extLst>
                    <a:ext uri="{9D8B030D-6E8A-4147-A177-3AD203B41FA5}">
                      <a16:colId xmlns="" xmlns:a16="http://schemas.microsoft.com/office/drawing/2014/main" val="1118625629"/>
                    </a:ext>
                  </a:extLst>
                </a:gridCol>
                <a:gridCol w="1105469">
                  <a:extLst>
                    <a:ext uri="{9D8B030D-6E8A-4147-A177-3AD203B41FA5}">
                      <a16:colId xmlns="" xmlns:a16="http://schemas.microsoft.com/office/drawing/2014/main" val="1170582491"/>
                    </a:ext>
                  </a:extLst>
                </a:gridCol>
                <a:gridCol w="1767385">
                  <a:extLst>
                    <a:ext uri="{9D8B030D-6E8A-4147-A177-3AD203B41FA5}">
                      <a16:colId xmlns="" xmlns:a16="http://schemas.microsoft.com/office/drawing/2014/main" val="471798565"/>
                    </a:ext>
                  </a:extLst>
                </a:gridCol>
                <a:gridCol w="825690">
                  <a:extLst>
                    <a:ext uri="{9D8B030D-6E8A-4147-A177-3AD203B41FA5}">
                      <a16:colId xmlns="" xmlns:a16="http://schemas.microsoft.com/office/drawing/2014/main" val="1018012854"/>
                    </a:ext>
                  </a:extLst>
                </a:gridCol>
                <a:gridCol w="1678673">
                  <a:extLst>
                    <a:ext uri="{9D8B030D-6E8A-4147-A177-3AD203B41FA5}">
                      <a16:colId xmlns="" xmlns:a16="http://schemas.microsoft.com/office/drawing/2014/main" val="511303844"/>
                    </a:ext>
                  </a:extLst>
                </a:gridCol>
              </a:tblGrid>
              <a:tr h="3733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+mj-lt"/>
                        </a:rPr>
                        <a:t>ENTORNO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+mj-lt"/>
                        </a:rPr>
                        <a:t>CORTE 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+mj-lt"/>
                        </a:rPr>
                        <a:t>CORTE 2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+mj-lt"/>
                        </a:rPr>
                        <a:t>CORTE 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7273967"/>
                  </a:ext>
                </a:extLst>
              </a:tr>
              <a:tr h="2564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+mj-lt"/>
                        </a:rPr>
                        <a:t>Abril a Junio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+mj-lt"/>
                        </a:rPr>
                        <a:t>Julio - Agosto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Septiembre </a:t>
                      </a:r>
                      <a:r>
                        <a:rPr lang="es-CO" sz="1400" b="1" u="none" strike="noStrike" dirty="0">
                          <a:effectLst/>
                          <a:latin typeface="+mj-lt"/>
                        </a:rPr>
                        <a:t>- </a:t>
                      </a:r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Octubre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0742080"/>
                  </a:ext>
                </a:extLst>
              </a:tr>
              <a:tr h="5032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  <a:latin typeface="+mj-lt"/>
                        </a:rPr>
                        <a:t>L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+mj-lt"/>
                        </a:rPr>
                        <a:t>META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+mj-lt"/>
                        </a:rPr>
                        <a:t>CRITERIO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  <a:latin typeface="+mj-lt"/>
                        </a:rPr>
                        <a:t>META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+mj-lt"/>
                        </a:rPr>
                        <a:t>CRITERIO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+mj-lt"/>
                        </a:rPr>
                        <a:t>META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+mj-lt"/>
                        </a:rPr>
                        <a:t>CRITERIO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70075607"/>
                  </a:ext>
                </a:extLst>
              </a:tr>
              <a:tr h="9248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X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155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j-lt"/>
                        </a:rPr>
                        <a:t>155 trabajadores con </a:t>
                      </a:r>
                      <a:r>
                        <a:rPr lang="es-MX" sz="1400" u="none" strike="noStrike" dirty="0" smtClean="0">
                          <a:effectLst/>
                          <a:latin typeface="+mj-lt"/>
                        </a:rPr>
                        <a:t>sesión </a:t>
                      </a:r>
                      <a:r>
                        <a:rPr lang="es-MX" sz="1400" u="none" strike="noStrike" dirty="0">
                          <a:effectLst/>
                          <a:latin typeface="+mj-lt"/>
                        </a:rPr>
                        <a:t>1 y 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155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j-lt"/>
                        </a:rPr>
                        <a:t>155 trabajadores con sesión 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155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j-lt"/>
                        </a:rPr>
                        <a:t>155 trabajadores con sesión 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0284073"/>
                  </a:ext>
                </a:extLst>
              </a:tr>
              <a:tr h="7500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j-lt"/>
                        </a:rPr>
                        <a:t>Mínimo 85 trabajadores con sesión 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106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13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AD4E5BEB-FAAF-802F-4587-3984530F7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AB1329E-7EED-4A72-E294-55669A26BCA3}"/>
              </a:ext>
            </a:extLst>
          </p:cNvPr>
          <p:cNvSpPr txBox="1"/>
          <p:nvPr/>
        </p:nvSpPr>
        <p:spPr>
          <a:xfrm>
            <a:off x="176150" y="396391"/>
            <a:ext cx="38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DESARROLLO DEL LINEAMIENTO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D1547F0-079D-3F34-6B96-E881039BDC0D}"/>
              </a:ext>
            </a:extLst>
          </p:cNvPr>
          <p:cNvSpPr txBox="1"/>
          <p:nvPr/>
        </p:nvSpPr>
        <p:spPr>
          <a:xfrm>
            <a:off x="3160485" y="1397492"/>
            <a:ext cx="28230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/>
              <a:t>GESTION PARA EL DESARROLLO DEL LINEAMIENTO</a:t>
            </a:r>
          </a:p>
        </p:txBody>
      </p:sp>
      <p:pic>
        <p:nvPicPr>
          <p:cNvPr id="6146" name="Picture 2" descr="Qué es la gestión de proyectos?">
            <a:extLst>
              <a:ext uri="{FF2B5EF4-FFF2-40B4-BE49-F238E27FC236}">
                <a16:creationId xmlns="" xmlns:a16="http://schemas.microsoft.com/office/drawing/2014/main" id="{8CAFF3BE-AB64-DFE8-7212-01D9A9CB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13" y="2726122"/>
            <a:ext cx="2838450" cy="160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estión Laboral | 4 medidas muy efectivas para tu empresa">
            <a:extLst>
              <a:ext uri="{FF2B5EF4-FFF2-40B4-BE49-F238E27FC236}">
                <a16:creationId xmlns="" xmlns:a16="http://schemas.microsoft.com/office/drawing/2014/main" id="{8A36025D-663E-2E59-FE37-C9FFDB8CB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r="18817"/>
          <a:stretch/>
        </p:blipFill>
        <p:spPr bwMode="auto">
          <a:xfrm>
            <a:off x="493486" y="1859157"/>
            <a:ext cx="185782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estión - Iconos gratis de negocio">
            <a:extLst>
              <a:ext uri="{FF2B5EF4-FFF2-40B4-BE49-F238E27FC236}">
                <a16:creationId xmlns="" xmlns:a16="http://schemas.microsoft.com/office/drawing/2014/main" id="{803EFD6C-DC56-7427-979C-96663F85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7" y="1769944"/>
            <a:ext cx="1537044" cy="15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663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15B19C39-1304-4562-B11B-26AF4920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75EB439D-76ED-F255-0615-97FCAFA97A56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5A14430D-D15C-7F0D-B0AB-E1391EFC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07683"/>
              </p:ext>
            </p:extLst>
          </p:nvPr>
        </p:nvGraphicFramePr>
        <p:xfrm>
          <a:off x="143301" y="1045999"/>
          <a:ext cx="8898340" cy="27310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68511">
                  <a:extLst>
                    <a:ext uri="{9D8B030D-6E8A-4147-A177-3AD203B41FA5}">
                      <a16:colId xmlns="" xmlns:a16="http://schemas.microsoft.com/office/drawing/2014/main" val="2644617915"/>
                    </a:ext>
                  </a:extLst>
                </a:gridCol>
                <a:gridCol w="917327">
                  <a:extLst>
                    <a:ext uri="{9D8B030D-6E8A-4147-A177-3AD203B41FA5}">
                      <a16:colId xmlns="" xmlns:a16="http://schemas.microsoft.com/office/drawing/2014/main" val="3785736327"/>
                    </a:ext>
                  </a:extLst>
                </a:gridCol>
                <a:gridCol w="1960981">
                  <a:extLst>
                    <a:ext uri="{9D8B030D-6E8A-4147-A177-3AD203B41FA5}">
                      <a16:colId xmlns="" xmlns:a16="http://schemas.microsoft.com/office/drawing/2014/main" val="1788832254"/>
                    </a:ext>
                  </a:extLst>
                </a:gridCol>
                <a:gridCol w="2232728">
                  <a:extLst>
                    <a:ext uri="{9D8B030D-6E8A-4147-A177-3AD203B41FA5}">
                      <a16:colId xmlns="" xmlns:a16="http://schemas.microsoft.com/office/drawing/2014/main" val="3142708351"/>
                    </a:ext>
                  </a:extLst>
                </a:gridCol>
                <a:gridCol w="829929">
                  <a:extLst>
                    <a:ext uri="{9D8B030D-6E8A-4147-A177-3AD203B41FA5}">
                      <a16:colId xmlns="" xmlns:a16="http://schemas.microsoft.com/office/drawing/2014/main" val="1637202553"/>
                    </a:ext>
                  </a:extLst>
                </a:gridCol>
                <a:gridCol w="829929">
                  <a:extLst>
                    <a:ext uri="{9D8B030D-6E8A-4147-A177-3AD203B41FA5}">
                      <a16:colId xmlns="" xmlns:a16="http://schemas.microsoft.com/office/drawing/2014/main" val="304397526"/>
                    </a:ext>
                  </a:extLst>
                </a:gridCol>
                <a:gridCol w="958935">
                  <a:extLst>
                    <a:ext uri="{9D8B030D-6E8A-4147-A177-3AD203B41FA5}">
                      <a16:colId xmlns="" xmlns:a16="http://schemas.microsoft.com/office/drawing/2014/main" val="137879779"/>
                    </a:ext>
                  </a:extLst>
                </a:gridCol>
              </a:tblGrid>
              <a:tr h="21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</a:rPr>
                        <a:t>ACTIVIDAD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>
                          <a:effectLst/>
                        </a:rPr>
                        <a:t>DURACION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effectLst/>
                        </a:rPr>
                        <a:t>TEMATICA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</a:rPr>
                        <a:t>OBSERVACIONES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>
                          <a:effectLst/>
                        </a:rPr>
                        <a:t>MODULO SICAPS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GRUPO PRIORIZADO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</a:rPr>
                        <a:t>PROGRAMA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="" xmlns:a16="http://schemas.microsoft.com/office/drawing/2014/main" val="2731799955"/>
                  </a:ext>
                </a:extLst>
              </a:tr>
              <a:tr h="13221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INTERVENCION INFORMALES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1 hora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sng" strike="noStrike" dirty="0" smtClean="0">
                          <a:effectLst/>
                        </a:rPr>
                        <a:t>Sesión </a:t>
                      </a:r>
                      <a:r>
                        <a:rPr lang="es-MX" sz="1050" b="1" u="sng" strike="noStrike" dirty="0">
                          <a:effectLst/>
                        </a:rPr>
                        <a:t>1</a:t>
                      </a:r>
                    </a:p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/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 smtClean="0">
                          <a:effectLst/>
                        </a:rPr>
                        <a:t>Búsqueda </a:t>
                      </a:r>
                      <a:r>
                        <a:rPr lang="es-MX" sz="1050" u="none" strike="noStrike" dirty="0">
                          <a:effectLst/>
                        </a:rPr>
                        <a:t>y </a:t>
                      </a:r>
                      <a:r>
                        <a:rPr lang="es-MX" sz="1050" u="none" strike="noStrike" dirty="0" smtClean="0">
                          <a:effectLst/>
                        </a:rPr>
                        <a:t>caracterización </a:t>
                      </a:r>
                      <a:r>
                        <a:rPr lang="es-MX" sz="1050" u="none" strike="noStrike" dirty="0">
                          <a:effectLst/>
                        </a:rPr>
                        <a:t>de las condiciones de salud y trabajo.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/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Aplicación de instrumento de pre test y de caracterización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/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Soporte: 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BD con la sistematización de la información de las caracterizaciones.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BD con la sistematización de los pre test 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Listado de asistencia actividades individuales diligenciado por las personas intervenidas (uno solo por los dos soportes, todos deben tener ambos instrumentos diligenciados). 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/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La actividad incluye la elaboración de informe consolidado de las  caracterizaciones de la población intervenida.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Actividades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Laboral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Informales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512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612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7432A560-C239-3A3B-FD08-5AE2532BE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DEF9364-A547-BADE-E399-3CE8EAC2702D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10AD218F-9837-C590-8D77-2A5EE4543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24589"/>
              </p:ext>
            </p:extLst>
          </p:nvPr>
        </p:nvGraphicFramePr>
        <p:xfrm>
          <a:off x="290678" y="768927"/>
          <a:ext cx="8710021" cy="35364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20444">
                  <a:extLst>
                    <a:ext uri="{9D8B030D-6E8A-4147-A177-3AD203B41FA5}">
                      <a16:colId xmlns="" xmlns:a16="http://schemas.microsoft.com/office/drawing/2014/main" val="3211470188"/>
                    </a:ext>
                  </a:extLst>
                </a:gridCol>
                <a:gridCol w="806493">
                  <a:extLst>
                    <a:ext uri="{9D8B030D-6E8A-4147-A177-3AD203B41FA5}">
                      <a16:colId xmlns="" xmlns:a16="http://schemas.microsoft.com/office/drawing/2014/main" val="2699437734"/>
                    </a:ext>
                  </a:extLst>
                </a:gridCol>
                <a:gridCol w="1905606">
                  <a:extLst>
                    <a:ext uri="{9D8B030D-6E8A-4147-A177-3AD203B41FA5}">
                      <a16:colId xmlns="" xmlns:a16="http://schemas.microsoft.com/office/drawing/2014/main" val="467369755"/>
                    </a:ext>
                  </a:extLst>
                </a:gridCol>
                <a:gridCol w="2169679">
                  <a:extLst>
                    <a:ext uri="{9D8B030D-6E8A-4147-A177-3AD203B41FA5}">
                      <a16:colId xmlns="" xmlns:a16="http://schemas.microsoft.com/office/drawing/2014/main" val="3655299083"/>
                    </a:ext>
                  </a:extLst>
                </a:gridCol>
                <a:gridCol w="806493">
                  <a:extLst>
                    <a:ext uri="{9D8B030D-6E8A-4147-A177-3AD203B41FA5}">
                      <a16:colId xmlns="" xmlns:a16="http://schemas.microsoft.com/office/drawing/2014/main" val="1887217425"/>
                    </a:ext>
                  </a:extLst>
                </a:gridCol>
                <a:gridCol w="866435">
                  <a:extLst>
                    <a:ext uri="{9D8B030D-6E8A-4147-A177-3AD203B41FA5}">
                      <a16:colId xmlns="" xmlns:a16="http://schemas.microsoft.com/office/drawing/2014/main" val="341848475"/>
                    </a:ext>
                  </a:extLst>
                </a:gridCol>
                <a:gridCol w="934871">
                  <a:extLst>
                    <a:ext uri="{9D8B030D-6E8A-4147-A177-3AD203B41FA5}">
                      <a16:colId xmlns="" xmlns:a16="http://schemas.microsoft.com/office/drawing/2014/main" val="2921260915"/>
                    </a:ext>
                  </a:extLst>
                </a:gridCol>
              </a:tblGrid>
              <a:tr h="21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</a:rPr>
                        <a:t>ACTIVIDAD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</a:rPr>
                        <a:t>DURACION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effectLst/>
                        </a:rPr>
                        <a:t>TEMATICA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</a:rPr>
                        <a:t>OBSERVACIONES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</a:rPr>
                        <a:t>MODULO SICAPS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</a:rPr>
                        <a:t>GRUPO PRIORIZADO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</a:rPr>
                        <a:t>PROGRAMA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="" xmlns:a16="http://schemas.microsoft.com/office/drawing/2014/main" val="351300343"/>
                  </a:ext>
                </a:extLst>
              </a:tr>
              <a:tr h="6102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INTERVENCION INFORMALES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1 hora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sng" strike="noStrike" dirty="0">
                          <a:effectLst/>
                        </a:rPr>
                        <a:t>Sesión 2: </a:t>
                      </a:r>
                      <a:br>
                        <a:rPr lang="es-MX" sz="1050" b="1" u="sng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Importancia de la Seguridad y Salud en el Trabajo y tipo de riesgos en el trabajo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/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Definición de conceptos y explicación de tipos de riesgos con ejemplos aplicables al trabajador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Soporte: </a:t>
                      </a:r>
                      <a:br>
                        <a:rPr lang="es-MX" sz="1050" u="none" strike="noStrike">
                          <a:effectLst/>
                        </a:rPr>
                      </a:br>
                      <a:r>
                        <a:rPr lang="es-MX" sz="1050" u="none" strike="noStrike">
                          <a:effectLst/>
                        </a:rPr>
                        <a:t>Cargue en SICAPS en el módulo de actividades (# 2 ) y registro digital (según indicación)</a:t>
                      </a:r>
                      <a:br>
                        <a:rPr lang="es-MX" sz="1050" u="none" strike="noStrike">
                          <a:effectLst/>
                        </a:rPr>
                      </a:br>
                      <a:r>
                        <a:rPr lang="es-MX" sz="1050" u="none" strike="noStrike">
                          <a:effectLst/>
                        </a:rPr>
                        <a:t>Listado de asistencia actividades individuales en fisico.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Actividades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Laboral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Informales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0796576"/>
                  </a:ext>
                </a:extLst>
              </a:tr>
              <a:tr h="7119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INTERVENCION INFORMALES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1 hora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sng" strike="noStrike" dirty="0" smtClean="0">
                          <a:effectLst/>
                        </a:rPr>
                        <a:t>Sesión </a:t>
                      </a:r>
                      <a:r>
                        <a:rPr lang="es-MX" sz="1050" b="1" u="sng" strike="noStrike" dirty="0">
                          <a:effectLst/>
                        </a:rPr>
                        <a:t>3: </a:t>
                      </a:r>
                      <a:br>
                        <a:rPr lang="es-MX" sz="1050" b="1" u="sng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Identificación de riesgos en el puesto de trabajo (condiciones del lugar/ del trabajo y del trabajador)  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/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Clasificación de los  riesgos a los cuales se encuentra expuesto el </a:t>
                      </a:r>
                      <a:r>
                        <a:rPr lang="es-MX" sz="1050" u="none" strike="noStrike" dirty="0" smtClean="0">
                          <a:effectLst/>
                        </a:rPr>
                        <a:t>trabajador </a:t>
                      </a:r>
                      <a:r>
                        <a:rPr lang="es-MX" sz="1050" u="none" strike="noStrike" dirty="0">
                          <a:effectLst/>
                        </a:rPr>
                        <a:t>e identificación de las causas de estos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Soporte: 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Cargue en SICAPS en el módulo de actividades (# 3 ) y registro digital (según indicación)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Listado de asistencia actividades individuales en </a:t>
                      </a:r>
                      <a:r>
                        <a:rPr lang="es-MX" sz="1050" u="none" strike="noStrike" dirty="0" smtClean="0">
                          <a:effectLst/>
                        </a:rPr>
                        <a:t>físico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Actividades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Laboral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Informales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8113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700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96975D37-344B-CFE9-F3CC-5247455C8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51CFF77-6B31-FD60-DF8E-E7F7AFACB4D9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D0ABD502-BF8D-9EAE-2C42-10BC68CF2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272379"/>
              </p:ext>
            </p:extLst>
          </p:nvPr>
        </p:nvGraphicFramePr>
        <p:xfrm>
          <a:off x="311149" y="132940"/>
          <a:ext cx="8655430" cy="43365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21866">
                  <a:extLst>
                    <a:ext uri="{9D8B030D-6E8A-4147-A177-3AD203B41FA5}">
                      <a16:colId xmlns="" xmlns:a16="http://schemas.microsoft.com/office/drawing/2014/main" val="128373296"/>
                    </a:ext>
                  </a:extLst>
                </a:gridCol>
                <a:gridCol w="713285">
                  <a:extLst>
                    <a:ext uri="{9D8B030D-6E8A-4147-A177-3AD203B41FA5}">
                      <a16:colId xmlns="" xmlns:a16="http://schemas.microsoft.com/office/drawing/2014/main" val="3403605135"/>
                    </a:ext>
                  </a:extLst>
                </a:gridCol>
                <a:gridCol w="2247900">
                  <a:extLst>
                    <a:ext uri="{9D8B030D-6E8A-4147-A177-3AD203B41FA5}">
                      <a16:colId xmlns="" xmlns:a16="http://schemas.microsoft.com/office/drawing/2014/main" val="2987417029"/>
                    </a:ext>
                  </a:extLst>
                </a:gridCol>
                <a:gridCol w="2047543">
                  <a:extLst>
                    <a:ext uri="{9D8B030D-6E8A-4147-A177-3AD203B41FA5}">
                      <a16:colId xmlns="" xmlns:a16="http://schemas.microsoft.com/office/drawing/2014/main" val="2665583810"/>
                    </a:ext>
                  </a:extLst>
                </a:gridCol>
                <a:gridCol w="805218">
                  <a:extLst>
                    <a:ext uri="{9D8B030D-6E8A-4147-A177-3AD203B41FA5}">
                      <a16:colId xmlns="" xmlns:a16="http://schemas.microsoft.com/office/drawing/2014/main" val="3417589576"/>
                    </a:ext>
                  </a:extLst>
                </a:gridCol>
                <a:gridCol w="832514">
                  <a:extLst>
                    <a:ext uri="{9D8B030D-6E8A-4147-A177-3AD203B41FA5}">
                      <a16:colId xmlns="" xmlns:a16="http://schemas.microsoft.com/office/drawing/2014/main" val="1426901299"/>
                    </a:ext>
                  </a:extLst>
                </a:gridCol>
                <a:gridCol w="887104">
                  <a:extLst>
                    <a:ext uri="{9D8B030D-6E8A-4147-A177-3AD203B41FA5}">
                      <a16:colId xmlns="" xmlns:a16="http://schemas.microsoft.com/office/drawing/2014/main" val="4277577970"/>
                    </a:ext>
                  </a:extLst>
                </a:gridCol>
              </a:tblGrid>
              <a:tr h="21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</a:rPr>
                        <a:t>ACTIVIDAD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DURACION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effectLst/>
                        </a:rPr>
                        <a:t>TEMATICA (ASPECTOS GENERALES A DESARROLLAR)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</a:rPr>
                        <a:t>OBSERVACIONES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</a:rPr>
                        <a:t>MODULO SICAPS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GRUPO PRIORIZADO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</a:rPr>
                        <a:t>PROGRAMA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="" xmlns:a16="http://schemas.microsoft.com/office/drawing/2014/main" val="2693440959"/>
                  </a:ext>
                </a:extLst>
              </a:tr>
              <a:tr h="10170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INTERVENCION INFORMALES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1 hora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 smtClean="0">
                          <a:effectLst/>
                        </a:rPr>
                        <a:t>Sesión </a:t>
                      </a:r>
                      <a:r>
                        <a:rPr lang="es-MX" sz="1050" b="1" u="none" strike="noStrike" dirty="0">
                          <a:effectLst/>
                        </a:rPr>
                        <a:t>4</a:t>
                      </a:r>
                      <a:r>
                        <a:rPr lang="es-MX" sz="1050" u="none" strike="noStrike" dirty="0">
                          <a:effectLst/>
                        </a:rPr>
                        <a:t>: 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Revisión de las consecuencias para la salud  - identificación de posibles medidas de prevención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/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Explicación de los posibles eventos adversos a la salud (enfermedad, accidentalidad y mortalidad) derivada de los riesgos ocupacionales, </a:t>
                      </a:r>
                      <a:r>
                        <a:rPr lang="es-MX" sz="1050" u="none" strike="noStrike" dirty="0" smtClean="0">
                          <a:effectLst/>
                        </a:rPr>
                        <a:t>énfasis </a:t>
                      </a:r>
                      <a:r>
                        <a:rPr lang="es-MX" sz="1050" u="none" strike="noStrike" dirty="0">
                          <a:effectLst/>
                        </a:rPr>
                        <a:t>en los principales factores de riesgo identificados para esta población - Ejemplos de intervenciones de bajo costo y del comportamiento para la prevención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Soporte: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Cargue en SICAPS en el módulo de actividades (# 4 ) y registro digital (según indicación)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Listado de asistencia actividades individuales en </a:t>
                      </a:r>
                      <a:r>
                        <a:rPr lang="es-MX" sz="1050" u="none" strike="noStrike" dirty="0" smtClean="0">
                          <a:effectLst/>
                        </a:rPr>
                        <a:t>físico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Actividades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Laboral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Informales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0306754"/>
                  </a:ext>
                </a:extLst>
              </a:tr>
              <a:tr h="7172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INTERVENCION INFORMALES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 hora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 smtClean="0">
                          <a:effectLst/>
                        </a:rPr>
                        <a:t>Sesión </a:t>
                      </a:r>
                      <a:r>
                        <a:rPr lang="es-MX" sz="1050" b="1" u="none" strike="noStrike" dirty="0">
                          <a:effectLst/>
                        </a:rPr>
                        <a:t>5</a:t>
                      </a:r>
                      <a:r>
                        <a:rPr lang="es-MX" sz="1050" u="none" strike="noStrike" dirty="0">
                          <a:effectLst/>
                        </a:rPr>
                        <a:t>: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Retroalimentación, cierre del proceso y evaluación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/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Revisión informal de </a:t>
                      </a:r>
                      <a:r>
                        <a:rPr lang="es-MX" sz="1050" u="none" strike="noStrike" dirty="0" smtClean="0">
                          <a:effectLst/>
                        </a:rPr>
                        <a:t>temáticas </a:t>
                      </a:r>
                      <a:r>
                        <a:rPr lang="es-MX" sz="1050" u="none" strike="noStrike" dirty="0">
                          <a:effectLst/>
                        </a:rPr>
                        <a:t>y apropiación por parte del trabajador, registro de los cambios implementados (evidenciables), aplicación de post test y retroalimentación de acuerdo a los resultados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Soporte: 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Cargue en SICAPS en el módulo de actividades (#5) y registro digital (según indicación).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BD de los post test e informe de análisis de la información recopilada (comparativo pre y post).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Registro de logros/resultados - Descripción de cambios realizados por el trabajador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Actividades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Laboral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Informales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3747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417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7DE56D42-3CDF-FAAB-8A66-295EC9EDA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381AEFA-7EBB-9C75-BC60-E6586095A3AB}"/>
              </a:ext>
            </a:extLst>
          </p:cNvPr>
          <p:cNvSpPr txBox="1"/>
          <p:nvPr/>
        </p:nvSpPr>
        <p:spPr>
          <a:xfrm>
            <a:off x="147577" y="478084"/>
            <a:ext cx="3873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CARGUE A SICAPS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D47D7DD-9FCF-69E9-F2EC-5612457EA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079" y="1103642"/>
            <a:ext cx="3280214" cy="381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08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A6673434-39A1-D281-5114-164A2BE38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5280FB67-02BC-CC55-5E7F-367E01D43198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218" name="Picture 2" descr="El poder de las preguntas: Cómo usarlas para obtener respuestas valiosas –  Signo De Interrogacion">
            <a:extLst>
              <a:ext uri="{FF2B5EF4-FFF2-40B4-BE49-F238E27FC236}">
                <a16:creationId xmlns="" xmlns:a16="http://schemas.microsoft.com/office/drawing/2014/main" id="{476B1A9E-2C6B-881B-0B53-C1C27853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7" y="634716"/>
            <a:ext cx="3583781" cy="35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20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: esquinas redondeadas 1">
            <a:extLst>
              <a:ext uri="{FF2B5EF4-FFF2-40B4-BE49-F238E27FC236}">
                <a16:creationId xmlns="" xmlns:a16="http://schemas.microsoft.com/office/drawing/2014/main" id="{7F95998B-3C9B-0775-876E-EF3855257803}"/>
              </a:ext>
            </a:extLst>
          </p:cNvPr>
          <p:cNvSpPr/>
          <p:nvPr/>
        </p:nvSpPr>
        <p:spPr>
          <a:xfrm>
            <a:off x="7178154" y="4314825"/>
            <a:ext cx="1746771" cy="590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EE5AC763-79C4-F70E-BFF9-30D2EB14D1FC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DEFINICIONES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0ECA1A0-7BCC-CF39-4D42-DD41FAF17F6A}"/>
              </a:ext>
            </a:extLst>
          </p:cNvPr>
          <p:cNvSpPr txBox="1"/>
          <p:nvPr/>
        </p:nvSpPr>
        <p:spPr>
          <a:xfrm>
            <a:off x="362856" y="1645675"/>
            <a:ext cx="36539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800" b="0" i="0" dirty="0">
                <a:solidFill>
                  <a:srgbClr val="242424"/>
                </a:solidFill>
                <a:effectLst/>
                <a:latin typeface="+mj-lt"/>
              </a:rPr>
              <a:t>Actividades realizadas en el puesto de trabajo del trabajador</a:t>
            </a:r>
          </a:p>
        </p:txBody>
      </p:sp>
      <p:pic>
        <p:nvPicPr>
          <p:cNvPr id="3074" name="Picture 2" descr="Asi crece trabajo por cuenta propia que esta aliviando el desempleo en  Colombia">
            <a:extLst>
              <a:ext uri="{FF2B5EF4-FFF2-40B4-BE49-F238E27FC236}">
                <a16:creationId xmlns="" xmlns:a16="http://schemas.microsoft.com/office/drawing/2014/main" id="{7E017E2A-B165-FC49-E0C6-30ECD6828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54" y="2756385"/>
            <a:ext cx="3502932" cy="1751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6E45C149-A1B1-A83C-C4FB-A76E7E949DAB}"/>
              </a:ext>
            </a:extLst>
          </p:cNvPr>
          <p:cNvSpPr txBox="1"/>
          <p:nvPr/>
        </p:nvSpPr>
        <p:spPr>
          <a:xfrm>
            <a:off x="5127172" y="1645675"/>
            <a:ext cx="317499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800" b="0" i="0" dirty="0">
                <a:solidFill>
                  <a:srgbClr val="242424"/>
                </a:solidFill>
                <a:effectLst/>
                <a:latin typeface="+mj-lt"/>
              </a:rPr>
              <a:t>Actividades secuenciales </a:t>
            </a:r>
            <a:r>
              <a:rPr lang="es-MX" sz="1800" b="0" i="0" dirty="0" smtClean="0">
                <a:solidFill>
                  <a:srgbClr val="242424"/>
                </a:solidFill>
                <a:effectLst/>
                <a:latin typeface="+mj-lt"/>
              </a:rPr>
              <a:t>e </a:t>
            </a:r>
            <a:r>
              <a:rPr lang="es-MX" sz="1800" b="0" i="0" dirty="0">
                <a:solidFill>
                  <a:srgbClr val="242424"/>
                </a:solidFill>
                <a:effectLst/>
                <a:latin typeface="+mj-lt"/>
              </a:rPr>
              <a:t>individuales </a:t>
            </a:r>
            <a:r>
              <a:rPr lang="es-MX" sz="1800" b="0" i="0" dirty="0" smtClean="0">
                <a:solidFill>
                  <a:srgbClr val="242424"/>
                </a:solidFill>
                <a:effectLst/>
                <a:latin typeface="+mj-lt"/>
              </a:rPr>
              <a:t> </a:t>
            </a:r>
            <a:endParaRPr lang="es-CO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034F624D-E6E7-E814-AC72-7B221919693A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D903AD3B-5ACE-A2E9-AC6D-F2E9332220F2}"/>
              </a:ext>
            </a:extLst>
          </p:cNvPr>
          <p:cNvSpPr txBox="1"/>
          <p:nvPr/>
        </p:nvSpPr>
        <p:spPr>
          <a:xfrm>
            <a:off x="361667" y="516444"/>
            <a:ext cx="502919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0" i="0" dirty="0">
                <a:solidFill>
                  <a:srgbClr val="242424"/>
                </a:solidFill>
                <a:effectLst/>
                <a:latin typeface="+mj-lt"/>
              </a:rPr>
              <a:t>Los trabajadores de la economía popular y comunitaria desarrollan sus </a:t>
            </a:r>
            <a:r>
              <a:rPr lang="es-MX" sz="1600" b="1" i="0" u="sng" dirty="0">
                <a:solidFill>
                  <a:srgbClr val="242424"/>
                </a:solidFill>
                <a:effectLst/>
                <a:latin typeface="+mj-lt"/>
              </a:rPr>
              <a:t>actividades ocupacionales </a:t>
            </a:r>
            <a:r>
              <a:rPr lang="es-MX" sz="1600" b="0" i="0" dirty="0">
                <a:solidFill>
                  <a:srgbClr val="242424"/>
                </a:solidFill>
                <a:effectLst/>
                <a:latin typeface="+mj-lt"/>
              </a:rPr>
              <a:t>a través de unidades dedicadas a la producción de bienes o servicios </a:t>
            </a:r>
            <a:r>
              <a:rPr lang="es-MX" sz="1600" b="1" i="0" u="sng" dirty="0">
                <a:solidFill>
                  <a:srgbClr val="242424"/>
                </a:solidFill>
                <a:effectLst/>
                <a:latin typeface="+mj-lt"/>
              </a:rPr>
              <a:t>sin regirse por la legislación laboral</a:t>
            </a:r>
            <a:r>
              <a:rPr lang="es-MX" sz="1600" b="0" i="0" dirty="0">
                <a:solidFill>
                  <a:srgbClr val="242424"/>
                </a:solidFill>
                <a:effectLst/>
                <a:latin typeface="+mj-lt"/>
              </a:rPr>
              <a:t> y </a:t>
            </a:r>
            <a:r>
              <a:rPr lang="es-MX" sz="1600" b="1" i="0" u="sng" dirty="0">
                <a:solidFill>
                  <a:srgbClr val="242424"/>
                </a:solidFill>
                <a:effectLst/>
                <a:latin typeface="+mj-lt"/>
              </a:rPr>
              <a:t>con la finalidad primordial de generar ingresos</a:t>
            </a:r>
            <a:r>
              <a:rPr lang="es-MX" sz="1600" b="0" i="0" dirty="0">
                <a:solidFill>
                  <a:srgbClr val="242424"/>
                </a:solidFill>
                <a:effectLst/>
                <a:latin typeface="+mj-lt"/>
              </a:rPr>
              <a:t>. </a:t>
            </a:r>
            <a:endParaRPr lang="es-MX" sz="1600" b="0" i="0" dirty="0" smtClean="0">
              <a:solidFill>
                <a:srgbClr val="242424"/>
              </a:solidFill>
              <a:effectLst/>
              <a:latin typeface="+mj-lt"/>
            </a:endParaRPr>
          </a:p>
          <a:p>
            <a:pPr algn="just"/>
            <a:endParaRPr lang="es-MX" sz="1600" dirty="0">
              <a:solidFill>
                <a:srgbClr val="242424"/>
              </a:solidFill>
              <a:latin typeface="+mj-lt"/>
            </a:endParaRPr>
          </a:p>
          <a:p>
            <a:pPr algn="just"/>
            <a:r>
              <a:rPr lang="es-MX" sz="1600" b="0" i="0" dirty="0" smtClean="0">
                <a:solidFill>
                  <a:srgbClr val="242424"/>
                </a:solidFill>
                <a:effectLst/>
                <a:latin typeface="+mj-lt"/>
              </a:rPr>
              <a:t>Incluye </a:t>
            </a:r>
            <a:r>
              <a:rPr lang="es-MX" sz="1600" b="1" i="0" u="sng" dirty="0">
                <a:solidFill>
                  <a:srgbClr val="242424"/>
                </a:solidFill>
                <a:effectLst/>
                <a:latin typeface="+mj-lt"/>
              </a:rPr>
              <a:t>actividades económicas personales o familiares que no están constituidas como empresa </a:t>
            </a:r>
            <a:r>
              <a:rPr lang="es-MX" sz="1600" b="0" i="0" dirty="0">
                <a:solidFill>
                  <a:srgbClr val="242424"/>
                </a:solidFill>
                <a:effectLst/>
                <a:latin typeface="+mj-lt"/>
              </a:rPr>
              <a:t>o que estándolo, </a:t>
            </a:r>
            <a:r>
              <a:rPr lang="es-MX" sz="1600" b="1" i="0" u="sng" dirty="0">
                <a:solidFill>
                  <a:srgbClr val="242424"/>
                </a:solidFill>
                <a:effectLst/>
                <a:latin typeface="+mj-lt"/>
              </a:rPr>
              <a:t>no se ajustan a los requerimientos normativos</a:t>
            </a:r>
            <a:r>
              <a:rPr lang="es-MX" sz="1600" b="0" i="0" dirty="0">
                <a:solidFill>
                  <a:srgbClr val="242424"/>
                </a:solidFill>
                <a:effectLst/>
                <a:latin typeface="+mj-lt"/>
              </a:rPr>
              <a:t>; actividades no </a:t>
            </a:r>
            <a:r>
              <a:rPr lang="es-MX" sz="1600" b="0" i="0" dirty="0" smtClean="0">
                <a:solidFill>
                  <a:srgbClr val="242424"/>
                </a:solidFill>
                <a:effectLst/>
                <a:latin typeface="+mj-lt"/>
              </a:rPr>
              <a:t>profesionales </a:t>
            </a:r>
            <a:r>
              <a:rPr lang="es-MX" sz="1600" b="0" i="0" dirty="0">
                <a:solidFill>
                  <a:srgbClr val="242424"/>
                </a:solidFill>
                <a:effectLst/>
                <a:latin typeface="+mj-lt"/>
              </a:rPr>
              <a:t>o actividades sin mediación de contratos de trabajo, no formalizadas, </a:t>
            </a:r>
            <a:r>
              <a:rPr lang="es-MX" sz="1600" b="0" i="0" u="sng" dirty="0">
                <a:solidFill>
                  <a:srgbClr val="242424"/>
                </a:solidFill>
                <a:effectLst/>
                <a:latin typeface="+mj-lt"/>
              </a:rPr>
              <a:t>sin retribución ni jornada fijas, sin seguridad social o con acceso a seguridad social subsidiada o en calidad de beneficiario</a:t>
            </a:r>
            <a:r>
              <a:rPr lang="es-MX" sz="1600" b="0" i="0" dirty="0">
                <a:solidFill>
                  <a:srgbClr val="242424"/>
                </a:solidFill>
                <a:effectLst/>
                <a:latin typeface="+mj-lt"/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996" y="1729476"/>
            <a:ext cx="3021699" cy="200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0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AAEC6764-876D-84D7-044E-7716EAB2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D17FAD8-D616-1340-2643-368600B1E18F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ESTRATEGIA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E8F382E-7E51-351D-742A-39ECAD1C7BD4}"/>
              </a:ext>
            </a:extLst>
          </p:cNvPr>
          <p:cNvSpPr txBox="1"/>
          <p:nvPr/>
        </p:nvSpPr>
        <p:spPr>
          <a:xfrm>
            <a:off x="2209800" y="1383571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b="1" dirty="0"/>
              <a:t>ENTORNOS LABORALES SEGUROS Y SALUDABLES</a:t>
            </a:r>
          </a:p>
        </p:txBody>
      </p:sp>
      <p:pic>
        <p:nvPicPr>
          <p:cNvPr id="10242" name="Picture 2" descr="Bienestar laboral: cómo crear un entorno laboral saludable + encuesta">
            <a:extLst>
              <a:ext uri="{FF2B5EF4-FFF2-40B4-BE49-F238E27FC236}">
                <a16:creationId xmlns="" xmlns:a16="http://schemas.microsoft.com/office/drawing/2014/main" id="{020D3685-BC8C-0237-8AA5-2D70847C0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630" y="2360210"/>
            <a:ext cx="3308628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7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057C83B9-4496-FCD2-2641-81D20316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534D254-40E4-3601-3067-E96947481DE4}"/>
              </a:ext>
            </a:extLst>
          </p:cNvPr>
          <p:cNvSpPr txBox="1"/>
          <p:nvPr/>
        </p:nvSpPr>
        <p:spPr>
          <a:xfrm>
            <a:off x="-167429" y="384339"/>
            <a:ext cx="443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POBLACIÓN A LA QUE VA DIRIGIDO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F8C40A5-F35F-93C6-EF89-F90BD6D2108B}"/>
              </a:ext>
            </a:extLst>
          </p:cNvPr>
          <p:cNvSpPr txBox="1"/>
          <p:nvPr/>
        </p:nvSpPr>
        <p:spPr>
          <a:xfrm>
            <a:off x="1111118" y="2164216"/>
            <a:ext cx="3455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Trabajadores de la economía popular y comunitaria</a:t>
            </a:r>
            <a:endParaRPr lang="es-CO" sz="2000" b="1" dirty="0"/>
          </a:p>
        </p:txBody>
      </p:sp>
      <p:pic>
        <p:nvPicPr>
          <p:cNvPr id="4098" name="Picture 2" descr="La economía popular en el proyecto de plan nacional de desarrollo -  Corporación Latinoamericana Sur">
            <a:extLst>
              <a:ext uri="{FF2B5EF4-FFF2-40B4-BE49-F238E27FC236}">
                <a16:creationId xmlns="" xmlns:a16="http://schemas.microsoft.com/office/drawing/2014/main" id="{ACDE1769-066D-080B-A29E-661524E57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13" y="1550792"/>
            <a:ext cx="3060992" cy="2036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39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5D3E8AEF-0297-D5B1-BACD-2FDE54304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632D3D1-CEB9-0A66-2820-3F885D089D1A}"/>
              </a:ext>
            </a:extLst>
          </p:cNvPr>
          <p:cNvSpPr txBox="1"/>
          <p:nvPr/>
        </p:nvSpPr>
        <p:spPr>
          <a:xfrm>
            <a:off x="-370628" y="450107"/>
            <a:ext cx="491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PROFESIONALES RESPONSABLES DEL DESARROLLO DEL LINEAMIENTO</a:t>
            </a:r>
            <a:endParaRPr lang="es-CO" sz="1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educación profesional con modelo de aprendizaje de concepto de crecimiento  para asociar actividad para experiencia real en ilustración de plantilla  dibujada a mano de dibujos animados planos 16081874 Vector en Vecteezy">
            <a:extLst>
              <a:ext uri="{FF2B5EF4-FFF2-40B4-BE49-F238E27FC236}">
                <a16:creationId xmlns="" xmlns:a16="http://schemas.microsoft.com/office/drawing/2014/main" id="{8A4023C2-2CBA-9B55-2DFC-DE13663B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47" y="1431162"/>
            <a:ext cx="2989033" cy="20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C94B6BE7-C89E-A222-CAAF-1C288108C1AF}"/>
              </a:ext>
            </a:extLst>
          </p:cNvPr>
          <p:cNvSpPr txBox="1"/>
          <p:nvPr/>
        </p:nvSpPr>
        <p:spPr>
          <a:xfrm>
            <a:off x="1794315" y="2125611"/>
            <a:ext cx="19957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+mj-lt"/>
              </a:rPr>
              <a:t>Técnico en SST</a:t>
            </a:r>
            <a:endParaRPr lang="es-MX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783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6B076E9B-7CF2-2129-52FD-7BA1CC1E2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1A17263-3B75-B4F6-FC81-622FBBB50C90}"/>
              </a:ext>
            </a:extLst>
          </p:cNvPr>
          <p:cNvSpPr txBox="1"/>
          <p:nvPr/>
        </p:nvSpPr>
        <p:spPr>
          <a:xfrm>
            <a:off x="-167429" y="508164"/>
            <a:ext cx="443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DOCUMENTOS ANEXOS</a:t>
            </a:r>
            <a:endParaRPr lang="es-CO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iez Consejos para Elaborar Documentos en Ambiente de BPF">
            <a:extLst>
              <a:ext uri="{FF2B5EF4-FFF2-40B4-BE49-F238E27FC236}">
                <a16:creationId xmlns="" xmlns:a16="http://schemas.microsoft.com/office/drawing/2014/main" id="{0C781C11-45BB-7421-4390-9F44B9F7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31" y="1633714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307C54F-3CC6-D1CF-16E5-17C027E4E95E}"/>
              </a:ext>
            </a:extLst>
          </p:cNvPr>
          <p:cNvSpPr txBox="1"/>
          <p:nvPr/>
        </p:nvSpPr>
        <p:spPr>
          <a:xfrm>
            <a:off x="872266" y="1633714"/>
            <a:ext cx="46590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Pre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>
                <a:latin typeface="+mj-lt"/>
              </a:rPr>
              <a:t>Post test </a:t>
            </a:r>
          </a:p>
          <a:p>
            <a:endParaRPr lang="es-MX" sz="18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Instrumento de caracterización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Guía didáctica</a:t>
            </a:r>
            <a:endParaRPr lang="es-MX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208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F6584CA8-B32D-B6A7-CB49-2AB450AFC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8317D0D-4D31-58B4-D5D3-42BD45BC363A}"/>
              </a:ext>
            </a:extLst>
          </p:cNvPr>
          <p:cNvSpPr/>
          <p:nvPr/>
        </p:nvSpPr>
        <p:spPr>
          <a:xfrm>
            <a:off x="0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544" y="284018"/>
            <a:ext cx="3244124" cy="39466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147" y="109162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4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DF04B868-779C-0019-4146-9D1081383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97E0AB2-8CEF-B9E0-0BAC-AF47344D0130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35786"/>
          <a:stretch/>
        </p:blipFill>
        <p:spPr>
          <a:xfrm>
            <a:off x="60920" y="1609384"/>
            <a:ext cx="2423798" cy="15404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324" y="987459"/>
            <a:ext cx="3395654" cy="35501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992" y="2101848"/>
            <a:ext cx="4618627" cy="235346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381AEFA-7EBB-9C75-BC60-E6586095A3AB}"/>
              </a:ext>
            </a:extLst>
          </p:cNvPr>
          <p:cNvSpPr txBox="1"/>
          <p:nvPr/>
        </p:nvSpPr>
        <p:spPr>
          <a:xfrm>
            <a:off x="282657" y="284018"/>
            <a:ext cx="3873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INSTRUMENTOS </a:t>
            </a:r>
            <a:r>
              <a:rPr lang="es-MX" sz="2000" b="1" dirty="0">
                <a:solidFill>
                  <a:schemeClr val="bg1"/>
                </a:solidFill>
              </a:rPr>
              <a:t>A SICAPS</a:t>
            </a:r>
          </a:p>
        </p:txBody>
      </p:sp>
    </p:spTree>
    <p:extLst>
      <p:ext uri="{BB962C8B-B14F-4D97-AF65-F5344CB8AC3E}">
        <p14:creationId xmlns:p14="http://schemas.microsoft.com/office/powerpoint/2010/main" val="242216470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383</Words>
  <Application>Microsoft Office PowerPoint</Application>
  <PresentationFormat>Presentación en pantalla (16:9)</PresentationFormat>
  <Paragraphs>119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Montserrat Black</vt:lpstr>
      <vt:lpstr>Montserrat</vt:lpstr>
      <vt:lpstr>Aptos Narrow</vt:lpstr>
      <vt:lpstr>Arial</vt:lpstr>
      <vt:lpstr>Simple Light</vt:lpstr>
      <vt:lpstr>Espacio para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para título</dc:title>
  <dc:creator>Miryam Astrid Ramirez Diaz</dc:creator>
  <cp:lastModifiedBy>Claudia Piedad Estrada RuedA</cp:lastModifiedBy>
  <cp:revision>8</cp:revision>
  <dcterms:modified xsi:type="dcterms:W3CDTF">2025-04-03T14:35:03Z</dcterms:modified>
</cp:coreProperties>
</file>